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0" r:id="rId2"/>
  </p:sldMasterIdLst>
  <p:notesMasterIdLst>
    <p:notesMasterId r:id="rId19"/>
  </p:notesMasterIdLst>
  <p:sldIdLst>
    <p:sldId id="2190" r:id="rId3"/>
    <p:sldId id="2185" r:id="rId4"/>
    <p:sldId id="2186" r:id="rId5"/>
    <p:sldId id="2165" r:id="rId6"/>
    <p:sldId id="2187" r:id="rId7"/>
    <p:sldId id="2188" r:id="rId8"/>
    <p:sldId id="2189" r:id="rId9"/>
    <p:sldId id="2166" r:id="rId10"/>
    <p:sldId id="2167" r:id="rId11"/>
    <p:sldId id="2168" r:id="rId12"/>
    <p:sldId id="2169" r:id="rId13"/>
    <p:sldId id="2170" r:id="rId14"/>
    <p:sldId id="2191" r:id="rId15"/>
    <p:sldId id="2192" r:id="rId16"/>
    <p:sldId id="2193" r:id="rId17"/>
    <p:sldId id="21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390"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65EEB-682D-48F7-9C50-AA1C8A726823}"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E284A-AA5C-414B-BA51-0CE3DB61C6FB}" type="slidenum">
              <a:rPr lang="en-US" smtClean="0"/>
              <a:t>‹#›</a:t>
            </a:fld>
            <a:endParaRPr lang="en-US"/>
          </a:p>
        </p:txBody>
      </p:sp>
    </p:spTree>
    <p:extLst>
      <p:ext uri="{BB962C8B-B14F-4D97-AF65-F5344CB8AC3E}">
        <p14:creationId xmlns:p14="http://schemas.microsoft.com/office/powerpoint/2010/main" val="311231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1B1578F-0264-4E0A-B75B-91F9E4E18C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006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CC56C6C-CCE6-4E01-A65E-89964AC7C45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217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1B1578F-0264-4E0A-B75B-91F9E4E18C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152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cost of specialty services (episode-of-care costs of $82 per patient per month less than those sent directly for a face-to-face visit)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284A-AA5C-414B-BA51-0CE3DB61C6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6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 Substance Use Disorder.  Limited use among very vulnerable group to date but high potential.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284A-AA5C-414B-BA51-0CE3DB61C6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2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ysClr val="windowText" lastClr="000000"/>
                </a:solidFill>
              </a:rPr>
              <a:t>Video Call:</a:t>
            </a:r>
          </a:p>
          <a:p>
            <a:endParaRPr lang="en-US" dirty="0">
              <a:solidFill>
                <a:sysClr val="windowText" lastClr="000000"/>
              </a:solidFill>
            </a:endParaRPr>
          </a:p>
          <a:p>
            <a:r>
              <a:rPr lang="en-US" dirty="0">
                <a:solidFill>
                  <a:sysClr val="windowText" lastClr="000000"/>
                </a:solidFill>
              </a:rPr>
              <a:t>One of the largest behind-the-scenes benefits of telemedicine is consultations between providers who may be great distances apart or even just a town over. Physician B2B2C</a:t>
            </a:r>
          </a:p>
          <a:p>
            <a:endParaRPr lang="en-US" dirty="0">
              <a:solidFill>
                <a:sysClr val="windowText" lastClr="000000"/>
              </a:solidFill>
            </a:endParaRPr>
          </a:p>
          <a:p>
            <a:r>
              <a:rPr lang="en-US" dirty="0">
                <a:solidFill>
                  <a:sysClr val="windowText" lastClr="000000"/>
                </a:solidFill>
              </a:rPr>
              <a:t>Physician Team is Local:</a:t>
            </a:r>
          </a:p>
          <a:p>
            <a:endParaRPr lang="en-US" dirty="0">
              <a:solidFill>
                <a:sysClr val="windowText" lastClr="000000"/>
              </a:solidFill>
            </a:endParaRPr>
          </a:p>
          <a:p>
            <a:r>
              <a:rPr lang="en-US" dirty="0">
                <a:solidFill>
                  <a:sysClr val="windowText" lastClr="000000"/>
                </a:solidFill>
              </a:rPr>
              <a:t>Your doctor is most likely reading your test results in real time on a screen from their office while you’re across town in the scanner. Telehealth and video enable quicker diagnostics and therefore quicker medical action to get you healthy again</a:t>
            </a:r>
          </a:p>
          <a:p>
            <a:endParaRPr lang="en-US" dirty="0">
              <a:solidFill>
                <a:sysClr val="windowText" lastClr="000000"/>
              </a:solidFill>
            </a:endParaRPr>
          </a:p>
          <a:p>
            <a:r>
              <a:rPr lang="en-US" dirty="0">
                <a:solidFill>
                  <a:sysClr val="windowText" lastClr="000000"/>
                </a:solidFill>
              </a:rPr>
              <a:t>Video encounter only:</a:t>
            </a:r>
          </a:p>
          <a:p>
            <a:endParaRPr lang="en-US" dirty="0">
              <a:solidFill>
                <a:sysClr val="windowText" lastClr="000000"/>
              </a:solidFill>
            </a:endParaRPr>
          </a:p>
          <a:p>
            <a:r>
              <a:rPr lang="en-US" dirty="0">
                <a:solidFill>
                  <a:sysClr val="windowText" lastClr="000000"/>
                </a:solidFill>
              </a:rPr>
              <a:t>American Telemedicine Association definition of telemedicine is “the remote delivery of health care services and clinical information using telecommunications technology.”</a:t>
            </a:r>
          </a:p>
          <a:p>
            <a:endParaRPr lang="en-US" dirty="0">
              <a:solidFill>
                <a:sysClr val="windowText" lastClr="00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284A-AA5C-414B-BA51-0CE3DB61C6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27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1B1578F-0264-4E0A-B75B-91F9E4E18C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670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1B1578F-0264-4E0A-B75B-91F9E4E18C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42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1B1578F-0264-4E0A-B75B-91F9E4E18C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955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CC56C6C-CCE6-4E01-A65E-89964AC7C45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993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CCA3-E5B4-456C-9FBD-DF64C3991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4E643D-A33A-4CAE-AC51-6FA4DC514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F038A3-6413-4BDE-8B42-86F12C8BE059}"/>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5" name="Footer Placeholder 4">
            <a:extLst>
              <a:ext uri="{FF2B5EF4-FFF2-40B4-BE49-F238E27FC236}">
                <a16:creationId xmlns:a16="http://schemas.microsoft.com/office/drawing/2014/main" id="{FFF980DE-E4BA-47FE-ABCF-8862C2656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7FC74-A621-4EA8-94BB-5FC220FD9304}"/>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181202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E99A-75F7-447B-8687-4AB805D96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E3284B-8DED-40D1-BD25-DF095C3BDA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1E9C8-DF96-4DEE-AAA3-6A0F68F86429}"/>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5" name="Footer Placeholder 4">
            <a:extLst>
              <a:ext uri="{FF2B5EF4-FFF2-40B4-BE49-F238E27FC236}">
                <a16:creationId xmlns:a16="http://schemas.microsoft.com/office/drawing/2014/main" id="{345B847D-CFC1-4732-842A-B5130C4D2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3852-366E-4A46-A5A6-44E332ED4672}"/>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115737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FF9C49-B264-4254-9047-A0D85FF7BA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4B573-C637-41B4-81EF-139EEC5755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210D3-CC1D-4730-8523-5B26D70159D1}"/>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5" name="Footer Placeholder 4">
            <a:extLst>
              <a:ext uri="{FF2B5EF4-FFF2-40B4-BE49-F238E27FC236}">
                <a16:creationId xmlns:a16="http://schemas.microsoft.com/office/drawing/2014/main" id="{4C45377F-1CA2-4E71-B504-7FC29D016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9EEEA-3417-480F-A70C-48C67796F61A}"/>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35165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ctr">
              <a:defRPr sz="3200"/>
            </a:lvl1pPr>
          </a:lstStyle>
          <a:p>
            <a:r>
              <a:rPr lang="en-US" dirty="0"/>
              <a:t>Click to edit Master title style</a:t>
            </a:r>
          </a:p>
        </p:txBody>
      </p:sp>
      <p:sp>
        <p:nvSpPr>
          <p:cNvPr id="3" name="Content Placeholder 2"/>
          <p:cNvSpPr>
            <a:spLocks noGrp="1"/>
          </p:cNvSpPr>
          <p:nvPr>
            <p:ph idx="1"/>
          </p:nvPr>
        </p:nvSpPr>
        <p:spPr>
          <a:xfrm>
            <a:off x="609600" y="1447800"/>
            <a:ext cx="10972800" cy="4678363"/>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noChangeArrowheads="1"/>
          </p:cNvSpPr>
          <p:nvPr>
            <p:ph type="sldNum" sz="quarter" idx="4"/>
          </p:nvPr>
        </p:nvSpPr>
        <p:spPr>
          <a:xfrm>
            <a:off x="9254853" y="6172201"/>
            <a:ext cx="2844800" cy="549275"/>
          </a:xfrm>
          <a:prstGeom prst="rect">
            <a:avLst/>
          </a:prstGeom>
        </p:spPr>
        <p:txBody>
          <a:bodyPr/>
          <a:lstStyle>
            <a:lvl1pPr algn="r">
              <a:defRPr sz="1200">
                <a:solidFill>
                  <a:schemeClr val="bg2"/>
                </a:solidFill>
              </a:defRPr>
            </a:lvl1pPr>
          </a:lstStyle>
          <a:p>
            <a:pPr>
              <a:defRPr/>
            </a:pPr>
            <a:fld id="{7C9A87CD-6D32-43D9-8BC5-EA0FCD043307}" type="slidenum">
              <a:rPr lang="en-US" altLang="en-US" smtClean="0"/>
              <a:pPr>
                <a:defRPr/>
              </a:pPr>
              <a:t>‹#›</a:t>
            </a:fld>
            <a:endParaRPr lang="en-US" altLang="en-US" dirty="0"/>
          </a:p>
        </p:txBody>
      </p:sp>
    </p:spTree>
    <p:extLst>
      <p:ext uri="{BB962C8B-B14F-4D97-AF65-F5344CB8AC3E}">
        <p14:creationId xmlns:p14="http://schemas.microsoft.com/office/powerpoint/2010/main" val="237486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p:cNvSpPr>
            <a:spLocks noGrp="1" noChangeArrowheads="1"/>
          </p:cNvSpPr>
          <p:nvPr>
            <p:ph type="sldNum" sz="quarter" idx="4"/>
          </p:nvPr>
        </p:nvSpPr>
        <p:spPr>
          <a:xfrm>
            <a:off x="9254853" y="6172201"/>
            <a:ext cx="2844800" cy="549275"/>
          </a:xfrm>
          <a:prstGeom prst="rect">
            <a:avLst/>
          </a:prstGeom>
        </p:spPr>
        <p:txBody>
          <a:bodyPr/>
          <a:lstStyle>
            <a:lvl1pPr algn="r">
              <a:defRPr sz="1200">
                <a:solidFill>
                  <a:schemeClr val="bg2"/>
                </a:solidFill>
              </a:defRPr>
            </a:lvl1pPr>
          </a:lstStyle>
          <a:p>
            <a:pPr>
              <a:defRPr/>
            </a:pPr>
            <a:fld id="{7C9A87CD-6D32-43D9-8BC5-EA0FCD043307}" type="slidenum">
              <a:rPr lang="en-US" altLang="en-US" smtClean="0"/>
              <a:pPr>
                <a:defRPr/>
              </a:pPr>
              <a:t>‹#›</a:t>
            </a:fld>
            <a:endParaRPr lang="en-US" altLang="en-US" dirty="0"/>
          </a:p>
        </p:txBody>
      </p:sp>
    </p:spTree>
    <p:extLst>
      <p:ext uri="{BB962C8B-B14F-4D97-AF65-F5344CB8AC3E}">
        <p14:creationId xmlns:p14="http://schemas.microsoft.com/office/powerpoint/2010/main" val="171529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ctr">
              <a:defRPr sz="2800"/>
            </a:lvl1pPr>
          </a:lstStyle>
          <a:p>
            <a:r>
              <a:rPr lang="en-US" dirty="0"/>
              <a:t>Click to edit Master title style</a:t>
            </a:r>
          </a:p>
        </p:txBody>
      </p:sp>
      <p:sp>
        <p:nvSpPr>
          <p:cNvPr id="7" name="Slide Number Placeholder 6"/>
          <p:cNvSpPr>
            <a:spLocks noGrp="1" noChangeArrowheads="1"/>
          </p:cNvSpPr>
          <p:nvPr>
            <p:ph type="sldNum" sz="quarter" idx="4"/>
          </p:nvPr>
        </p:nvSpPr>
        <p:spPr>
          <a:xfrm>
            <a:off x="9254853" y="6172201"/>
            <a:ext cx="2844800" cy="549275"/>
          </a:xfrm>
          <a:prstGeom prst="rect">
            <a:avLst/>
          </a:prstGeom>
        </p:spPr>
        <p:txBody>
          <a:bodyPr/>
          <a:lstStyle>
            <a:lvl1pPr algn="r">
              <a:defRPr sz="1200" b="1">
                <a:solidFill>
                  <a:schemeClr val="bg2"/>
                </a:solidFill>
              </a:defRPr>
            </a:lvl1pPr>
          </a:lstStyle>
          <a:p>
            <a:pPr>
              <a:defRPr/>
            </a:pPr>
            <a:fld id="{7C9A87CD-6D32-43D9-8BC5-EA0FCD043307}" type="slidenum">
              <a:rPr lang="en-US" altLang="en-US" smtClean="0"/>
              <a:pPr>
                <a:defRPr/>
              </a:pPr>
              <a:t>‹#›</a:t>
            </a:fld>
            <a:endParaRPr lang="en-US" altLang="en-US" dirty="0"/>
          </a:p>
        </p:txBody>
      </p:sp>
    </p:spTree>
    <p:extLst>
      <p:ext uri="{BB962C8B-B14F-4D97-AF65-F5344CB8AC3E}">
        <p14:creationId xmlns:p14="http://schemas.microsoft.com/office/powerpoint/2010/main" val="394988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26" descr="ACHE-titleHeader.psd                                           002AC750Macintosh HD                   C2F910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1" name="Rectangle 29"/>
          <p:cNvSpPr>
            <a:spLocks noGrp="1" noChangeArrowheads="1"/>
          </p:cNvSpPr>
          <p:nvPr>
            <p:ph type="ctrTitle"/>
          </p:nvPr>
        </p:nvSpPr>
        <p:spPr>
          <a:xfrm>
            <a:off x="609600" y="1600200"/>
            <a:ext cx="11074400" cy="2057400"/>
          </a:xfrm>
        </p:spPr>
        <p:txBody>
          <a:bodyPr anchor="b"/>
          <a:lstStyle>
            <a:lvl1pPr algn="ctr">
              <a:defRPr b="1"/>
            </a:lvl1pPr>
          </a:lstStyle>
          <a:p>
            <a:r>
              <a:rPr lang="en-US"/>
              <a:t>Click to edit Master title style</a:t>
            </a:r>
          </a:p>
        </p:txBody>
      </p:sp>
    </p:spTree>
    <p:extLst>
      <p:ext uri="{BB962C8B-B14F-4D97-AF65-F5344CB8AC3E}">
        <p14:creationId xmlns:p14="http://schemas.microsoft.com/office/powerpoint/2010/main" val="174658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a:t>Click to edit Master title style</a:t>
            </a:r>
          </a:p>
        </p:txBody>
      </p:sp>
      <p:sp>
        <p:nvSpPr>
          <p:cNvPr id="4" name="Slide Number Placeholder 3"/>
          <p:cNvSpPr>
            <a:spLocks noGrp="1"/>
          </p:cNvSpPr>
          <p:nvPr>
            <p:ph type="sldNum" sz="quarter" idx="10"/>
          </p:nvPr>
        </p:nvSpPr>
        <p:spPr/>
        <p:txBody>
          <a:bodyPr/>
          <a:lstStyle>
            <a:lvl1pPr algn="ctr">
              <a:defRPr>
                <a:solidFill>
                  <a:schemeClr val="bg2"/>
                </a:solidFill>
              </a:defRPr>
            </a:lvl1pPr>
          </a:lstStyle>
          <a:p>
            <a:fld id="{3C992CA3-B588-4372-BEC0-279FE7FAD479}"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Tree>
    <p:extLst>
      <p:ext uri="{BB962C8B-B14F-4D97-AF65-F5344CB8AC3E}">
        <p14:creationId xmlns:p14="http://schemas.microsoft.com/office/powerpoint/2010/main" val="38450323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itle 1"/>
          <p:cNvSpPr>
            <a:spLocks noGrp="1"/>
          </p:cNvSpPr>
          <p:nvPr>
            <p:ph type="title"/>
          </p:nvPr>
        </p:nvSpPr>
        <p:spPr>
          <a:xfrm>
            <a:off x="733209" y="390349"/>
            <a:ext cx="3051393" cy="735149"/>
          </a:xfrm>
          <a:prstGeom prst="rect">
            <a:avLst/>
          </a:prstGeom>
        </p:spPr>
        <p:txBody>
          <a:bodyPr anchor="t">
            <a:normAutofit/>
          </a:bodyPr>
          <a:lstStyle>
            <a:lvl1pPr>
              <a:defRPr sz="1350">
                <a:latin typeface="Rockwell" charset="0"/>
                <a:ea typeface="Rockwell" charset="0"/>
                <a:cs typeface="Rockwell" charset="0"/>
              </a:defRPr>
            </a:lvl1pPr>
          </a:lstStyle>
          <a:p>
            <a:r>
              <a:rPr lang="en-US" dirty="0"/>
              <a:t>Click to edit Master title style</a:t>
            </a:r>
          </a:p>
        </p:txBody>
      </p:sp>
      <p:sp>
        <p:nvSpPr>
          <p:cNvPr id="9" name="Rectangle 8"/>
          <p:cNvSpPr/>
          <p:nvPr userDrawn="1"/>
        </p:nvSpPr>
        <p:spPr>
          <a:xfrm>
            <a:off x="2" y="469499"/>
            <a:ext cx="733207" cy="18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552483" y="7040505"/>
            <a:ext cx="2743200" cy="365125"/>
          </a:xfrm>
          <a:prstGeom prst="rect">
            <a:avLst/>
          </a:prstGeom>
        </p:spPr>
        <p:txBody>
          <a:bodyPr/>
          <a:lstStyle/>
          <a:p>
            <a:pPr>
              <a:defRPr/>
            </a:pPr>
            <a:fld id="{A80AEB5E-3278-AC42-BB5D-9986CFC81949}" type="slidenum">
              <a:rPr lang="en-US" smtClean="0">
                <a:solidFill>
                  <a:srgbClr val="424E59"/>
                </a:solidFill>
              </a:rPr>
              <a:pPr>
                <a:defRPr/>
              </a:pPr>
              <a:t>‹#›</a:t>
            </a:fld>
            <a:endParaRPr lang="en-US" dirty="0">
              <a:solidFill>
                <a:srgbClr val="424E59"/>
              </a:solidFill>
            </a:endParaRPr>
          </a:p>
        </p:txBody>
      </p:sp>
    </p:spTree>
    <p:extLst>
      <p:ext uri="{BB962C8B-B14F-4D97-AF65-F5344CB8AC3E}">
        <p14:creationId xmlns:p14="http://schemas.microsoft.com/office/powerpoint/2010/main" val="153072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6A92A7-E623-46C3-9BE9-96D5F75B61F7}" type="slidenum">
              <a:rPr lang="en-US" smtClean="0"/>
              <a:t>‹#›</a:t>
            </a:fld>
            <a:endParaRPr lang="en-US" dirty="0"/>
          </a:p>
        </p:txBody>
      </p:sp>
    </p:spTree>
    <p:extLst>
      <p:ext uri="{BB962C8B-B14F-4D97-AF65-F5344CB8AC3E}">
        <p14:creationId xmlns:p14="http://schemas.microsoft.com/office/powerpoint/2010/main" val="275240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1641667" cy="1143000"/>
          </a:xfrm>
        </p:spPr>
        <p:txBody>
          <a:bodyPr/>
          <a:lstStyle/>
          <a:p>
            <a:r>
              <a:rPr lang="en-US"/>
              <a:t>Click to edit Master title style</a:t>
            </a:r>
          </a:p>
        </p:txBody>
      </p:sp>
      <p:sp>
        <p:nvSpPr>
          <p:cNvPr id="3" name="Table Placeholder 2"/>
          <p:cNvSpPr>
            <a:spLocks noGrp="1"/>
          </p:cNvSpPr>
          <p:nvPr>
            <p:ph type="tbl" idx="1"/>
          </p:nvPr>
        </p:nvSpPr>
        <p:spPr>
          <a:xfrm>
            <a:off x="609600" y="1133475"/>
            <a:ext cx="11379200" cy="4114800"/>
          </a:xfrm>
        </p:spPr>
        <p:txBody>
          <a:bodyPr rtlCol="0">
            <a:normAutofit/>
          </a:bodyPr>
          <a:lstStyle/>
          <a:p>
            <a:pPr lvl="0"/>
            <a:endParaRPr lang="en-US" noProof="0"/>
          </a:p>
        </p:txBody>
      </p:sp>
    </p:spTree>
    <p:extLst>
      <p:ext uri="{BB962C8B-B14F-4D97-AF65-F5344CB8AC3E}">
        <p14:creationId xmlns:p14="http://schemas.microsoft.com/office/powerpoint/2010/main" val="33289956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21CB-E23A-4E49-A9B1-10FA41F99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86830-AAFC-4813-BBB8-7DEC21BC06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A261D-B12C-4482-B94E-B0303A3308F7}"/>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5" name="Footer Placeholder 4">
            <a:extLst>
              <a:ext uri="{FF2B5EF4-FFF2-40B4-BE49-F238E27FC236}">
                <a16:creationId xmlns:a16="http://schemas.microsoft.com/office/drawing/2014/main" id="{6CC8E572-94FF-4436-9E20-7BC71A969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DAFCE-60E4-47B2-9022-6A7780F7B3C2}"/>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1875546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4046" y="577273"/>
            <a:ext cx="9927167" cy="1066512"/>
          </a:xfrm>
        </p:spPr>
        <p:txBody>
          <a:bodyPr/>
          <a:lstStyle/>
          <a:p>
            <a:r>
              <a:rPr lang="en-US"/>
              <a:t>Click to edit Master title style</a:t>
            </a:r>
          </a:p>
        </p:txBody>
      </p:sp>
      <p:sp>
        <p:nvSpPr>
          <p:cNvPr id="3" name="Text Placeholder 2"/>
          <p:cNvSpPr>
            <a:spLocks noGrp="1"/>
          </p:cNvSpPr>
          <p:nvPr>
            <p:ph type="body" sz="half" idx="1"/>
          </p:nvPr>
        </p:nvSpPr>
        <p:spPr>
          <a:xfrm>
            <a:off x="964046" y="1835728"/>
            <a:ext cx="4870257" cy="37522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031" y="1835728"/>
            <a:ext cx="4872181" cy="37522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791DCBB-0FD8-44AB-9640-75567CBE9FF0}"/>
              </a:ext>
            </a:extLst>
          </p:cNvPr>
          <p:cNvSpPr>
            <a:spLocks noGrp="1"/>
          </p:cNvSpPr>
          <p:nvPr>
            <p:ph type="sldNum" sz="quarter" idx="10"/>
          </p:nvPr>
        </p:nvSpPr>
        <p:spPr>
          <a:xfrm>
            <a:off x="8248651" y="6326189"/>
            <a:ext cx="2575983" cy="307975"/>
          </a:xfrm>
        </p:spPr>
        <p:txBody>
          <a:bodyPr/>
          <a:lstStyle>
            <a:lvl1pPr>
              <a:defRPr smtClean="0"/>
            </a:lvl1pPr>
          </a:lstStyle>
          <a:p>
            <a:pPr>
              <a:defRPr/>
            </a:pPr>
            <a:fld id="{FEA68900-C416-49C0-B667-C8DD78120500}" type="slidenum">
              <a:rPr lang="en-US" altLang="en-US"/>
              <a:pPr>
                <a:defRPr/>
              </a:pPr>
              <a:t>‹#›</a:t>
            </a:fld>
            <a:endParaRPr lang="en-US" altLang="en-US"/>
          </a:p>
        </p:txBody>
      </p:sp>
    </p:spTree>
    <p:extLst>
      <p:ext uri="{BB962C8B-B14F-4D97-AF65-F5344CB8AC3E}">
        <p14:creationId xmlns:p14="http://schemas.microsoft.com/office/powerpoint/2010/main" val="41417261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5559-AE93-41BF-97B0-A074F145F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014995-772A-40AC-9818-447BD73EF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45985F-8667-45DF-8009-9769DB3763A7}"/>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5" name="Footer Placeholder 4">
            <a:extLst>
              <a:ext uri="{FF2B5EF4-FFF2-40B4-BE49-F238E27FC236}">
                <a16:creationId xmlns:a16="http://schemas.microsoft.com/office/drawing/2014/main" id="{51288736-803D-4FD2-A088-015213748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BF341-A299-459F-88A7-90C279197303}"/>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285557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B1D6-FCF9-4643-8C23-A3E0F6133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2830B-CF32-4678-AD87-5702EC6A13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9CB3E7-EF77-4FC0-B466-FD0496CD22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EEC7E-FBAB-4CB0-B149-A8CCA4EB4F41}"/>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6" name="Footer Placeholder 5">
            <a:extLst>
              <a:ext uri="{FF2B5EF4-FFF2-40B4-BE49-F238E27FC236}">
                <a16:creationId xmlns:a16="http://schemas.microsoft.com/office/drawing/2014/main" id="{6E79CCCE-4B9D-4598-8AC8-058D11D30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9BCA7-E67D-4A24-8EC6-050AF4709A7C}"/>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108656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7721-6232-454F-ADAA-5ADF399429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1B0683-8B36-418F-A7BD-4F228150C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534905-0A2E-4CA9-9AF9-58FC247FB6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31776-FD87-4B9B-B51A-2FF60DCD6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578152-0E27-4813-B9B6-C10A0EE6BF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6412B-4376-4C93-B8AC-75B242F74126}"/>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8" name="Footer Placeholder 7">
            <a:extLst>
              <a:ext uri="{FF2B5EF4-FFF2-40B4-BE49-F238E27FC236}">
                <a16:creationId xmlns:a16="http://schemas.microsoft.com/office/drawing/2014/main" id="{878A994F-F48F-40D0-A8FE-79D0DC638F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9BD315-1B8D-46D6-B63C-5C5F2EDA4405}"/>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409344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3748-DDD4-4075-9E76-22DD6E050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2DF325-A131-4B6A-ADF0-19FD6F0CCBEC}"/>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4" name="Footer Placeholder 3">
            <a:extLst>
              <a:ext uri="{FF2B5EF4-FFF2-40B4-BE49-F238E27FC236}">
                <a16:creationId xmlns:a16="http://schemas.microsoft.com/office/drawing/2014/main" id="{0313A57F-DE36-4C1D-A126-3D8568989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F37AD7-449B-46F2-958F-A4F3158620CF}"/>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54024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F6407-CC3B-4A6B-833C-AB1171522913}"/>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3" name="Footer Placeholder 2">
            <a:extLst>
              <a:ext uri="{FF2B5EF4-FFF2-40B4-BE49-F238E27FC236}">
                <a16:creationId xmlns:a16="http://schemas.microsoft.com/office/drawing/2014/main" id="{03B55860-DA47-4DB6-B99A-BBD4800B7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39F3F-5130-4A75-930F-ACBC768E1CAF}"/>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138736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8D03-1239-450E-9C3F-8993708B5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E98E34-53FA-4844-A768-76CC1FDDF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F0374-CA2B-4108-B4AD-D273C769E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125238-E42D-40DE-B6A6-6FDCB62E1105}"/>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6" name="Footer Placeholder 5">
            <a:extLst>
              <a:ext uri="{FF2B5EF4-FFF2-40B4-BE49-F238E27FC236}">
                <a16:creationId xmlns:a16="http://schemas.microsoft.com/office/drawing/2014/main" id="{73AE44EC-CE27-48D1-852F-F106AE809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234B8-1B36-4ED0-9D04-4C98FF4F0F85}"/>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6778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B611-9996-4A98-BA79-572BB543E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3B698-C576-4015-AE64-A4316AB82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B7C52-5077-4683-8D47-1CE5A120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B5336F-7CBD-4EEF-BE96-D9B5FC0BDC9D}"/>
              </a:ext>
            </a:extLst>
          </p:cNvPr>
          <p:cNvSpPr>
            <a:spLocks noGrp="1"/>
          </p:cNvSpPr>
          <p:nvPr>
            <p:ph type="dt" sz="half" idx="10"/>
          </p:nvPr>
        </p:nvSpPr>
        <p:spPr/>
        <p:txBody>
          <a:bodyPr/>
          <a:lstStyle/>
          <a:p>
            <a:fld id="{F652EEAC-2A13-4DD9-8CEE-E0B1202C406E}" type="datetimeFigureOut">
              <a:rPr lang="en-US" smtClean="0"/>
              <a:t>12/13/2018</a:t>
            </a:fld>
            <a:endParaRPr lang="en-US"/>
          </a:p>
        </p:txBody>
      </p:sp>
      <p:sp>
        <p:nvSpPr>
          <p:cNvPr id="6" name="Footer Placeholder 5">
            <a:extLst>
              <a:ext uri="{FF2B5EF4-FFF2-40B4-BE49-F238E27FC236}">
                <a16:creationId xmlns:a16="http://schemas.microsoft.com/office/drawing/2014/main" id="{F0B76B23-95AC-4965-A556-BF17AC94F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5526D-54F0-40F1-82DF-D121D1750575}"/>
              </a:ext>
            </a:extLst>
          </p:cNvPr>
          <p:cNvSpPr>
            <a:spLocks noGrp="1"/>
          </p:cNvSpPr>
          <p:nvPr>
            <p:ph type="sldNum" sz="quarter" idx="12"/>
          </p:nvPr>
        </p:nvSpPr>
        <p:spPr/>
        <p:txBody>
          <a:bodyPr/>
          <a:lstStyle/>
          <a:p>
            <a:fld id="{20A4F115-62B3-4130-A989-1344084FC3DE}" type="slidenum">
              <a:rPr lang="en-US" smtClean="0"/>
              <a:t>‹#›</a:t>
            </a:fld>
            <a:endParaRPr lang="en-US"/>
          </a:p>
        </p:txBody>
      </p:sp>
    </p:spTree>
    <p:extLst>
      <p:ext uri="{BB962C8B-B14F-4D97-AF65-F5344CB8AC3E}">
        <p14:creationId xmlns:p14="http://schemas.microsoft.com/office/powerpoint/2010/main" val="322291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5E374-EB62-4105-8C0E-38238EE5C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53F59-6BD2-4903-97E7-BF8C12563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E7773-A65E-46CA-BC9A-DF3C7989C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2EEAC-2A13-4DD9-8CEE-E0B1202C406E}" type="datetimeFigureOut">
              <a:rPr lang="en-US" smtClean="0"/>
              <a:t>12/13/2018</a:t>
            </a:fld>
            <a:endParaRPr lang="en-US"/>
          </a:p>
        </p:txBody>
      </p:sp>
      <p:sp>
        <p:nvSpPr>
          <p:cNvPr id="5" name="Footer Placeholder 4">
            <a:extLst>
              <a:ext uri="{FF2B5EF4-FFF2-40B4-BE49-F238E27FC236}">
                <a16:creationId xmlns:a16="http://schemas.microsoft.com/office/drawing/2014/main" id="{5B547251-1671-424F-BA4B-7FA03A46E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0C90A-6CA3-4399-B27C-375CB9CF2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4F115-62B3-4130-A989-1344084FC3DE}" type="slidenum">
              <a:rPr lang="en-US" smtClean="0"/>
              <a:t>‹#›</a:t>
            </a:fld>
            <a:endParaRPr lang="en-US"/>
          </a:p>
        </p:txBody>
      </p:sp>
    </p:spTree>
    <p:extLst>
      <p:ext uri="{BB962C8B-B14F-4D97-AF65-F5344CB8AC3E}">
        <p14:creationId xmlns:p14="http://schemas.microsoft.com/office/powerpoint/2010/main" val="5129771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5" descr="ACHE-PageFooter.jpg                                            002AC750Macintosh HD                   C2F910B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5676900"/>
            <a:ext cx="12192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1" name="Rectangle 1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6"/>
          <p:cNvSpPr>
            <a:spLocks noGrp="1" noChangeArrowheads="1"/>
          </p:cNvSpPr>
          <p:nvPr>
            <p:ph type="sldNum" sz="quarter" idx="4"/>
          </p:nvPr>
        </p:nvSpPr>
        <p:spPr>
          <a:xfrm>
            <a:off x="8679543" y="5584372"/>
            <a:ext cx="2844800" cy="549275"/>
          </a:xfrm>
          <a:prstGeom prst="rect">
            <a:avLst/>
          </a:prstGeom>
        </p:spPr>
        <p:txBody>
          <a:bodyPr/>
          <a:lstStyle>
            <a:lvl1pPr algn="r">
              <a:defRPr/>
            </a:lvl1pPr>
          </a:lstStyle>
          <a:p>
            <a:pPr>
              <a:defRPr/>
            </a:pPr>
            <a:fld id="{7C9A87CD-6D32-43D9-8BC5-EA0FCD043307}" type="slidenum">
              <a:rPr lang="en-US" altLang="en-US" smtClean="0"/>
              <a:pPr>
                <a:defRPr/>
              </a:pPr>
              <a:t>‹#›</a:t>
            </a:fld>
            <a:endParaRPr lang="en-US" altLang="en-US" dirty="0"/>
          </a:p>
        </p:txBody>
      </p:sp>
      <p:sp>
        <p:nvSpPr>
          <p:cNvPr id="12" name="Rectangle 5"/>
          <p:cNvSpPr>
            <a:spLocks noGrp="1" noChangeArrowheads="1"/>
          </p:cNvSpPr>
          <p:nvPr>
            <p:ph type="ftr" sz="quarter" idx="3"/>
          </p:nvPr>
        </p:nvSpPr>
        <p:spPr>
          <a:xfrm>
            <a:off x="7823200" y="6477000"/>
            <a:ext cx="3860800" cy="381000"/>
          </a:xfrm>
          <a:prstGeom prst="rect">
            <a:avLst/>
          </a:prstGeom>
        </p:spPr>
        <p:txBody>
          <a:bodyPr anchor="b"/>
          <a:lstStyle>
            <a:lvl1pPr algn="r">
              <a:defRPr sz="900"/>
            </a:lvl1pPr>
          </a:lstStyle>
          <a:p>
            <a:pPr>
              <a:defRPr/>
            </a:pPr>
            <a:endParaRPr lang="en-US" dirty="0"/>
          </a:p>
        </p:txBody>
      </p:sp>
    </p:spTree>
    <p:extLst>
      <p:ext uri="{BB962C8B-B14F-4D97-AF65-F5344CB8AC3E}">
        <p14:creationId xmlns:p14="http://schemas.microsoft.com/office/powerpoint/2010/main" val="1137780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Lst>
  <p:hf hdr="0" ftr="0" dt="0"/>
  <p:txStyles>
    <p:titleStyle>
      <a:lvl1pPr algn="ctr" rtl="0" eaLnBrk="0" fontAlgn="base" hangingPunct="0">
        <a:spcBef>
          <a:spcPct val="0"/>
        </a:spcBef>
        <a:spcAft>
          <a:spcPct val="0"/>
        </a:spcAft>
        <a:defRPr sz="3200">
          <a:solidFill>
            <a:srgbClr val="0D5295"/>
          </a:solidFill>
          <a:latin typeface="+mj-lt"/>
          <a:ea typeface="+mj-ea"/>
          <a:cs typeface="+mj-cs"/>
        </a:defRPr>
      </a:lvl1pPr>
      <a:lvl2pPr algn="l" rtl="0" eaLnBrk="0" fontAlgn="base" hangingPunct="0">
        <a:spcBef>
          <a:spcPct val="0"/>
        </a:spcBef>
        <a:spcAft>
          <a:spcPct val="0"/>
        </a:spcAft>
        <a:defRPr sz="4400">
          <a:solidFill>
            <a:srgbClr val="0D5295"/>
          </a:solidFill>
          <a:latin typeface="Arial" charset="0"/>
        </a:defRPr>
      </a:lvl2pPr>
      <a:lvl3pPr algn="l" rtl="0" eaLnBrk="0" fontAlgn="base" hangingPunct="0">
        <a:spcBef>
          <a:spcPct val="0"/>
        </a:spcBef>
        <a:spcAft>
          <a:spcPct val="0"/>
        </a:spcAft>
        <a:defRPr sz="4400">
          <a:solidFill>
            <a:srgbClr val="0D5295"/>
          </a:solidFill>
          <a:latin typeface="Arial" charset="0"/>
        </a:defRPr>
      </a:lvl3pPr>
      <a:lvl4pPr algn="l" rtl="0" eaLnBrk="0" fontAlgn="base" hangingPunct="0">
        <a:spcBef>
          <a:spcPct val="0"/>
        </a:spcBef>
        <a:spcAft>
          <a:spcPct val="0"/>
        </a:spcAft>
        <a:defRPr sz="4400">
          <a:solidFill>
            <a:srgbClr val="0D5295"/>
          </a:solidFill>
          <a:latin typeface="Arial" charset="0"/>
        </a:defRPr>
      </a:lvl4pPr>
      <a:lvl5pPr algn="l" rtl="0" eaLnBrk="0" fontAlgn="base" hangingPunct="0">
        <a:spcBef>
          <a:spcPct val="0"/>
        </a:spcBef>
        <a:spcAft>
          <a:spcPct val="0"/>
        </a:spcAft>
        <a:defRPr sz="4400">
          <a:solidFill>
            <a:srgbClr val="0D5295"/>
          </a:solidFill>
          <a:latin typeface="Arial" charset="0"/>
        </a:defRPr>
      </a:lvl5pPr>
      <a:lvl6pPr marL="457200" algn="l" rtl="0" fontAlgn="base">
        <a:spcBef>
          <a:spcPct val="0"/>
        </a:spcBef>
        <a:spcAft>
          <a:spcPct val="0"/>
        </a:spcAft>
        <a:defRPr sz="4400">
          <a:solidFill>
            <a:srgbClr val="0D5295"/>
          </a:solidFill>
          <a:latin typeface="Arial" charset="0"/>
        </a:defRPr>
      </a:lvl6pPr>
      <a:lvl7pPr marL="914400" algn="l" rtl="0" fontAlgn="base">
        <a:spcBef>
          <a:spcPct val="0"/>
        </a:spcBef>
        <a:spcAft>
          <a:spcPct val="0"/>
        </a:spcAft>
        <a:defRPr sz="4400">
          <a:solidFill>
            <a:srgbClr val="0D5295"/>
          </a:solidFill>
          <a:latin typeface="Arial" charset="0"/>
        </a:defRPr>
      </a:lvl7pPr>
      <a:lvl8pPr marL="1371600" algn="l" rtl="0" fontAlgn="base">
        <a:spcBef>
          <a:spcPct val="0"/>
        </a:spcBef>
        <a:spcAft>
          <a:spcPct val="0"/>
        </a:spcAft>
        <a:defRPr sz="4400">
          <a:solidFill>
            <a:srgbClr val="0D5295"/>
          </a:solidFill>
          <a:latin typeface="Arial" charset="0"/>
        </a:defRPr>
      </a:lvl8pPr>
      <a:lvl9pPr marL="1828800" algn="l" rtl="0" fontAlgn="base">
        <a:spcBef>
          <a:spcPct val="0"/>
        </a:spcBef>
        <a:spcAft>
          <a:spcPct val="0"/>
        </a:spcAft>
        <a:defRPr sz="4400">
          <a:solidFill>
            <a:srgbClr val="0D529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diariodecuidados.wordpress.com/2012/04/24/valcronic-gestionando-enfermos-cronico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beckershospitalreview.com/component/mailto/?tmpl=component&amp;template=beckers&amp;link=https://www.beckershospitalreview.com/legal-regulatory-issues/new-jersey-physician-arrested-in-20m-telemedicine-fraud-scheme.html" TargetMode="External"/><Relationship Id="rId3" Type="http://schemas.openxmlformats.org/officeDocument/2006/relationships/hyperlink" Target="https://plus.google.com/u/0/116407004021217686831/posts" TargetMode="External"/><Relationship Id="rId7" Type="http://schemas.openxmlformats.org/officeDocument/2006/relationships/hyperlink" Target="https://www.beckershospitalreview.com/legal-regulatory-issues/new-jersey-physician-arrested-in-20m-telemedicine-fraud-scheme.html?tmpl=component&amp;print=1&amp;layout=default" TargetMode="External"/><Relationship Id="rId2" Type="http://schemas.openxmlformats.org/officeDocument/2006/relationships/hyperlink" Target="https://twitter.com/@AylaEllison" TargetMode="External"/><Relationship Id="rId1" Type="http://schemas.openxmlformats.org/officeDocument/2006/relationships/slideLayout" Target="../slideLayouts/slideLayout14.xml"/><Relationship Id="rId6" Type="http://schemas.openxmlformats.org/officeDocument/2006/relationships/hyperlink" Target="https://www.justice.gov/usao-sdca/pr/tennessee-nurse-practitioner-pleads-guilty-role-65-million-tricare-fraud-0" TargetMode="External"/><Relationship Id="rId5" Type="http://schemas.openxmlformats.org/officeDocument/2006/relationships/hyperlink" Target="https://www.beckershospitalreview.com/component/mailto/?tmpl=component&amp;template=beckers&amp;link=https://www.beckershospitalreview.com/legal-regulatory-issues/tennessee-nurse-pleads-guilty-in-65-7m-telemedicine-fraud-scheme.html" TargetMode="External"/><Relationship Id="rId10" Type="http://schemas.openxmlformats.org/officeDocument/2006/relationships/image" Target="../media/image19.png"/><Relationship Id="rId4" Type="http://schemas.openxmlformats.org/officeDocument/2006/relationships/hyperlink" Target="https://www.beckershospitalreview.com/legal-regulatory-issues/tennessee-nurse-pleads-guilty-in-65-7m-telemedicine-fraud-scheme.html?tmpl=component&amp;print=1&amp;layout=default" TargetMode="External"/><Relationship Id="rId9" Type="http://schemas.openxmlformats.org/officeDocument/2006/relationships/hyperlink" Target="https://www.justice.gov/usao-nj/pr/burlington-new-jersey-doctor-arrested-role-20-million-telemedicine-compounded-medic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hekahukids.blogspot.com/2015_05_01_archive.html" TargetMode="External"/><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youtu.be/5vvmfyHfoJ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arvajan.ambedkar.org/index.php?s=youtu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itle 1"/>
          <p:cNvSpPr>
            <a:spLocks noGrp="1"/>
          </p:cNvSpPr>
          <p:nvPr>
            <p:ph type="title"/>
          </p:nvPr>
        </p:nvSpPr>
        <p:spPr>
          <a:xfrm>
            <a:off x="1694007" y="373534"/>
            <a:ext cx="8229600" cy="1143000"/>
          </a:xfrm>
        </p:spPr>
        <p:txBody>
          <a:bodyPr/>
          <a:lstStyle/>
          <a:p>
            <a:r>
              <a:rPr lang="en-US" altLang="en-US" sz="3600" dirty="0"/>
              <a:t>Telehealth and Rural</a:t>
            </a:r>
            <a:br>
              <a:rPr lang="en-US" altLang="en-US" sz="3600" dirty="0"/>
            </a:br>
            <a:r>
              <a:rPr lang="en-US" altLang="en-US" sz="3600" dirty="0"/>
              <a:t>Healthcare Delivery</a:t>
            </a:r>
          </a:p>
        </p:txBody>
      </p:sp>
      <p:grpSp>
        <p:nvGrpSpPr>
          <p:cNvPr id="7" name="Group 6"/>
          <p:cNvGrpSpPr/>
          <p:nvPr/>
        </p:nvGrpSpPr>
        <p:grpSpPr>
          <a:xfrm>
            <a:off x="1694007" y="144003"/>
            <a:ext cx="1371600" cy="1005840"/>
            <a:chOff x="1371600" y="1420947"/>
            <a:chExt cx="6142037" cy="4607674"/>
          </a:xfrm>
        </p:grpSpPr>
        <p:sp>
          <p:nvSpPr>
            <p:cNvPr id="8" name="Freeform 20"/>
            <p:cNvSpPr>
              <a:spLocks/>
            </p:cNvSpPr>
            <p:nvPr/>
          </p:nvSpPr>
          <p:spPr bwMode="auto">
            <a:xfrm>
              <a:off x="1371600" y="5090408"/>
              <a:ext cx="6142037" cy="938213"/>
            </a:xfrm>
            <a:custGeom>
              <a:avLst/>
              <a:gdLst>
                <a:gd name="T0" fmla="*/ 0 w 1638"/>
                <a:gd name="T1" fmla="*/ 250 h 250"/>
                <a:gd name="T2" fmla="*/ 27 w 1638"/>
                <a:gd name="T3" fmla="*/ 207 h 250"/>
                <a:gd name="T4" fmla="*/ 162 w 1638"/>
                <a:gd name="T5" fmla="*/ 7 h 250"/>
                <a:gd name="T6" fmla="*/ 176 w 1638"/>
                <a:gd name="T7" fmla="*/ 0 h 250"/>
                <a:gd name="T8" fmla="*/ 1461 w 1638"/>
                <a:gd name="T9" fmla="*/ 0 h 250"/>
                <a:gd name="T10" fmla="*/ 1473 w 1638"/>
                <a:gd name="T11" fmla="*/ 6 h 250"/>
                <a:gd name="T12" fmla="*/ 1632 w 1638"/>
                <a:gd name="T13" fmla="*/ 241 h 250"/>
                <a:gd name="T14" fmla="*/ 1638 w 1638"/>
                <a:gd name="T15" fmla="*/ 248 h 250"/>
                <a:gd name="T16" fmla="*/ 1637 w 1638"/>
                <a:gd name="T17" fmla="*/ 249 h 250"/>
                <a:gd name="T18" fmla="*/ 1629 w 1638"/>
                <a:gd name="T19" fmla="*/ 250 h 250"/>
                <a:gd name="T20" fmla="*/ 0 w 1638"/>
                <a:gd name="T21"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8" h="250">
                  <a:moveTo>
                    <a:pt x="0" y="250"/>
                  </a:moveTo>
                  <a:cubicBezTo>
                    <a:pt x="9" y="235"/>
                    <a:pt x="18" y="221"/>
                    <a:pt x="27" y="207"/>
                  </a:cubicBezTo>
                  <a:cubicBezTo>
                    <a:pt x="72" y="140"/>
                    <a:pt x="117" y="74"/>
                    <a:pt x="162" y="7"/>
                  </a:cubicBezTo>
                  <a:cubicBezTo>
                    <a:pt x="166" y="2"/>
                    <a:pt x="169" y="0"/>
                    <a:pt x="176" y="0"/>
                  </a:cubicBezTo>
                  <a:cubicBezTo>
                    <a:pt x="604" y="0"/>
                    <a:pt x="1032" y="0"/>
                    <a:pt x="1461" y="0"/>
                  </a:cubicBezTo>
                  <a:cubicBezTo>
                    <a:pt x="1466" y="0"/>
                    <a:pt x="1470" y="2"/>
                    <a:pt x="1473" y="6"/>
                  </a:cubicBezTo>
                  <a:cubicBezTo>
                    <a:pt x="1526" y="85"/>
                    <a:pt x="1579" y="163"/>
                    <a:pt x="1632" y="241"/>
                  </a:cubicBezTo>
                  <a:cubicBezTo>
                    <a:pt x="1633" y="243"/>
                    <a:pt x="1636" y="245"/>
                    <a:pt x="1638" y="248"/>
                  </a:cubicBezTo>
                  <a:cubicBezTo>
                    <a:pt x="1637" y="248"/>
                    <a:pt x="1637" y="249"/>
                    <a:pt x="1637" y="249"/>
                  </a:cubicBezTo>
                  <a:cubicBezTo>
                    <a:pt x="1634" y="250"/>
                    <a:pt x="1632" y="250"/>
                    <a:pt x="1629" y="250"/>
                  </a:cubicBezTo>
                  <a:cubicBezTo>
                    <a:pt x="1086" y="250"/>
                    <a:pt x="543" y="250"/>
                    <a:pt x="0" y="250"/>
                  </a:cubicBezTo>
                  <a:close/>
                </a:path>
              </a:pathLst>
            </a:custGeom>
            <a:solidFill>
              <a:schemeClr val="accent6">
                <a:lumMod val="50000"/>
              </a:schemeClr>
            </a:solidFill>
            <a:ln w="19050">
              <a:solidFill>
                <a:schemeClr val="bg1"/>
              </a:solid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endParaRPr>
            </a:p>
          </p:txBody>
        </p:sp>
        <p:sp>
          <p:nvSpPr>
            <p:cNvPr id="9" name="Freeform 21"/>
            <p:cNvSpPr>
              <a:spLocks/>
            </p:cNvSpPr>
            <p:nvPr/>
          </p:nvSpPr>
          <p:spPr bwMode="auto">
            <a:xfrm>
              <a:off x="2020887" y="4244085"/>
              <a:ext cx="4837112" cy="806450"/>
            </a:xfrm>
            <a:custGeom>
              <a:avLst/>
              <a:gdLst>
                <a:gd name="T0" fmla="*/ 1290 w 1290"/>
                <a:gd name="T1" fmla="*/ 215 h 215"/>
                <a:gd name="T2" fmla="*/ 0 w 1290"/>
                <a:gd name="T3" fmla="*/ 215 h 215"/>
                <a:gd name="T4" fmla="*/ 3 w 1290"/>
                <a:gd name="T5" fmla="*/ 208 h 215"/>
                <a:gd name="T6" fmla="*/ 140 w 1290"/>
                <a:gd name="T7" fmla="*/ 7 h 215"/>
                <a:gd name="T8" fmla="*/ 152 w 1290"/>
                <a:gd name="T9" fmla="*/ 0 h 215"/>
                <a:gd name="T10" fmla="*/ 1138 w 1290"/>
                <a:gd name="T11" fmla="*/ 0 h 215"/>
                <a:gd name="T12" fmla="*/ 1149 w 1290"/>
                <a:gd name="T13" fmla="*/ 5 h 215"/>
                <a:gd name="T14" fmla="*/ 1288 w 1290"/>
                <a:gd name="T15" fmla="*/ 211 h 215"/>
                <a:gd name="T16" fmla="*/ 1290 w 1290"/>
                <a:gd name="T1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0" h="215">
                  <a:moveTo>
                    <a:pt x="1290" y="215"/>
                  </a:moveTo>
                  <a:cubicBezTo>
                    <a:pt x="860" y="215"/>
                    <a:pt x="430" y="215"/>
                    <a:pt x="0" y="215"/>
                  </a:cubicBezTo>
                  <a:cubicBezTo>
                    <a:pt x="1" y="212"/>
                    <a:pt x="2" y="210"/>
                    <a:pt x="3" y="208"/>
                  </a:cubicBezTo>
                  <a:cubicBezTo>
                    <a:pt x="49" y="141"/>
                    <a:pt x="94" y="74"/>
                    <a:pt x="140" y="7"/>
                  </a:cubicBezTo>
                  <a:cubicBezTo>
                    <a:pt x="143" y="2"/>
                    <a:pt x="146" y="0"/>
                    <a:pt x="152" y="0"/>
                  </a:cubicBezTo>
                  <a:cubicBezTo>
                    <a:pt x="481" y="0"/>
                    <a:pt x="809" y="0"/>
                    <a:pt x="1138" y="0"/>
                  </a:cubicBezTo>
                  <a:cubicBezTo>
                    <a:pt x="1142" y="0"/>
                    <a:pt x="1147" y="2"/>
                    <a:pt x="1149" y="5"/>
                  </a:cubicBezTo>
                  <a:cubicBezTo>
                    <a:pt x="1196" y="74"/>
                    <a:pt x="1242" y="142"/>
                    <a:pt x="1288" y="211"/>
                  </a:cubicBezTo>
                  <a:cubicBezTo>
                    <a:pt x="1289" y="212"/>
                    <a:pt x="1290" y="213"/>
                    <a:pt x="1290" y="215"/>
                  </a:cubicBezTo>
                  <a:close/>
                </a:path>
              </a:pathLst>
            </a:custGeom>
            <a:solidFill>
              <a:schemeClr val="accent6">
                <a:lumMod val="75000"/>
              </a:schemeClr>
            </a:solidFill>
            <a:ln w="19050">
              <a:solidFill>
                <a:schemeClr val="bg1"/>
              </a:solid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endParaRPr>
            </a:p>
          </p:txBody>
        </p:sp>
        <p:sp>
          <p:nvSpPr>
            <p:cNvPr id="10" name="Freeform 22"/>
            <p:cNvSpPr>
              <a:spLocks/>
            </p:cNvSpPr>
            <p:nvPr/>
          </p:nvSpPr>
          <p:spPr bwMode="auto">
            <a:xfrm>
              <a:off x="2574925" y="3405697"/>
              <a:ext cx="3724275" cy="798513"/>
            </a:xfrm>
            <a:custGeom>
              <a:avLst/>
              <a:gdLst>
                <a:gd name="T0" fmla="*/ 0 w 993"/>
                <a:gd name="T1" fmla="*/ 213 h 213"/>
                <a:gd name="T2" fmla="*/ 37 w 993"/>
                <a:gd name="T3" fmla="*/ 158 h 213"/>
                <a:gd name="T4" fmla="*/ 140 w 993"/>
                <a:gd name="T5" fmla="*/ 7 h 213"/>
                <a:gd name="T6" fmla="*/ 153 w 993"/>
                <a:gd name="T7" fmla="*/ 0 h 213"/>
                <a:gd name="T8" fmla="*/ 839 w 993"/>
                <a:gd name="T9" fmla="*/ 0 h 213"/>
                <a:gd name="T10" fmla="*/ 855 w 993"/>
                <a:gd name="T11" fmla="*/ 9 h 213"/>
                <a:gd name="T12" fmla="*/ 989 w 993"/>
                <a:gd name="T13" fmla="*/ 206 h 213"/>
                <a:gd name="T14" fmla="*/ 993 w 993"/>
                <a:gd name="T15" fmla="*/ 213 h 213"/>
                <a:gd name="T16" fmla="*/ 0 w 993"/>
                <a:gd name="T1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3" h="213">
                  <a:moveTo>
                    <a:pt x="0" y="213"/>
                  </a:moveTo>
                  <a:cubicBezTo>
                    <a:pt x="13" y="194"/>
                    <a:pt x="25" y="176"/>
                    <a:pt x="37" y="158"/>
                  </a:cubicBezTo>
                  <a:cubicBezTo>
                    <a:pt x="72" y="108"/>
                    <a:pt x="106" y="57"/>
                    <a:pt x="140" y="7"/>
                  </a:cubicBezTo>
                  <a:cubicBezTo>
                    <a:pt x="143" y="2"/>
                    <a:pt x="147" y="0"/>
                    <a:pt x="153" y="0"/>
                  </a:cubicBezTo>
                  <a:cubicBezTo>
                    <a:pt x="382" y="0"/>
                    <a:pt x="610" y="0"/>
                    <a:pt x="839" y="0"/>
                  </a:cubicBezTo>
                  <a:cubicBezTo>
                    <a:pt x="847" y="0"/>
                    <a:pt x="851" y="2"/>
                    <a:pt x="855" y="9"/>
                  </a:cubicBezTo>
                  <a:cubicBezTo>
                    <a:pt x="900" y="74"/>
                    <a:pt x="944" y="140"/>
                    <a:pt x="989" y="206"/>
                  </a:cubicBezTo>
                  <a:cubicBezTo>
                    <a:pt x="990" y="208"/>
                    <a:pt x="991" y="210"/>
                    <a:pt x="993" y="213"/>
                  </a:cubicBezTo>
                  <a:cubicBezTo>
                    <a:pt x="662" y="213"/>
                    <a:pt x="332" y="213"/>
                    <a:pt x="0" y="213"/>
                  </a:cubicBezTo>
                  <a:close/>
                </a:path>
              </a:pathLst>
            </a:custGeom>
            <a:solidFill>
              <a:schemeClr val="accent6">
                <a:lumMod val="60000"/>
                <a:lumOff val="40000"/>
              </a:schemeClr>
            </a:solidFill>
            <a:ln w="19050">
              <a:solidFill>
                <a:schemeClr val="bg1"/>
              </a:solid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endParaRPr>
            </a:p>
          </p:txBody>
        </p:sp>
        <p:sp>
          <p:nvSpPr>
            <p:cNvPr id="11" name="Freeform 23"/>
            <p:cNvSpPr>
              <a:spLocks/>
            </p:cNvSpPr>
            <p:nvPr/>
          </p:nvSpPr>
          <p:spPr bwMode="auto">
            <a:xfrm>
              <a:off x="3133723" y="2559370"/>
              <a:ext cx="2609851" cy="806448"/>
            </a:xfrm>
            <a:custGeom>
              <a:avLst/>
              <a:gdLst>
                <a:gd name="T0" fmla="*/ 696 w 696"/>
                <a:gd name="T1" fmla="*/ 215 h 215"/>
                <a:gd name="T2" fmla="*/ 0 w 696"/>
                <a:gd name="T3" fmla="*/ 215 h 215"/>
                <a:gd name="T4" fmla="*/ 26 w 696"/>
                <a:gd name="T5" fmla="*/ 176 h 215"/>
                <a:gd name="T6" fmla="*/ 140 w 696"/>
                <a:gd name="T7" fmla="*/ 7 h 215"/>
                <a:gd name="T8" fmla="*/ 153 w 696"/>
                <a:gd name="T9" fmla="*/ 0 h 215"/>
                <a:gd name="T10" fmla="*/ 543 w 696"/>
                <a:gd name="T11" fmla="*/ 1 h 215"/>
                <a:gd name="T12" fmla="*/ 554 w 696"/>
                <a:gd name="T13" fmla="*/ 6 h 215"/>
                <a:gd name="T14" fmla="*/ 693 w 696"/>
                <a:gd name="T15" fmla="*/ 211 h 215"/>
                <a:gd name="T16" fmla="*/ 696 w 696"/>
                <a:gd name="T1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215">
                  <a:moveTo>
                    <a:pt x="696" y="215"/>
                  </a:moveTo>
                  <a:cubicBezTo>
                    <a:pt x="463" y="215"/>
                    <a:pt x="232" y="215"/>
                    <a:pt x="0" y="215"/>
                  </a:cubicBezTo>
                  <a:cubicBezTo>
                    <a:pt x="9" y="201"/>
                    <a:pt x="17" y="189"/>
                    <a:pt x="26" y="176"/>
                  </a:cubicBezTo>
                  <a:cubicBezTo>
                    <a:pt x="64" y="120"/>
                    <a:pt x="102" y="64"/>
                    <a:pt x="140" y="7"/>
                  </a:cubicBezTo>
                  <a:cubicBezTo>
                    <a:pt x="144" y="2"/>
                    <a:pt x="147" y="0"/>
                    <a:pt x="153" y="0"/>
                  </a:cubicBezTo>
                  <a:cubicBezTo>
                    <a:pt x="283" y="0"/>
                    <a:pt x="413" y="0"/>
                    <a:pt x="543" y="1"/>
                  </a:cubicBezTo>
                  <a:cubicBezTo>
                    <a:pt x="547" y="1"/>
                    <a:pt x="552" y="3"/>
                    <a:pt x="554" y="6"/>
                  </a:cubicBezTo>
                  <a:cubicBezTo>
                    <a:pt x="601" y="74"/>
                    <a:pt x="647" y="142"/>
                    <a:pt x="693" y="211"/>
                  </a:cubicBezTo>
                  <a:cubicBezTo>
                    <a:pt x="694" y="212"/>
                    <a:pt x="694" y="213"/>
                    <a:pt x="696" y="215"/>
                  </a:cubicBezTo>
                  <a:close/>
                </a:path>
              </a:pathLst>
            </a:custGeom>
            <a:solidFill>
              <a:schemeClr val="accent6">
                <a:lumMod val="40000"/>
                <a:lumOff val="60000"/>
              </a:schemeClr>
            </a:solidFill>
            <a:ln w="19050">
              <a:solidFill>
                <a:schemeClr val="bg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rPr>
                <a:t>When?</a:t>
              </a:r>
            </a:p>
          </p:txBody>
        </p:sp>
        <p:sp>
          <p:nvSpPr>
            <p:cNvPr id="12" name="Freeform 24"/>
            <p:cNvSpPr>
              <a:spLocks/>
            </p:cNvSpPr>
            <p:nvPr/>
          </p:nvSpPr>
          <p:spPr bwMode="auto">
            <a:xfrm>
              <a:off x="3695700" y="1420947"/>
              <a:ext cx="1485900" cy="1098550"/>
            </a:xfrm>
            <a:custGeom>
              <a:avLst/>
              <a:gdLst>
                <a:gd name="T0" fmla="*/ 198 w 396"/>
                <a:gd name="T1" fmla="*/ 0 h 293"/>
                <a:gd name="T2" fmla="*/ 396 w 396"/>
                <a:gd name="T3" fmla="*/ 293 h 293"/>
                <a:gd name="T4" fmla="*/ 0 w 396"/>
                <a:gd name="T5" fmla="*/ 293 h 293"/>
                <a:gd name="T6" fmla="*/ 198 w 396"/>
                <a:gd name="T7" fmla="*/ 0 h 293"/>
              </a:gdLst>
              <a:ahLst/>
              <a:cxnLst>
                <a:cxn ang="0">
                  <a:pos x="T0" y="T1"/>
                </a:cxn>
                <a:cxn ang="0">
                  <a:pos x="T2" y="T3"/>
                </a:cxn>
                <a:cxn ang="0">
                  <a:pos x="T4" y="T5"/>
                </a:cxn>
                <a:cxn ang="0">
                  <a:pos x="T6" y="T7"/>
                </a:cxn>
              </a:cxnLst>
              <a:rect l="0" t="0" r="r" b="b"/>
              <a:pathLst>
                <a:path w="396" h="293">
                  <a:moveTo>
                    <a:pt x="198" y="0"/>
                  </a:moveTo>
                  <a:cubicBezTo>
                    <a:pt x="264" y="98"/>
                    <a:pt x="330" y="195"/>
                    <a:pt x="396" y="293"/>
                  </a:cubicBezTo>
                  <a:cubicBezTo>
                    <a:pt x="264" y="293"/>
                    <a:pt x="132" y="293"/>
                    <a:pt x="0" y="293"/>
                  </a:cubicBezTo>
                  <a:cubicBezTo>
                    <a:pt x="66" y="195"/>
                    <a:pt x="131" y="98"/>
                    <a:pt x="198" y="0"/>
                  </a:cubicBezTo>
                  <a:close/>
                </a:path>
              </a:pathLst>
            </a:custGeom>
            <a:solidFill>
              <a:schemeClr val="accent6">
                <a:lumMod val="20000"/>
                <a:lumOff val="80000"/>
              </a:schemeClr>
            </a:solidFill>
            <a:ln w="19050">
              <a:solidFill>
                <a:schemeClr val="bg1"/>
              </a:solidFill>
            </a:ln>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endParaRPr>
            </a:p>
          </p:txBody>
        </p:sp>
      </p:grpSp>
      <p:sp>
        <p:nvSpPr>
          <p:cNvPr id="2" name="TextBox 1">
            <a:extLst>
              <a:ext uri="{FF2B5EF4-FFF2-40B4-BE49-F238E27FC236}">
                <a16:creationId xmlns:a16="http://schemas.microsoft.com/office/drawing/2014/main" id="{6D098CE6-0E46-4F25-AAAD-CC5CBC68413D}"/>
              </a:ext>
            </a:extLst>
          </p:cNvPr>
          <p:cNvSpPr txBox="1"/>
          <p:nvPr/>
        </p:nvSpPr>
        <p:spPr>
          <a:xfrm>
            <a:off x="458606" y="2263701"/>
            <a:ext cx="358909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Initial Presentation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Rural healthcare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Telehealth at Cone Health</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Minute Clinic Access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Inhibitors to more rapid expansion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Arial" panose="020B0604020202020204" pitchFamily="34" charset="0"/>
                <a:cs typeface="Arial" panose="020B0604020202020204" pitchFamily="34" charset="0"/>
              </a:rPr>
              <a:t>Major Disruptor?</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Ascension Health Case Study</a:t>
            </a:r>
          </a:p>
        </p:txBody>
      </p:sp>
      <p:sp>
        <p:nvSpPr>
          <p:cNvPr id="4" name="TextBox 3">
            <a:extLst>
              <a:ext uri="{FF2B5EF4-FFF2-40B4-BE49-F238E27FC236}">
                <a16:creationId xmlns:a16="http://schemas.microsoft.com/office/drawing/2014/main" id="{24640B64-A2D0-49FF-9594-EF40DE088F0A}"/>
              </a:ext>
            </a:extLst>
          </p:cNvPr>
          <p:cNvSpPr txBox="1"/>
          <p:nvPr/>
        </p:nvSpPr>
        <p:spPr>
          <a:xfrm>
            <a:off x="4449214" y="5321047"/>
            <a:ext cx="48310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Presented to Health TechNet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12/14/2018</a:t>
            </a:r>
          </a:p>
        </p:txBody>
      </p:sp>
      <p:sp>
        <p:nvSpPr>
          <p:cNvPr id="5" name="TextBox 4">
            <a:extLst>
              <a:ext uri="{FF2B5EF4-FFF2-40B4-BE49-F238E27FC236}">
                <a16:creationId xmlns:a16="http://schemas.microsoft.com/office/drawing/2014/main" id="{5167C0DC-19B7-4DDB-BED1-639EFF56C134}"/>
              </a:ext>
            </a:extLst>
          </p:cNvPr>
          <p:cNvSpPr txBox="1"/>
          <p:nvPr/>
        </p:nvSpPr>
        <p:spPr>
          <a:xfrm>
            <a:off x="3924728" y="2349357"/>
            <a:ext cx="352403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Scott Mason, SKM Enterprises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Joyce Hunter, TBM Council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Phil Cooke, Telesis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lvl="0">
              <a:defRPr/>
            </a:pPr>
            <a:r>
              <a:rPr lang="en-US" dirty="0">
                <a:latin typeface="+mj-lt"/>
                <a:cs typeface="Calibri" panose="020F0502020204030204" pitchFamily="34" charset="0"/>
              </a:rPr>
              <a:t>Kristine Henderson, Ascension</a:t>
            </a:r>
            <a:endParaRPr kumimoji="0" lang="en-US" sz="1800" i="0" u="none" strike="noStrike" kern="1200" cap="none" spc="0" normalizeH="0" baseline="0" noProof="0" dirty="0">
              <a:ln>
                <a:noFill/>
              </a:ln>
              <a:solidFill>
                <a:srgbClr val="000000"/>
              </a:solidFill>
              <a:effectLst/>
              <a:uLnTx/>
              <a:uFillTx/>
              <a:latin typeface="+mj-lt"/>
              <a:cs typeface="Calibri" panose="020F0502020204030204" pitchFamily="34" charset="0"/>
            </a:endParaRPr>
          </a:p>
        </p:txBody>
      </p:sp>
      <p:pic>
        <p:nvPicPr>
          <p:cNvPr id="17" name="Picture 16">
            <a:extLst>
              <a:ext uri="{FF2B5EF4-FFF2-40B4-BE49-F238E27FC236}">
                <a16:creationId xmlns:a16="http://schemas.microsoft.com/office/drawing/2014/main" id="{1DB54A05-4876-4A50-9C18-9D6B9EBCC3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28182" y="1878234"/>
            <a:ext cx="3918513" cy="3664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steps in implementing effective telehealth strategy.</a:t>
            </a:r>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pPr>
            <a:fld id="{0DB3BC2F-647A-42E2-B0CC-D1CB0AA52689}" type="slidenum">
              <a:rPr lang="en-US">
                <a:solidFill>
                  <a:srgbClr val="C7C7C7"/>
                </a:solidFill>
                <a:latin typeface="Arial" panose="020B0604020202020204" pitchFamily="34" charset="0"/>
                <a:cs typeface="Arial" panose="020B0604020202020204" pitchFamily="34" charset="0"/>
              </a:rPr>
              <a:pPr eaLnBrk="0" fontAlgn="base" hangingPunct="0">
                <a:spcBef>
                  <a:spcPct val="0"/>
                </a:spcBef>
                <a:spcAft>
                  <a:spcPct val="0"/>
                </a:spcAft>
              </a:pPr>
              <a:t>10</a:t>
            </a:fld>
            <a:endParaRPr lang="en-US" dirty="0">
              <a:solidFill>
                <a:srgbClr val="C7C7C7"/>
              </a:solidFill>
              <a:latin typeface="Arial" panose="020B0604020202020204" pitchFamily="34" charset="0"/>
              <a:cs typeface="Arial" panose="020B0604020202020204" pitchFamily="34" charset="0"/>
            </a:endParaRPr>
          </a:p>
        </p:txBody>
      </p:sp>
      <p:sp>
        <p:nvSpPr>
          <p:cNvPr id="4" name="Rectangle 3"/>
          <p:cNvSpPr/>
          <p:nvPr/>
        </p:nvSpPr>
        <p:spPr>
          <a:xfrm>
            <a:off x="2617197" y="1506782"/>
            <a:ext cx="6477000" cy="4154984"/>
          </a:xfrm>
          <a:prstGeom prst="rect">
            <a:avLst/>
          </a:prstGeom>
        </p:spPr>
        <p:txBody>
          <a:bodyPr wrap="square">
            <a:spAutoFit/>
          </a:bodyPr>
          <a:lstStyle/>
          <a:p>
            <a:pPr marL="347663" indent="-347663" eaLnBrk="0" fontAlgn="base" hangingPunct="0">
              <a:spcBef>
                <a:spcPct val="0"/>
              </a:spcBef>
              <a:spcAft>
                <a:spcPct val="0"/>
              </a:spcAft>
              <a:buFontTx/>
              <a:buAutoNum type="arabicPeriod"/>
            </a:pPr>
            <a:r>
              <a:rPr lang="en-US" sz="2400" b="1" dirty="0">
                <a:solidFill>
                  <a:srgbClr val="000000"/>
                </a:solidFill>
                <a:latin typeface="Arial" panose="020B0604020202020204" pitchFamily="34" charset="0"/>
                <a:cs typeface="Arial" panose="020B0604020202020204" pitchFamily="34" charset="0"/>
              </a:rPr>
              <a:t>Identifying a simple point of entry into telehealth</a:t>
            </a:r>
            <a:endParaRPr lang="en-US" sz="2400" dirty="0">
              <a:solidFill>
                <a:srgbClr val="000000"/>
              </a:solidFill>
              <a:latin typeface="Arial" panose="020B0604020202020204" pitchFamily="34" charset="0"/>
              <a:cs typeface="Arial" panose="020B0604020202020204" pitchFamily="34" charset="0"/>
            </a:endParaRPr>
          </a:p>
          <a:p>
            <a:pPr marL="347663" indent="-347663" eaLnBrk="0" fontAlgn="base" hangingPunct="0">
              <a:spcBef>
                <a:spcPct val="0"/>
              </a:spcBef>
              <a:spcAft>
                <a:spcPct val="0"/>
              </a:spcAft>
              <a:buFontTx/>
              <a:buAutoNum type="arabicPeriod"/>
            </a:pPr>
            <a:r>
              <a:rPr lang="en-US" sz="2400" b="1" dirty="0">
                <a:solidFill>
                  <a:srgbClr val="000000"/>
                </a:solidFill>
                <a:latin typeface="Arial" panose="020B0604020202020204" pitchFamily="34" charset="0"/>
                <a:cs typeface="Arial" panose="020B0604020202020204" pitchFamily="34" charset="0"/>
              </a:rPr>
              <a:t>Creating work groups to represent impacted organizational stakeholders</a:t>
            </a:r>
            <a:endParaRPr lang="en-US" sz="2400" dirty="0">
              <a:solidFill>
                <a:srgbClr val="000000"/>
              </a:solidFill>
              <a:latin typeface="Arial" panose="020B0604020202020204" pitchFamily="34" charset="0"/>
              <a:cs typeface="Arial" panose="020B0604020202020204" pitchFamily="34" charset="0"/>
            </a:endParaRPr>
          </a:p>
          <a:p>
            <a:pPr marL="347663" indent="-347663" eaLnBrk="0" fontAlgn="base" hangingPunct="0">
              <a:spcBef>
                <a:spcPct val="0"/>
              </a:spcBef>
              <a:spcAft>
                <a:spcPct val="0"/>
              </a:spcAft>
              <a:buFontTx/>
              <a:buAutoNum type="arabicPeriod"/>
            </a:pPr>
            <a:r>
              <a:rPr lang="en-US" sz="2400" b="1" dirty="0">
                <a:solidFill>
                  <a:srgbClr val="000000"/>
                </a:solidFill>
                <a:latin typeface="Arial" panose="020B0604020202020204" pitchFamily="34" charset="0"/>
                <a:cs typeface="Arial" panose="020B0604020202020204" pitchFamily="34" charset="0"/>
              </a:rPr>
              <a:t>Building clinical support for the new delivery model</a:t>
            </a:r>
            <a:endParaRPr lang="en-US" sz="2400" dirty="0">
              <a:solidFill>
                <a:srgbClr val="000000"/>
              </a:solidFill>
              <a:latin typeface="Arial" panose="020B0604020202020204" pitchFamily="34" charset="0"/>
              <a:cs typeface="Arial" panose="020B0604020202020204" pitchFamily="34" charset="0"/>
            </a:endParaRPr>
          </a:p>
          <a:p>
            <a:pPr marL="347663" indent="-347663" eaLnBrk="0" fontAlgn="base" hangingPunct="0">
              <a:spcBef>
                <a:spcPct val="0"/>
              </a:spcBef>
              <a:spcAft>
                <a:spcPct val="0"/>
              </a:spcAft>
              <a:buFontTx/>
              <a:buAutoNum type="arabicPeriod"/>
            </a:pPr>
            <a:r>
              <a:rPr lang="en-US" sz="2400" b="1" dirty="0">
                <a:solidFill>
                  <a:srgbClr val="000000"/>
                </a:solidFill>
                <a:latin typeface="Arial" panose="020B0604020202020204" pitchFamily="34" charset="0"/>
                <a:cs typeface="Arial" panose="020B0604020202020204" pitchFamily="34" charset="0"/>
              </a:rPr>
              <a:t>Piloting with a small, yet representative, patient population of Cone Health employees</a:t>
            </a:r>
            <a:endParaRPr lang="en-US" sz="2400" dirty="0">
              <a:solidFill>
                <a:srgbClr val="000000"/>
              </a:solidFill>
              <a:latin typeface="Arial" panose="020B0604020202020204" pitchFamily="34" charset="0"/>
              <a:cs typeface="Arial" panose="020B0604020202020204" pitchFamily="34" charset="0"/>
            </a:endParaRPr>
          </a:p>
          <a:p>
            <a:pPr marL="347663" indent="-347663" eaLnBrk="0" fontAlgn="base" hangingPunct="0">
              <a:spcBef>
                <a:spcPct val="0"/>
              </a:spcBef>
              <a:spcAft>
                <a:spcPct val="0"/>
              </a:spcAft>
              <a:buFontTx/>
              <a:buAutoNum type="arabicPeriod"/>
            </a:pPr>
            <a:r>
              <a:rPr lang="en-US" sz="2400" b="1" dirty="0">
                <a:solidFill>
                  <a:srgbClr val="000000"/>
                </a:solidFill>
                <a:latin typeface="Arial" panose="020B0604020202020204" pitchFamily="34" charset="0"/>
                <a:cs typeface="Arial" panose="020B0604020202020204" pitchFamily="34" charset="0"/>
              </a:rPr>
              <a:t>Designing an effective marketing and communications plan</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32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659F9-1213-4405-810B-D2ABCE2F3DEF}"/>
              </a:ext>
            </a:extLst>
          </p:cNvPr>
          <p:cNvPicPr>
            <a:picLocks noChangeAspect="1"/>
          </p:cNvPicPr>
          <p:nvPr/>
        </p:nvPicPr>
        <p:blipFill>
          <a:blip r:embed="rId3"/>
          <a:stretch>
            <a:fillRect/>
          </a:stretch>
        </p:blipFill>
        <p:spPr>
          <a:xfrm>
            <a:off x="1716452" y="2376459"/>
            <a:ext cx="1363672" cy="136367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904" y="1117254"/>
            <a:ext cx="5448826" cy="30649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139112" y="6356351"/>
            <a:ext cx="1900238" cy="365125"/>
          </a:xfrm>
        </p:spPr>
        <p:txBody>
          <a:bodyPr vert="horz" lIns="91440" tIns="45720" rIns="91440" bIns="45720" rtlCol="0" anchor="ctr">
            <a:normAutofit lnSpcReduction="10000"/>
          </a:bodyPr>
          <a:lstStyle/>
          <a:p>
            <a:pPr fontAlgn="base">
              <a:spcBef>
                <a:spcPct val="0"/>
              </a:spcBef>
              <a:spcAft>
                <a:spcPts val="600"/>
              </a:spcAft>
            </a:pPr>
            <a:fld id="{0DB3BC2F-647A-42E2-B0CC-D1CB0AA52689}" type="slidenum">
              <a:rPr lang="en-US">
                <a:solidFill>
                  <a:srgbClr val="898989"/>
                </a:solidFill>
                <a:latin typeface="Arial"/>
                <a:cs typeface="Arial" panose="020B0604020202020204" pitchFamily="34" charset="0"/>
              </a:rPr>
              <a:pPr fontAlgn="base">
                <a:spcBef>
                  <a:spcPct val="0"/>
                </a:spcBef>
                <a:spcAft>
                  <a:spcPts val="600"/>
                </a:spcAft>
              </a:pPr>
              <a:t>11</a:t>
            </a:fld>
            <a:endParaRPr lang="en-US">
              <a:solidFill>
                <a:srgbClr val="898989"/>
              </a:solidFill>
              <a:latin typeface="Arial"/>
              <a:cs typeface="Arial" panose="020B0604020202020204" pitchFamily="34" charset="0"/>
            </a:endParaRPr>
          </a:p>
        </p:txBody>
      </p:sp>
      <p:sp>
        <p:nvSpPr>
          <p:cNvPr id="6" name="Title 5">
            <a:extLst>
              <a:ext uri="{FF2B5EF4-FFF2-40B4-BE49-F238E27FC236}">
                <a16:creationId xmlns:a16="http://schemas.microsoft.com/office/drawing/2014/main" id="{296606C3-B69B-49D8-B3B9-B6D1F5BEAA6B}"/>
              </a:ext>
            </a:extLst>
          </p:cNvPr>
          <p:cNvSpPr>
            <a:spLocks noGrp="1"/>
          </p:cNvSpPr>
          <p:nvPr>
            <p:ph type="title"/>
          </p:nvPr>
        </p:nvSpPr>
        <p:spPr/>
        <p:txBody>
          <a:bodyPr/>
          <a:lstStyle/>
          <a:p>
            <a:r>
              <a:rPr lang="en-US" dirty="0"/>
              <a:t>User interface</a:t>
            </a:r>
          </a:p>
        </p:txBody>
      </p:sp>
    </p:spTree>
    <p:extLst>
      <p:ext uri="{BB962C8B-B14F-4D97-AF65-F5344CB8AC3E}">
        <p14:creationId xmlns:p14="http://schemas.microsoft.com/office/powerpoint/2010/main" val="60284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092"/>
            <a:ext cx="8229600" cy="1143000"/>
          </a:xfrm>
        </p:spPr>
        <p:txBody>
          <a:bodyPr>
            <a:normAutofit/>
          </a:bodyPr>
          <a:lstStyle/>
          <a:p>
            <a:r>
              <a:rPr lang="en-US" dirty="0">
                <a:latin typeface="Calibri" panose="020F0502020204030204" pitchFamily="34" charset="0"/>
                <a:cs typeface="Calibri" panose="020F0502020204030204" pitchFamily="34" charset="0"/>
              </a:rPr>
              <a:t>Telehealth Cone Health Case Study: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Early results.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37" y="1122218"/>
            <a:ext cx="5257800"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eaLnBrk="0" fontAlgn="base" hangingPunct="0">
              <a:spcBef>
                <a:spcPct val="0"/>
              </a:spcBef>
              <a:spcAft>
                <a:spcPct val="0"/>
              </a:spcAft>
            </a:pPr>
            <a:fld id="{0DB3BC2F-647A-42E2-B0CC-D1CB0AA52689}" type="slidenum">
              <a:rPr lang="en-US">
                <a:solidFill>
                  <a:srgbClr val="C7C7C7"/>
                </a:solidFill>
                <a:latin typeface="Arial" panose="020B0604020202020204" pitchFamily="34" charset="0"/>
                <a:cs typeface="Arial" panose="020B0604020202020204" pitchFamily="34" charset="0"/>
              </a:rPr>
              <a:pPr eaLnBrk="0" fontAlgn="base" hangingPunct="0">
                <a:spcBef>
                  <a:spcPct val="0"/>
                </a:spcBef>
                <a:spcAft>
                  <a:spcPct val="0"/>
                </a:spcAft>
              </a:pPr>
              <a:t>12</a:t>
            </a:fld>
            <a:endParaRPr lang="en-US" dirty="0">
              <a:solidFill>
                <a:srgbClr val="C7C7C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23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E628D-94C8-4C59-BDCE-EBD47A5A1B03}"/>
              </a:ext>
            </a:extLst>
          </p:cNvPr>
          <p:cNvSpPr>
            <a:spLocks noGrp="1"/>
          </p:cNvSpPr>
          <p:nvPr>
            <p:ph type="title"/>
          </p:nvPr>
        </p:nvSpPr>
        <p:spPr>
          <a:xfrm>
            <a:off x="754334" y="136525"/>
            <a:ext cx="10515600" cy="488852"/>
          </a:xfrm>
        </p:spPr>
        <p:txBody>
          <a:bodyPr>
            <a:noAutofit/>
          </a:bodyPr>
          <a:lstStyle/>
          <a:p>
            <a:pPr algn="ctr"/>
            <a:r>
              <a:rPr lang="en-US" sz="3600" dirty="0">
                <a:solidFill>
                  <a:srgbClr val="0070C0"/>
                </a:solidFill>
              </a:rPr>
              <a:t>Watch for Convenient Care Centers</a:t>
            </a:r>
          </a:p>
        </p:txBody>
      </p:sp>
      <p:sp>
        <p:nvSpPr>
          <p:cNvPr id="2" name="Slide Number Placeholder 1">
            <a:extLst>
              <a:ext uri="{FF2B5EF4-FFF2-40B4-BE49-F238E27FC236}">
                <a16:creationId xmlns:a16="http://schemas.microsoft.com/office/drawing/2014/main" id="{A6FD8690-3941-46AC-9C45-CF9B729095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A87CD-6D32-43D9-8BC5-EA0FCD04330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43380C0-446E-41DB-AFD4-465BE594811D}"/>
              </a:ext>
            </a:extLst>
          </p:cNvPr>
          <p:cNvPicPr>
            <a:picLocks noChangeAspect="1"/>
          </p:cNvPicPr>
          <p:nvPr/>
        </p:nvPicPr>
        <p:blipFill rotWithShape="1">
          <a:blip r:embed="rId2"/>
          <a:srcRect l="1227" t="14976" r="1663" b="5995"/>
          <a:stretch/>
        </p:blipFill>
        <p:spPr>
          <a:xfrm>
            <a:off x="92347" y="752475"/>
            <a:ext cx="11839575" cy="5419726"/>
          </a:xfrm>
          <a:prstGeom prst="rect">
            <a:avLst/>
          </a:prstGeom>
        </p:spPr>
      </p:pic>
    </p:spTree>
    <p:extLst>
      <p:ext uri="{BB962C8B-B14F-4D97-AF65-F5344CB8AC3E}">
        <p14:creationId xmlns:p14="http://schemas.microsoft.com/office/powerpoint/2010/main" val="76147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736A7-E828-4A10-AA21-6AA2885E8315}"/>
              </a:ext>
            </a:extLst>
          </p:cNvPr>
          <p:cNvSpPr>
            <a:spLocks noGrp="1"/>
          </p:cNvSpPr>
          <p:nvPr>
            <p:ph type="title"/>
          </p:nvPr>
        </p:nvSpPr>
        <p:spPr/>
        <p:txBody>
          <a:bodyPr/>
          <a:lstStyle/>
          <a:p>
            <a:r>
              <a:rPr lang="en-US" dirty="0"/>
              <a:t>Ability to scale is one of most impressive elements.</a:t>
            </a:r>
          </a:p>
        </p:txBody>
      </p:sp>
      <p:sp>
        <p:nvSpPr>
          <p:cNvPr id="2" name="Slide Number Placeholder 1">
            <a:extLst>
              <a:ext uri="{FF2B5EF4-FFF2-40B4-BE49-F238E27FC236}">
                <a16:creationId xmlns:a16="http://schemas.microsoft.com/office/drawing/2014/main" id="{0EC1CABA-B635-4F5F-9D7E-A0600B4F8C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A87CD-6D32-43D9-8BC5-EA0FCD043307}" type="slidenum">
              <a:rPr kumimoji="0" lang="en-US" altLang="en-US" sz="1200" b="1" i="0" u="none" strike="noStrike" kern="1200" cap="none" spc="0" normalizeH="0" baseline="0" noProof="0" smtClean="0">
                <a:ln>
                  <a:noFill/>
                </a:ln>
                <a:solidFill>
                  <a:srgbClr val="8080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1" i="0" u="none" strike="noStrike" kern="1200" cap="none" spc="0" normalizeH="0" baseline="0" noProof="0" dirty="0">
              <a:ln>
                <a:noFill/>
              </a:ln>
              <a:solidFill>
                <a:srgbClr val="808080"/>
              </a:solidFill>
              <a:effectLst/>
              <a:uLnTx/>
              <a:uFillTx/>
              <a:latin typeface="Arial"/>
              <a:ea typeface="+mn-ea"/>
              <a:cs typeface="+mn-cs"/>
            </a:endParaRPr>
          </a:p>
        </p:txBody>
      </p:sp>
      <p:pic>
        <p:nvPicPr>
          <p:cNvPr id="3" name="Picture 2">
            <a:extLst>
              <a:ext uri="{FF2B5EF4-FFF2-40B4-BE49-F238E27FC236}">
                <a16:creationId xmlns:a16="http://schemas.microsoft.com/office/drawing/2014/main" id="{B7EDA155-7963-44C3-AEC9-08860EB33586}"/>
              </a:ext>
            </a:extLst>
          </p:cNvPr>
          <p:cNvPicPr>
            <a:picLocks noChangeAspect="1"/>
          </p:cNvPicPr>
          <p:nvPr/>
        </p:nvPicPr>
        <p:blipFill rotWithShape="1">
          <a:blip r:embed="rId2"/>
          <a:srcRect l="12422" t="15000" r="14609"/>
          <a:stretch/>
        </p:blipFill>
        <p:spPr>
          <a:xfrm>
            <a:off x="2058994" y="1065103"/>
            <a:ext cx="7665066" cy="5022505"/>
          </a:xfrm>
          <a:prstGeom prst="rect">
            <a:avLst/>
          </a:prstGeom>
        </p:spPr>
      </p:pic>
    </p:spTree>
    <p:extLst>
      <p:ext uri="{BB962C8B-B14F-4D97-AF65-F5344CB8AC3E}">
        <p14:creationId xmlns:p14="http://schemas.microsoft.com/office/powerpoint/2010/main" val="364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D75A-52A8-4CBA-8173-C7631FA70C3A}"/>
              </a:ext>
            </a:extLst>
          </p:cNvPr>
          <p:cNvSpPr>
            <a:spLocks noGrp="1"/>
          </p:cNvSpPr>
          <p:nvPr>
            <p:ph type="title"/>
          </p:nvPr>
        </p:nvSpPr>
        <p:spPr>
          <a:xfrm>
            <a:off x="609600" y="274638"/>
            <a:ext cx="10972800" cy="549275"/>
          </a:xfrm>
        </p:spPr>
        <p:txBody>
          <a:bodyPr/>
          <a:lstStyle/>
          <a:p>
            <a:r>
              <a:rPr lang="en-US" sz="3200" dirty="0">
                <a:latin typeface="Calibri" panose="020F0502020204030204" pitchFamily="34" charset="0"/>
                <a:cs typeface="Calibri" panose="020F0502020204030204" pitchFamily="34" charset="0"/>
              </a:rPr>
              <a:t>Bad actors affecting more rapid expansion.</a:t>
            </a:r>
          </a:p>
        </p:txBody>
      </p:sp>
      <p:sp>
        <p:nvSpPr>
          <p:cNvPr id="3" name="Slide Number Placeholder 2">
            <a:extLst>
              <a:ext uri="{FF2B5EF4-FFF2-40B4-BE49-F238E27FC236}">
                <a16:creationId xmlns:a16="http://schemas.microsoft.com/office/drawing/2014/main" id="{DE216D7A-F815-425B-B8B3-9EAACB98983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A87CD-6D32-43D9-8BC5-EA0FCD043307}" type="slidenum">
              <a:rPr kumimoji="0" lang="en-US" altLang="en-US" sz="1200" b="1" i="0" u="none" strike="noStrike" kern="1200" cap="none" spc="0" normalizeH="0" baseline="0" noProof="0" smtClean="0">
                <a:ln>
                  <a:noFill/>
                </a:ln>
                <a:solidFill>
                  <a:srgbClr val="8080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1" i="0" u="none" strike="noStrike" kern="1200" cap="none" spc="0" normalizeH="0" baseline="0" noProof="0" dirty="0">
              <a:ln>
                <a:noFill/>
              </a:ln>
              <a:solidFill>
                <a:srgbClr val="808080"/>
              </a:solidFill>
              <a:effectLst/>
              <a:uLnTx/>
              <a:uFillTx/>
              <a:latin typeface="Arial"/>
              <a:ea typeface="+mn-ea"/>
              <a:cs typeface="+mn-cs"/>
            </a:endParaRPr>
          </a:p>
        </p:txBody>
      </p:sp>
      <p:sp>
        <p:nvSpPr>
          <p:cNvPr id="4" name="Rectangle 3">
            <a:extLst>
              <a:ext uri="{FF2B5EF4-FFF2-40B4-BE49-F238E27FC236}">
                <a16:creationId xmlns:a16="http://schemas.microsoft.com/office/drawing/2014/main" id="{17E68711-78B8-4C47-824F-DD9AEF223650}"/>
              </a:ext>
            </a:extLst>
          </p:cNvPr>
          <p:cNvSpPr/>
          <p:nvPr/>
        </p:nvSpPr>
        <p:spPr>
          <a:xfrm>
            <a:off x="1050676" y="1564636"/>
            <a:ext cx="364303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Tennessee nurse pleads guilty in $65.7M telemedicine fraud scheme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97979"/>
                </a:solidFill>
                <a:effectLst/>
                <a:uLnTx/>
                <a:uFillTx/>
                <a:latin typeface="Helvetica" panose="020B0604020202020204" pitchFamily="34" charset="0"/>
                <a:ea typeface="+mn-ea"/>
                <a:cs typeface="+mn-cs"/>
              </a:rPr>
              <a:t>Written by Ayla Ellison (</a:t>
            </a:r>
            <a:r>
              <a:rPr kumimoji="0" lang="en-US" sz="1400" b="0" i="1"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2" tooltip="Follow Ayla Ellison on Twitter"/>
              </a:rPr>
              <a:t>Twitter</a:t>
            </a:r>
            <a:r>
              <a:rPr kumimoji="0" lang="en-US" sz="1400" b="0" i="1" u="none" strike="noStrike" kern="1200" cap="none" spc="0" normalizeH="0" baseline="0" noProof="0" dirty="0">
                <a:ln>
                  <a:noFill/>
                </a:ln>
                <a:solidFill>
                  <a:srgbClr val="797979"/>
                </a:solidFill>
                <a:effectLst/>
                <a:uLnTx/>
                <a:uFillTx/>
                <a:latin typeface="Helvetica" panose="020B0604020202020204" pitchFamily="34" charset="0"/>
                <a:ea typeface="+mn-ea"/>
                <a:cs typeface="+mn-cs"/>
              </a:rPr>
              <a:t> | </a:t>
            </a:r>
            <a:r>
              <a:rPr kumimoji="0" lang="en-US" sz="1400" b="0" i="1"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3" tooltip="Follow Ayla Ellison on Google+"/>
              </a:rPr>
              <a:t>Google+</a:t>
            </a:r>
            <a:r>
              <a:rPr kumimoji="0" lang="en-US" sz="1400" b="0" i="1" u="none" strike="noStrike" kern="1200" cap="none" spc="0" normalizeH="0" baseline="0" noProof="0" dirty="0">
                <a:ln>
                  <a:noFill/>
                </a:ln>
                <a:solidFill>
                  <a:srgbClr val="797979"/>
                </a:solidFill>
                <a:effectLst/>
                <a:uLnTx/>
                <a:uFillTx/>
                <a:latin typeface="Helvetica" panose="020B0604020202020204" pitchFamily="34" charset="0"/>
                <a:ea typeface="+mn-ea"/>
                <a:cs typeface="+mn-cs"/>
              </a:rPr>
              <a:t>)  | </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December 03, 2018 | </a:t>
            </a:r>
            <a:r>
              <a:rPr kumimoji="0" lang="en-US" sz="1400" b="0" i="0"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4" tooltip="Print article &lt; Tennessee nurse pleads guilty in $65.7M telemedicine fraud scheme  &gt;"/>
              </a:rPr>
              <a:t>Print </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 | </a:t>
            </a:r>
            <a:r>
              <a:rPr kumimoji="0" lang="en-US" sz="1400" b="0" i="0"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5"/>
              </a:rPr>
              <a:t>Email</a:t>
            </a:r>
            <a:endPar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A nurse practitioner pleaded guilty Nov. 27 to conspiracy to commit healthcare fraud for her role in a $65.7 million scheme that involved prescribing expensive compounded medications to Tricare beneficiaries, according to the </a:t>
            </a:r>
            <a:r>
              <a:rPr kumimoji="0" lang="en-US" sz="1400" b="0" i="0"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6"/>
              </a:rPr>
              <a:t>Department of Justice</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As part of her guilty plea, Candace Craven, NP, admitted she conducted sham telemedicine evaluations that resulted in the prescription of the compounded medications to patients she never examined in person.</a:t>
            </a:r>
          </a:p>
        </p:txBody>
      </p:sp>
      <p:sp>
        <p:nvSpPr>
          <p:cNvPr id="5" name="Rectangle 4">
            <a:extLst>
              <a:ext uri="{FF2B5EF4-FFF2-40B4-BE49-F238E27FC236}">
                <a16:creationId xmlns:a16="http://schemas.microsoft.com/office/drawing/2014/main" id="{AEFDD074-7326-4336-BBFA-96DCCE4D2E2D}"/>
              </a:ext>
            </a:extLst>
          </p:cNvPr>
          <p:cNvSpPr/>
          <p:nvPr/>
        </p:nvSpPr>
        <p:spPr>
          <a:xfrm>
            <a:off x="7155582" y="1499157"/>
            <a:ext cx="4198542"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New Jersey physician arrested in $20M telemedicine fraud scheme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97979"/>
                </a:solidFill>
                <a:effectLst/>
                <a:uLnTx/>
                <a:uFillTx/>
                <a:latin typeface="Helvetica" panose="020B0604020202020204" pitchFamily="34" charset="0"/>
                <a:ea typeface="+mn-ea"/>
                <a:cs typeface="+mn-cs"/>
              </a:rPr>
              <a:t>Written by Julie Spitzer | </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November 26, 2018 | </a:t>
            </a:r>
            <a:r>
              <a:rPr kumimoji="0" lang="en-US" sz="1400" b="0" i="0"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7" tooltip="Print article &lt; New Jersey physician arrested in $20M telemedicine fraud scheme  &gt;"/>
              </a:rPr>
              <a:t>Print </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 | </a:t>
            </a:r>
            <a:r>
              <a:rPr kumimoji="0" lang="en-US" sz="1400" b="0" i="0"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8"/>
              </a:rPr>
              <a:t>Email</a:t>
            </a:r>
            <a:endPar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Burlington, N.J., officials charged Bernard </a:t>
            </a:r>
            <a:r>
              <a:rPr kumimoji="0" lang="en-US" sz="1400" b="0" i="0" u="none" strike="noStrike" kern="1200" cap="none" spc="0" normalizeH="0" baseline="0" noProof="0" dirty="0" err="1">
                <a:ln>
                  <a:noFill/>
                </a:ln>
                <a:solidFill>
                  <a:srgbClr val="292929"/>
                </a:solidFill>
                <a:effectLst/>
                <a:uLnTx/>
                <a:uFillTx/>
                <a:latin typeface="Helvetica" panose="020B0604020202020204" pitchFamily="34" charset="0"/>
                <a:ea typeface="+mn-ea"/>
                <a:cs typeface="+mn-cs"/>
              </a:rPr>
              <a:t>Ogon</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 MD, for his role in a $20 million telemedicine fraud scheme in which he allegedly prescribed expensive medications to patients who did not need them, according to a Nov. 16 </a:t>
            </a:r>
            <a:r>
              <a:rPr kumimoji="0" lang="en-US" sz="1400" b="0" i="0" u="none" strike="noStrike" kern="1200" cap="none" spc="0" normalizeH="0" baseline="0" noProof="0" dirty="0">
                <a:ln>
                  <a:noFill/>
                </a:ln>
                <a:solidFill>
                  <a:srgbClr val="003974"/>
                </a:solidFill>
                <a:effectLst/>
                <a:uLnTx/>
                <a:uFillTx/>
                <a:latin typeface="Helvetica" panose="020B0604020202020204" pitchFamily="34" charset="0"/>
                <a:ea typeface="+mn-ea"/>
                <a:cs typeface="+mn-cs"/>
                <a:hlinkClick r:id="rId9"/>
              </a:rPr>
              <a:t>news release</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Various unnamed telemedicine companies allegedly paid Dr. </a:t>
            </a:r>
            <a:r>
              <a:rPr kumimoji="0" lang="en-US" sz="1400" b="0" i="0" u="none" strike="noStrike" kern="1200" cap="none" spc="0" normalizeH="0" baseline="0" noProof="0" dirty="0" err="1">
                <a:ln>
                  <a:noFill/>
                </a:ln>
                <a:solidFill>
                  <a:srgbClr val="292929"/>
                </a:solidFill>
                <a:effectLst/>
                <a:uLnTx/>
                <a:uFillTx/>
                <a:latin typeface="Helvetica" panose="020B0604020202020204" pitchFamily="34" charset="0"/>
                <a:ea typeface="+mn-ea"/>
                <a:cs typeface="+mn-cs"/>
              </a:rPr>
              <a:t>Ogon</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 to prescribe expensive compounded medications, such as pain creams, scar creams, migraine creams and metabolic supplements, or "wellness capsules," to patients regardless of whether they were medically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Dr. </a:t>
            </a:r>
            <a:r>
              <a:rPr kumimoji="0" lang="en-US" sz="1400" b="0" i="0" u="none" strike="noStrike" kern="1200" cap="none" spc="0" normalizeH="0" baseline="0" noProof="0" dirty="0" err="1">
                <a:ln>
                  <a:noFill/>
                </a:ln>
                <a:solidFill>
                  <a:srgbClr val="292929"/>
                </a:solidFill>
                <a:effectLst/>
                <a:uLnTx/>
                <a:uFillTx/>
                <a:latin typeface="Helvetica" panose="020B0604020202020204" pitchFamily="34" charset="0"/>
                <a:ea typeface="+mn-ea"/>
                <a:cs typeface="+mn-cs"/>
              </a:rPr>
              <a:t>Ogon</a:t>
            </a:r>
            <a:r>
              <a:rPr kumimoji="0" lang="en-US" sz="1400" b="0" i="0" u="none" strike="noStrike" kern="1200" cap="none" spc="0" normalizeH="0" baseline="0" noProof="0" dirty="0">
                <a:ln>
                  <a:noFill/>
                </a:ln>
                <a:solidFill>
                  <a:srgbClr val="292929"/>
                </a:solidFill>
                <a:effectLst/>
                <a:uLnTx/>
                <a:uFillTx/>
                <a:latin typeface="Helvetica" panose="020B0604020202020204" pitchFamily="34" charset="0"/>
                <a:ea typeface="+mn-ea"/>
                <a:cs typeface="+mn-cs"/>
              </a:rPr>
              <a:t> reportedly signed these prescriptions without establishing any prior relationship with the patient, and without speaking with the patient or conducting a medical evaluation. He also signed prescriptions for patients in states he was not licensed to practice in.</a:t>
            </a:r>
          </a:p>
        </p:txBody>
      </p:sp>
      <p:pic>
        <p:nvPicPr>
          <p:cNvPr id="7" name="Picture 6">
            <a:extLst>
              <a:ext uri="{FF2B5EF4-FFF2-40B4-BE49-F238E27FC236}">
                <a16:creationId xmlns:a16="http://schemas.microsoft.com/office/drawing/2014/main" id="{D68F0BEA-27C0-4EB5-82D2-29A8EA2DE3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5718" y="1012099"/>
            <a:ext cx="2320654" cy="552537"/>
          </a:xfrm>
          <a:prstGeom prst="rect">
            <a:avLst/>
          </a:prstGeom>
        </p:spPr>
      </p:pic>
    </p:spTree>
    <p:extLst>
      <p:ext uri="{BB962C8B-B14F-4D97-AF65-F5344CB8AC3E}">
        <p14:creationId xmlns:p14="http://schemas.microsoft.com/office/powerpoint/2010/main" val="250836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93B5-0A1F-4DF4-81AF-927B7B630F12}"/>
              </a:ext>
            </a:extLst>
          </p:cNvPr>
          <p:cNvSpPr>
            <a:spLocks noGrp="1"/>
          </p:cNvSpPr>
          <p:nvPr>
            <p:ph type="title"/>
          </p:nvPr>
        </p:nvSpPr>
        <p:spPr>
          <a:xfrm>
            <a:off x="609600" y="725068"/>
            <a:ext cx="10972800" cy="1143000"/>
          </a:xfrm>
        </p:spPr>
        <p:txBody>
          <a:bodyPr/>
          <a:lstStyle/>
          <a:p>
            <a:r>
              <a:rPr lang="en-US" dirty="0"/>
              <a:t>Telehealth: classic example of a disruptive technology</a:t>
            </a:r>
          </a:p>
        </p:txBody>
      </p:sp>
      <p:sp>
        <p:nvSpPr>
          <p:cNvPr id="3" name="Slide Number Placeholder 2">
            <a:extLst>
              <a:ext uri="{FF2B5EF4-FFF2-40B4-BE49-F238E27FC236}">
                <a16:creationId xmlns:a16="http://schemas.microsoft.com/office/drawing/2014/main" id="{339D8B6F-A71B-4D3D-8A82-8C6ACB4044E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A87CD-6D32-43D9-8BC5-EA0FCD043307}" type="slidenum">
              <a:rPr kumimoji="0" lang="en-US" altLang="en-US" sz="1200" b="1" i="0" u="none" strike="noStrike" kern="1200" cap="none" spc="0" normalizeH="0" baseline="0" noProof="0" smtClean="0">
                <a:ln>
                  <a:noFill/>
                </a:ln>
                <a:solidFill>
                  <a:srgbClr val="8080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1" i="0" u="none" strike="noStrike" kern="1200" cap="none" spc="0" normalizeH="0" baseline="0" noProof="0" dirty="0">
              <a:ln>
                <a:noFill/>
              </a:ln>
              <a:solidFill>
                <a:srgbClr val="808080"/>
              </a:solidFill>
              <a:effectLst/>
              <a:uLnTx/>
              <a:uFillTx/>
              <a:latin typeface="Arial"/>
              <a:ea typeface="+mn-ea"/>
              <a:cs typeface="+mn-cs"/>
            </a:endParaRPr>
          </a:p>
        </p:txBody>
      </p:sp>
      <p:pic>
        <p:nvPicPr>
          <p:cNvPr id="5" name="Picture 4">
            <a:extLst>
              <a:ext uri="{FF2B5EF4-FFF2-40B4-BE49-F238E27FC236}">
                <a16:creationId xmlns:a16="http://schemas.microsoft.com/office/drawing/2014/main" id="{1C7E2E80-38E4-41EB-B721-6EA0D56686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91457" y="2361956"/>
            <a:ext cx="5114925" cy="3076575"/>
          </a:xfrm>
          <a:prstGeom prst="rect">
            <a:avLst/>
          </a:prstGeom>
        </p:spPr>
      </p:pic>
    </p:spTree>
    <p:extLst>
      <p:ext uri="{BB962C8B-B14F-4D97-AF65-F5344CB8AC3E}">
        <p14:creationId xmlns:p14="http://schemas.microsoft.com/office/powerpoint/2010/main" val="235518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CF70-D80E-44FC-87D4-375E3A5ADF9F}"/>
              </a:ext>
            </a:extLst>
          </p:cNvPr>
          <p:cNvSpPr>
            <a:spLocks noGrp="1"/>
          </p:cNvSpPr>
          <p:nvPr>
            <p:ph type="title"/>
          </p:nvPr>
        </p:nvSpPr>
        <p:spPr>
          <a:xfrm>
            <a:off x="179314" y="158406"/>
            <a:ext cx="10972800" cy="549275"/>
          </a:xfrm>
        </p:spPr>
        <p:txBody>
          <a:bodyPr/>
          <a:lstStyle/>
          <a:p>
            <a:r>
              <a:rPr lang="en-US" sz="3200" dirty="0"/>
              <a:t>Medical Deserts</a:t>
            </a:r>
          </a:p>
        </p:txBody>
      </p:sp>
      <p:sp>
        <p:nvSpPr>
          <p:cNvPr id="3" name="Slide Number Placeholder 2">
            <a:extLst>
              <a:ext uri="{FF2B5EF4-FFF2-40B4-BE49-F238E27FC236}">
                <a16:creationId xmlns:a16="http://schemas.microsoft.com/office/drawing/2014/main" id="{EF3C2CEA-8B12-45A1-8A4E-45143EC4C395}"/>
              </a:ext>
            </a:extLst>
          </p:cNvPr>
          <p:cNvSpPr>
            <a:spLocks noGrp="1"/>
          </p:cNvSpPr>
          <p:nvPr>
            <p:ph type="sldNum" sz="quarter" idx="10"/>
          </p:nvPr>
        </p:nvSpPr>
        <p:spPr>
          <a:xfrm>
            <a:off x="11483083" y="5808324"/>
            <a:ext cx="404280" cy="448613"/>
          </a:xfrm>
        </p:spPr>
        <p:txBody>
          <a:bodyPr/>
          <a:lstStyle/>
          <a:p>
            <a:fld id="{3C992CA3-B588-4372-BEC0-279FE7FAD479}" type="slidenum">
              <a:rPr lang="en-US" smtClean="0"/>
              <a:pPr/>
              <a:t>2</a:t>
            </a:fld>
            <a:endParaRPr lang="en-US" dirty="0"/>
          </a:p>
        </p:txBody>
      </p:sp>
      <p:sp>
        <p:nvSpPr>
          <p:cNvPr id="6" name="TextBox 5">
            <a:extLst>
              <a:ext uri="{FF2B5EF4-FFF2-40B4-BE49-F238E27FC236}">
                <a16:creationId xmlns:a16="http://schemas.microsoft.com/office/drawing/2014/main" id="{32FF4BD4-B6F8-4033-9639-75EBFB79E271}"/>
              </a:ext>
            </a:extLst>
          </p:cNvPr>
          <p:cNvSpPr txBox="1"/>
          <p:nvPr/>
        </p:nvSpPr>
        <p:spPr>
          <a:xfrm>
            <a:off x="5948282" y="5068378"/>
            <a:ext cx="5545695" cy="1631216"/>
          </a:xfrm>
          <a:prstGeom prst="rect">
            <a:avLst/>
          </a:prstGeom>
          <a:noFill/>
        </p:spPr>
        <p:txBody>
          <a:bodyPr wrap="square" rtlCol="0">
            <a:spAutoFit/>
          </a:bodyPr>
          <a:lstStyle/>
          <a:p>
            <a:pPr marL="285750" indent="-285750">
              <a:buFont typeface="Arial" panose="020B0604020202020204" pitchFamily="34" charset="0"/>
              <a:buChar char="•"/>
            </a:pPr>
            <a:r>
              <a:rPr lang="en-US" sz="1600" dirty="0"/>
              <a:t>30 million Americans don't live within an hour of trauma care</a:t>
            </a:r>
          </a:p>
          <a:p>
            <a:pPr marL="285750" indent="-285750">
              <a:buFont typeface="Arial" panose="020B0604020202020204" pitchFamily="34" charset="0"/>
              <a:buChar char="•"/>
            </a:pPr>
            <a:r>
              <a:rPr lang="en-US" sz="1600" dirty="0"/>
              <a:t>The rate of accidental deaths is nearly 50% higher in rural versus urban areas</a:t>
            </a:r>
          </a:p>
          <a:p>
            <a:pPr marL="285750" indent="-285750">
              <a:buFont typeface="Arial" panose="020B0604020202020204" pitchFamily="34" charset="0"/>
              <a:buChar char="•"/>
            </a:pPr>
            <a:endParaRPr lang="en-US" sz="1600" dirty="0"/>
          </a:p>
          <a:p>
            <a:endParaRPr lang="en-US" sz="1600" dirty="0"/>
          </a:p>
        </p:txBody>
      </p:sp>
      <p:pic>
        <p:nvPicPr>
          <p:cNvPr id="8" name="Picture 7">
            <a:extLst>
              <a:ext uri="{FF2B5EF4-FFF2-40B4-BE49-F238E27FC236}">
                <a16:creationId xmlns:a16="http://schemas.microsoft.com/office/drawing/2014/main" id="{E8871064-C453-4401-BB88-F31752B552A0}"/>
              </a:ext>
            </a:extLst>
          </p:cNvPr>
          <p:cNvPicPr>
            <a:picLocks noChangeAspect="1"/>
          </p:cNvPicPr>
          <p:nvPr/>
        </p:nvPicPr>
        <p:blipFill>
          <a:blip r:embed="rId2"/>
          <a:stretch>
            <a:fillRect/>
          </a:stretch>
        </p:blipFill>
        <p:spPr>
          <a:xfrm>
            <a:off x="5732990" y="919918"/>
            <a:ext cx="5784221" cy="4018511"/>
          </a:xfrm>
          <a:prstGeom prst="rect">
            <a:avLst/>
          </a:prstGeom>
        </p:spPr>
      </p:pic>
      <p:sp>
        <p:nvSpPr>
          <p:cNvPr id="16" name="object 4">
            <a:extLst>
              <a:ext uri="{FF2B5EF4-FFF2-40B4-BE49-F238E27FC236}">
                <a16:creationId xmlns:a16="http://schemas.microsoft.com/office/drawing/2014/main" id="{63C5CD77-CA08-458B-B3CD-306F605E2E5C}"/>
              </a:ext>
            </a:extLst>
          </p:cNvPr>
          <p:cNvSpPr/>
          <p:nvPr/>
        </p:nvSpPr>
        <p:spPr>
          <a:xfrm>
            <a:off x="584874" y="2678114"/>
            <a:ext cx="4409440" cy="1033780"/>
          </a:xfrm>
          <a:custGeom>
            <a:avLst/>
            <a:gdLst/>
            <a:ahLst/>
            <a:cxnLst/>
            <a:rect l="l" t="t" r="r" b="b"/>
            <a:pathLst>
              <a:path w="4409440" h="1033779">
                <a:moveTo>
                  <a:pt x="0" y="1033272"/>
                </a:moveTo>
                <a:lnTo>
                  <a:pt x="4408932" y="1033272"/>
                </a:lnTo>
                <a:lnTo>
                  <a:pt x="4408932" y="0"/>
                </a:lnTo>
                <a:lnTo>
                  <a:pt x="0" y="0"/>
                </a:lnTo>
                <a:lnTo>
                  <a:pt x="0" y="1033272"/>
                </a:lnTo>
                <a:close/>
              </a:path>
            </a:pathLst>
          </a:custGeom>
          <a:solidFill>
            <a:srgbClr val="E9E9E9"/>
          </a:solidFill>
        </p:spPr>
        <p:txBody>
          <a:bodyPr wrap="square" lIns="0" tIns="0" rIns="0" bIns="0" rtlCol="0"/>
          <a:lstStyle/>
          <a:p>
            <a:endParaRPr>
              <a:solidFill>
                <a:prstClr val="black"/>
              </a:solidFill>
              <a:latin typeface="Calibri"/>
            </a:endParaRPr>
          </a:p>
        </p:txBody>
      </p:sp>
      <p:graphicFrame>
        <p:nvGraphicFramePr>
          <p:cNvPr id="17" name="object 13">
            <a:extLst>
              <a:ext uri="{FF2B5EF4-FFF2-40B4-BE49-F238E27FC236}">
                <a16:creationId xmlns:a16="http://schemas.microsoft.com/office/drawing/2014/main" id="{331C550A-A9F3-46DE-95E7-DF61FA45CF8E}"/>
              </a:ext>
            </a:extLst>
          </p:cNvPr>
          <p:cNvGraphicFramePr>
            <a:graphicFrameLocks noGrp="1"/>
          </p:cNvGraphicFramePr>
          <p:nvPr>
            <p:extLst>
              <p:ext uri="{D42A27DB-BD31-4B8C-83A1-F6EECF244321}">
                <p14:modId xmlns:p14="http://schemas.microsoft.com/office/powerpoint/2010/main" val="2896621737"/>
              </p:ext>
            </p:extLst>
          </p:nvPr>
        </p:nvGraphicFramePr>
        <p:xfrm>
          <a:off x="578778" y="1294322"/>
          <a:ext cx="4408805" cy="3414394"/>
        </p:xfrm>
        <a:graphic>
          <a:graphicData uri="http://schemas.openxmlformats.org/drawingml/2006/table">
            <a:tbl>
              <a:tblPr firstRow="1" bandRow="1"/>
              <a:tblGrid>
                <a:gridCol w="4408805">
                  <a:extLst>
                    <a:ext uri="{9D8B030D-6E8A-4147-A177-3AD203B41FA5}">
                      <a16:colId xmlns:a16="http://schemas.microsoft.com/office/drawing/2014/main" val="20000"/>
                    </a:ext>
                  </a:extLst>
                </a:gridCol>
              </a:tblGrid>
              <a:tr h="3702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94030">
                        <a:lnSpc>
                          <a:spcPct val="100000"/>
                        </a:lnSpc>
                        <a:spcBef>
                          <a:spcPts val="480"/>
                        </a:spcBef>
                      </a:pPr>
                      <a:r>
                        <a:rPr sz="1600" b="1" spc="-5" dirty="0">
                          <a:solidFill>
                            <a:srgbClr val="FFFFFF"/>
                          </a:solidFill>
                          <a:latin typeface="Arial"/>
                          <a:cs typeface="Arial"/>
                        </a:rPr>
                        <a:t>Rural Health Market</a:t>
                      </a:r>
                      <a:r>
                        <a:rPr sz="1600" b="1" spc="40" dirty="0">
                          <a:solidFill>
                            <a:srgbClr val="FFFFFF"/>
                          </a:solidFill>
                          <a:latin typeface="Arial"/>
                          <a:cs typeface="Arial"/>
                        </a:rPr>
                        <a:t> </a:t>
                      </a:r>
                      <a:r>
                        <a:rPr sz="1600" b="1" spc="-5" dirty="0">
                          <a:solidFill>
                            <a:srgbClr val="FFFFFF"/>
                          </a:solidFill>
                          <a:latin typeface="Arial"/>
                          <a:cs typeface="Arial"/>
                        </a:rPr>
                        <a:t>Characteristics</a:t>
                      </a:r>
                      <a:endParaRPr sz="1600">
                        <a:latin typeface="Arial"/>
                        <a:cs typeface="Arial"/>
                      </a:endParaRPr>
                    </a:p>
                  </a:txBody>
                  <a:tcPr marL="0" marR="0" marT="60960" marB="0">
                    <a:lnL w="12700">
                      <a:solidFill>
                        <a:srgbClr val="949494"/>
                      </a:solidFill>
                      <a:prstDash val="solid"/>
                    </a:lnL>
                    <a:lnR w="12700">
                      <a:solidFill>
                        <a:srgbClr val="949494"/>
                      </a:solidFill>
                      <a:prstDash val="solid"/>
                    </a:lnR>
                    <a:lnT w="12700">
                      <a:solidFill>
                        <a:srgbClr val="949494"/>
                      </a:solidFill>
                      <a:prstDash val="solid"/>
                    </a:lnT>
                    <a:lnB>
                      <a:noFill/>
                    </a:lnB>
                    <a:lnTlToBr w="12700" cmpd="sng">
                      <a:noFill/>
                      <a:prstDash val="solid"/>
                    </a:lnTlToBr>
                    <a:lnBlToTr w="12700" cmpd="sng">
                      <a:noFill/>
                      <a:prstDash val="solid"/>
                    </a:lnBlToTr>
                    <a:solidFill>
                      <a:srgbClr val="333D47"/>
                    </a:solidFill>
                  </a:tcPr>
                </a:tc>
                <a:extLst>
                  <a:ext uri="{0D108BD9-81ED-4DB2-BD59-A6C34878D82A}">
                    <a16:rowId xmlns:a16="http://schemas.microsoft.com/office/drawing/2014/main" val="10000"/>
                  </a:ext>
                </a:extLst>
              </a:tr>
              <a:tr h="10071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08430" marR="165735">
                        <a:lnSpc>
                          <a:spcPct val="100000"/>
                        </a:lnSpc>
                        <a:spcBef>
                          <a:spcPts val="555"/>
                        </a:spcBef>
                      </a:pPr>
                      <a:r>
                        <a:rPr sz="1400" b="1" spc="-5" dirty="0">
                          <a:latin typeface="Arial"/>
                          <a:cs typeface="Arial"/>
                        </a:rPr>
                        <a:t>Less dense, aging, and declining  populations </a:t>
                      </a:r>
                      <a:r>
                        <a:rPr sz="1400" dirty="0">
                          <a:latin typeface="Arial"/>
                          <a:cs typeface="Arial"/>
                        </a:rPr>
                        <a:t>(19% of the </a:t>
                      </a:r>
                      <a:r>
                        <a:rPr sz="1400" spc="-5" dirty="0">
                          <a:latin typeface="Arial"/>
                          <a:cs typeface="Arial"/>
                        </a:rPr>
                        <a:t>US  </a:t>
                      </a:r>
                      <a:r>
                        <a:rPr sz="1400" dirty="0">
                          <a:latin typeface="Arial"/>
                          <a:cs typeface="Arial"/>
                        </a:rPr>
                        <a:t>population </a:t>
                      </a:r>
                      <a:r>
                        <a:rPr sz="1400" spc="-5" dirty="0">
                          <a:latin typeface="Arial"/>
                          <a:cs typeface="Arial"/>
                        </a:rPr>
                        <a:t>lives </a:t>
                      </a:r>
                      <a:r>
                        <a:rPr sz="1400" dirty="0">
                          <a:latin typeface="Arial"/>
                          <a:cs typeface="Arial"/>
                        </a:rPr>
                        <a:t>in rural areas,</a:t>
                      </a:r>
                      <a:r>
                        <a:rPr sz="1400" spc="-155" dirty="0">
                          <a:latin typeface="Arial"/>
                          <a:cs typeface="Arial"/>
                        </a:rPr>
                        <a:t> </a:t>
                      </a:r>
                      <a:r>
                        <a:rPr sz="1400" spc="-5" dirty="0">
                          <a:latin typeface="Arial"/>
                          <a:cs typeface="Arial"/>
                        </a:rPr>
                        <a:t>down  </a:t>
                      </a:r>
                      <a:r>
                        <a:rPr sz="1400" dirty="0">
                          <a:latin typeface="Arial"/>
                          <a:cs typeface="Arial"/>
                        </a:rPr>
                        <a:t>from 21% in</a:t>
                      </a:r>
                      <a:r>
                        <a:rPr sz="1400" spc="-65" dirty="0">
                          <a:latin typeface="Arial"/>
                          <a:cs typeface="Arial"/>
                        </a:rPr>
                        <a:t> </a:t>
                      </a:r>
                      <a:r>
                        <a:rPr sz="1400" dirty="0">
                          <a:latin typeface="Arial"/>
                          <a:cs typeface="Arial"/>
                        </a:rPr>
                        <a:t>2000)</a:t>
                      </a:r>
                      <a:r>
                        <a:rPr sz="1350" baseline="24691" dirty="0">
                          <a:latin typeface="Arial"/>
                          <a:cs typeface="Arial"/>
                        </a:rPr>
                        <a:t>1</a:t>
                      </a:r>
                    </a:p>
                  </a:txBody>
                  <a:tcPr marL="0" marR="0" marT="70485" marB="0">
                    <a:lnL w="12700">
                      <a:solidFill>
                        <a:srgbClr val="949494"/>
                      </a:solidFill>
                      <a:prstDash val="solid"/>
                    </a:lnL>
                    <a:lnR w="12700">
                      <a:solidFill>
                        <a:srgbClr val="949494"/>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33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08430" marR="114300">
                        <a:lnSpc>
                          <a:spcPct val="100000"/>
                        </a:lnSpc>
                        <a:spcBef>
                          <a:spcPts val="830"/>
                        </a:spcBef>
                      </a:pPr>
                      <a:r>
                        <a:rPr sz="1400" b="1" dirty="0">
                          <a:latin typeface="Arial"/>
                          <a:cs typeface="Arial"/>
                        </a:rPr>
                        <a:t>Decreasing </a:t>
                      </a:r>
                      <a:r>
                        <a:rPr sz="1400" b="1" spc="-5" dirty="0">
                          <a:latin typeface="Arial"/>
                          <a:cs typeface="Arial"/>
                        </a:rPr>
                        <a:t>healthcare workforce  and provider supply </a:t>
                      </a:r>
                      <a:r>
                        <a:rPr sz="1400" dirty="0">
                          <a:latin typeface="Arial"/>
                          <a:cs typeface="Arial"/>
                        </a:rPr>
                        <a:t>(13</a:t>
                      </a:r>
                      <a:r>
                        <a:rPr sz="1400" spc="-65" dirty="0">
                          <a:latin typeface="Arial"/>
                          <a:cs typeface="Arial"/>
                        </a:rPr>
                        <a:t> </a:t>
                      </a:r>
                      <a:r>
                        <a:rPr sz="1400" spc="-5" dirty="0">
                          <a:latin typeface="Arial"/>
                          <a:cs typeface="Arial"/>
                        </a:rPr>
                        <a:t>physicians  </a:t>
                      </a:r>
                      <a:r>
                        <a:rPr sz="1400" dirty="0">
                          <a:latin typeface="Arial"/>
                          <a:cs typeface="Arial"/>
                        </a:rPr>
                        <a:t>per 10,000 people compared to 33  </a:t>
                      </a:r>
                      <a:r>
                        <a:rPr sz="1400" spc="-5" dirty="0">
                          <a:latin typeface="Arial"/>
                          <a:cs typeface="Arial"/>
                        </a:rPr>
                        <a:t>physicians </a:t>
                      </a:r>
                      <a:r>
                        <a:rPr sz="1400" dirty="0">
                          <a:latin typeface="Arial"/>
                          <a:cs typeface="Arial"/>
                        </a:rPr>
                        <a:t>in metro</a:t>
                      </a:r>
                      <a:r>
                        <a:rPr sz="1400" spc="-75" dirty="0">
                          <a:latin typeface="Arial"/>
                          <a:cs typeface="Arial"/>
                        </a:rPr>
                        <a:t> </a:t>
                      </a:r>
                      <a:r>
                        <a:rPr sz="1400" spc="0" dirty="0">
                          <a:latin typeface="Arial"/>
                          <a:cs typeface="Arial"/>
                        </a:rPr>
                        <a:t>areas)</a:t>
                      </a:r>
                      <a:r>
                        <a:rPr sz="1350" spc="0" baseline="24691" dirty="0">
                          <a:latin typeface="Arial"/>
                          <a:cs typeface="Arial"/>
                        </a:rPr>
                        <a:t>2</a:t>
                      </a:r>
                      <a:endParaRPr sz="1350" baseline="24691">
                        <a:latin typeface="Arial"/>
                        <a:cs typeface="Arial"/>
                      </a:endParaRPr>
                    </a:p>
                  </a:txBody>
                  <a:tcPr marL="0" marR="0" marT="105410" marB="0">
                    <a:lnL w="12700">
                      <a:solidFill>
                        <a:srgbClr val="949494"/>
                      </a:solidFill>
                      <a:prstDash val="solid"/>
                    </a:lnL>
                    <a:lnR w="12700">
                      <a:solidFill>
                        <a:srgbClr val="949494"/>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39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04620" marR="227965">
                        <a:lnSpc>
                          <a:spcPct val="100000"/>
                        </a:lnSpc>
                        <a:spcBef>
                          <a:spcPts val="725"/>
                        </a:spcBef>
                      </a:pPr>
                      <a:r>
                        <a:rPr sz="1400" b="1" spc="-5" dirty="0">
                          <a:latin typeface="Arial"/>
                          <a:cs typeface="Arial"/>
                        </a:rPr>
                        <a:t>High </a:t>
                      </a:r>
                      <a:r>
                        <a:rPr sz="1400" b="1" dirty="0">
                          <a:latin typeface="Arial"/>
                          <a:cs typeface="Arial"/>
                        </a:rPr>
                        <a:t>reliance </a:t>
                      </a:r>
                      <a:r>
                        <a:rPr sz="1400" b="1" spc="-5" dirty="0">
                          <a:latin typeface="Arial"/>
                          <a:cs typeface="Arial"/>
                        </a:rPr>
                        <a:t>on government  </a:t>
                      </a:r>
                      <a:r>
                        <a:rPr sz="1400" b="1" spc="-10" dirty="0">
                          <a:latin typeface="Arial"/>
                          <a:cs typeface="Arial"/>
                        </a:rPr>
                        <a:t>payors </a:t>
                      </a:r>
                      <a:r>
                        <a:rPr sz="1400" spc="-5" dirty="0">
                          <a:latin typeface="Arial"/>
                          <a:cs typeface="Arial"/>
                        </a:rPr>
                        <a:t>(an average rural hospital’s  payor mix </a:t>
                      </a:r>
                      <a:r>
                        <a:rPr sz="1400" dirty="0">
                          <a:latin typeface="Arial"/>
                          <a:cs typeface="Arial"/>
                        </a:rPr>
                        <a:t>is 61% </a:t>
                      </a:r>
                      <a:r>
                        <a:rPr sz="1400" spc="-5" dirty="0">
                          <a:latin typeface="Arial"/>
                          <a:cs typeface="Arial"/>
                        </a:rPr>
                        <a:t>government  </a:t>
                      </a:r>
                      <a:r>
                        <a:rPr sz="1400" dirty="0">
                          <a:latin typeface="Arial"/>
                          <a:cs typeface="Arial"/>
                        </a:rPr>
                        <a:t>payors)</a:t>
                      </a:r>
                      <a:r>
                        <a:rPr sz="1350" baseline="24691" dirty="0">
                          <a:latin typeface="Arial"/>
                          <a:cs typeface="Arial"/>
                        </a:rPr>
                        <a:t>3</a:t>
                      </a:r>
                    </a:p>
                  </a:txBody>
                  <a:tcPr marL="0" marR="0" marT="92075" marB="0">
                    <a:lnL w="12700">
                      <a:solidFill>
                        <a:srgbClr val="949494"/>
                      </a:solidFill>
                      <a:prstDash val="solid"/>
                    </a:lnL>
                    <a:lnR w="12700">
                      <a:solidFill>
                        <a:srgbClr val="949494"/>
                      </a:solidFill>
                      <a:prstDash val="solid"/>
                    </a:lnR>
                    <a:lnT>
                      <a:noFill/>
                    </a:lnT>
                    <a:lnB w="12700">
                      <a:solidFill>
                        <a:srgbClr val="949494"/>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8" name="object 17">
            <a:extLst>
              <a:ext uri="{FF2B5EF4-FFF2-40B4-BE49-F238E27FC236}">
                <a16:creationId xmlns:a16="http://schemas.microsoft.com/office/drawing/2014/main" id="{0D37C811-315B-4194-B485-074C102A9300}"/>
              </a:ext>
            </a:extLst>
          </p:cNvPr>
          <p:cNvSpPr/>
          <p:nvPr/>
        </p:nvSpPr>
        <p:spPr>
          <a:xfrm>
            <a:off x="674789" y="1847534"/>
            <a:ext cx="1130935" cy="635635"/>
          </a:xfrm>
          <a:custGeom>
            <a:avLst/>
            <a:gdLst/>
            <a:ahLst/>
            <a:cxnLst/>
            <a:rect l="l" t="t" r="r" b="b"/>
            <a:pathLst>
              <a:path w="1130935" h="635635">
                <a:moveTo>
                  <a:pt x="0" y="635508"/>
                </a:moveTo>
                <a:lnTo>
                  <a:pt x="1130808" y="635508"/>
                </a:lnTo>
                <a:lnTo>
                  <a:pt x="1130808" y="0"/>
                </a:lnTo>
                <a:lnTo>
                  <a:pt x="0" y="0"/>
                </a:lnTo>
                <a:lnTo>
                  <a:pt x="0" y="635508"/>
                </a:lnTo>
                <a:close/>
              </a:path>
            </a:pathLst>
          </a:custGeom>
          <a:solidFill>
            <a:srgbClr val="1B9CAB"/>
          </a:solidFill>
        </p:spPr>
        <p:txBody>
          <a:bodyPr wrap="square" lIns="0" tIns="0" rIns="0" bIns="0" rtlCol="0"/>
          <a:lstStyle/>
          <a:p>
            <a:endParaRPr>
              <a:solidFill>
                <a:prstClr val="black"/>
              </a:solidFill>
              <a:latin typeface="Calibri"/>
            </a:endParaRPr>
          </a:p>
        </p:txBody>
      </p:sp>
      <p:sp>
        <p:nvSpPr>
          <p:cNvPr id="19" name="object 18">
            <a:extLst>
              <a:ext uri="{FF2B5EF4-FFF2-40B4-BE49-F238E27FC236}">
                <a16:creationId xmlns:a16="http://schemas.microsoft.com/office/drawing/2014/main" id="{22F3C05D-001B-4BCC-8F08-1CECEC198744}"/>
              </a:ext>
            </a:extLst>
          </p:cNvPr>
          <p:cNvSpPr/>
          <p:nvPr/>
        </p:nvSpPr>
        <p:spPr>
          <a:xfrm>
            <a:off x="674789" y="2877758"/>
            <a:ext cx="1130935" cy="635635"/>
          </a:xfrm>
          <a:custGeom>
            <a:avLst/>
            <a:gdLst/>
            <a:ahLst/>
            <a:cxnLst/>
            <a:rect l="l" t="t" r="r" b="b"/>
            <a:pathLst>
              <a:path w="1130935" h="635635">
                <a:moveTo>
                  <a:pt x="0" y="635507"/>
                </a:moveTo>
                <a:lnTo>
                  <a:pt x="1130808" y="635507"/>
                </a:lnTo>
                <a:lnTo>
                  <a:pt x="1130808" y="0"/>
                </a:lnTo>
                <a:lnTo>
                  <a:pt x="0" y="0"/>
                </a:lnTo>
                <a:lnTo>
                  <a:pt x="0" y="635507"/>
                </a:lnTo>
                <a:close/>
              </a:path>
            </a:pathLst>
          </a:custGeom>
          <a:solidFill>
            <a:srgbClr val="1B9CAB"/>
          </a:solidFill>
        </p:spPr>
        <p:txBody>
          <a:bodyPr wrap="square" lIns="0" tIns="0" rIns="0" bIns="0" rtlCol="0"/>
          <a:lstStyle/>
          <a:p>
            <a:endParaRPr>
              <a:solidFill>
                <a:prstClr val="black"/>
              </a:solidFill>
              <a:latin typeface="Calibri"/>
            </a:endParaRPr>
          </a:p>
        </p:txBody>
      </p:sp>
      <p:sp>
        <p:nvSpPr>
          <p:cNvPr id="20" name="object 19">
            <a:extLst>
              <a:ext uri="{FF2B5EF4-FFF2-40B4-BE49-F238E27FC236}">
                <a16:creationId xmlns:a16="http://schemas.microsoft.com/office/drawing/2014/main" id="{E9EAE9F9-4B77-4691-8F8D-C76D035D2A3C}"/>
              </a:ext>
            </a:extLst>
          </p:cNvPr>
          <p:cNvSpPr/>
          <p:nvPr/>
        </p:nvSpPr>
        <p:spPr>
          <a:xfrm>
            <a:off x="674789" y="3909507"/>
            <a:ext cx="1130935" cy="635635"/>
          </a:xfrm>
          <a:custGeom>
            <a:avLst/>
            <a:gdLst/>
            <a:ahLst/>
            <a:cxnLst/>
            <a:rect l="l" t="t" r="r" b="b"/>
            <a:pathLst>
              <a:path w="1130935" h="635635">
                <a:moveTo>
                  <a:pt x="0" y="635508"/>
                </a:moveTo>
                <a:lnTo>
                  <a:pt x="1130808" y="635508"/>
                </a:lnTo>
                <a:lnTo>
                  <a:pt x="1130808" y="0"/>
                </a:lnTo>
                <a:lnTo>
                  <a:pt x="0" y="0"/>
                </a:lnTo>
                <a:lnTo>
                  <a:pt x="0" y="635508"/>
                </a:lnTo>
                <a:close/>
              </a:path>
            </a:pathLst>
          </a:custGeom>
          <a:solidFill>
            <a:srgbClr val="1B9CAB"/>
          </a:solidFill>
        </p:spPr>
        <p:txBody>
          <a:bodyPr wrap="square" lIns="0" tIns="0" rIns="0" bIns="0" rtlCol="0"/>
          <a:lstStyle/>
          <a:p>
            <a:endParaRPr>
              <a:solidFill>
                <a:prstClr val="black"/>
              </a:solidFill>
              <a:latin typeface="Calibri"/>
            </a:endParaRPr>
          </a:p>
        </p:txBody>
      </p:sp>
      <p:sp>
        <p:nvSpPr>
          <p:cNvPr id="21" name="object 20">
            <a:extLst>
              <a:ext uri="{FF2B5EF4-FFF2-40B4-BE49-F238E27FC236}">
                <a16:creationId xmlns:a16="http://schemas.microsoft.com/office/drawing/2014/main" id="{085DF59E-08CA-4AEA-B324-985C9B8BDE07}"/>
              </a:ext>
            </a:extLst>
          </p:cNvPr>
          <p:cNvSpPr/>
          <p:nvPr/>
        </p:nvSpPr>
        <p:spPr>
          <a:xfrm>
            <a:off x="829463" y="1976440"/>
            <a:ext cx="782320" cy="392430"/>
          </a:xfrm>
          <a:custGeom>
            <a:avLst/>
            <a:gdLst/>
            <a:ahLst/>
            <a:cxnLst/>
            <a:rect l="l" t="t" r="r" b="b"/>
            <a:pathLst>
              <a:path w="782319" h="392430">
                <a:moveTo>
                  <a:pt x="658880" y="317839"/>
                </a:moveTo>
                <a:lnTo>
                  <a:pt x="636841" y="335153"/>
                </a:lnTo>
                <a:lnTo>
                  <a:pt x="630774" y="342673"/>
                </a:lnTo>
                <a:lnTo>
                  <a:pt x="630688" y="350170"/>
                </a:lnTo>
                <a:lnTo>
                  <a:pt x="636298" y="356762"/>
                </a:lnTo>
                <a:lnTo>
                  <a:pt x="647319" y="361569"/>
                </a:lnTo>
                <a:lnTo>
                  <a:pt x="754888" y="391541"/>
                </a:lnTo>
                <a:lnTo>
                  <a:pt x="766868" y="392422"/>
                </a:lnTo>
                <a:lnTo>
                  <a:pt x="775995" y="388683"/>
                </a:lnTo>
                <a:lnTo>
                  <a:pt x="781398" y="381039"/>
                </a:lnTo>
                <a:lnTo>
                  <a:pt x="782205" y="370205"/>
                </a:lnTo>
                <a:lnTo>
                  <a:pt x="773289" y="318008"/>
                </a:lnTo>
                <a:lnTo>
                  <a:pt x="659041" y="318008"/>
                </a:lnTo>
                <a:lnTo>
                  <a:pt x="658880" y="317839"/>
                </a:lnTo>
                <a:close/>
              </a:path>
              <a:path w="782319" h="392430">
                <a:moveTo>
                  <a:pt x="771944" y="310134"/>
                </a:moveTo>
                <a:lnTo>
                  <a:pt x="668883" y="310134"/>
                </a:lnTo>
                <a:lnTo>
                  <a:pt x="659041" y="318008"/>
                </a:lnTo>
                <a:lnTo>
                  <a:pt x="773289" y="318008"/>
                </a:lnTo>
                <a:lnTo>
                  <a:pt x="771944" y="310134"/>
                </a:lnTo>
                <a:close/>
              </a:path>
              <a:path w="782319" h="392430">
                <a:moveTo>
                  <a:pt x="583704" y="134112"/>
                </a:moveTo>
                <a:lnTo>
                  <a:pt x="483666" y="134112"/>
                </a:lnTo>
                <a:lnTo>
                  <a:pt x="658880" y="317839"/>
                </a:lnTo>
                <a:lnTo>
                  <a:pt x="668883" y="310134"/>
                </a:lnTo>
                <a:lnTo>
                  <a:pt x="771944" y="310134"/>
                </a:lnTo>
                <a:lnTo>
                  <a:pt x="765566" y="272796"/>
                </a:lnTo>
                <a:lnTo>
                  <a:pt x="716419" y="272796"/>
                </a:lnTo>
                <a:lnTo>
                  <a:pt x="583704" y="134112"/>
                </a:lnTo>
                <a:close/>
              </a:path>
              <a:path w="782319" h="392430">
                <a:moveTo>
                  <a:pt x="747078" y="251577"/>
                </a:moveTo>
                <a:lnTo>
                  <a:pt x="738085" y="255905"/>
                </a:lnTo>
                <a:lnTo>
                  <a:pt x="716419" y="272796"/>
                </a:lnTo>
                <a:lnTo>
                  <a:pt x="765566" y="272796"/>
                </a:lnTo>
                <a:lnTo>
                  <a:pt x="764959" y="269239"/>
                </a:lnTo>
                <a:lnTo>
                  <a:pt x="761410" y="258780"/>
                </a:lnTo>
                <a:lnTo>
                  <a:pt x="755151" y="252714"/>
                </a:lnTo>
                <a:lnTo>
                  <a:pt x="747078" y="251577"/>
                </a:lnTo>
                <a:close/>
              </a:path>
              <a:path w="782319" h="392430">
                <a:moveTo>
                  <a:pt x="366923" y="115824"/>
                </a:moveTo>
                <a:lnTo>
                  <a:pt x="265112" y="115824"/>
                </a:lnTo>
                <a:lnTo>
                  <a:pt x="408787" y="259207"/>
                </a:lnTo>
                <a:lnTo>
                  <a:pt x="476749" y="145669"/>
                </a:lnTo>
                <a:lnTo>
                  <a:pt x="396875" y="145669"/>
                </a:lnTo>
                <a:lnTo>
                  <a:pt x="366923" y="115824"/>
                </a:lnTo>
                <a:close/>
              </a:path>
              <a:path w="782319" h="392430">
                <a:moveTo>
                  <a:pt x="46215" y="46228"/>
                </a:moveTo>
                <a:lnTo>
                  <a:pt x="0" y="100075"/>
                </a:lnTo>
                <a:lnTo>
                  <a:pt x="200456" y="232410"/>
                </a:lnTo>
                <a:lnTo>
                  <a:pt x="255886" y="132461"/>
                </a:lnTo>
                <a:lnTo>
                  <a:pt x="177037" y="132461"/>
                </a:lnTo>
                <a:lnTo>
                  <a:pt x="46215" y="46228"/>
                </a:lnTo>
                <a:close/>
              </a:path>
              <a:path w="782319" h="392430">
                <a:moveTo>
                  <a:pt x="472744" y="18161"/>
                </a:moveTo>
                <a:lnTo>
                  <a:pt x="396875" y="145669"/>
                </a:lnTo>
                <a:lnTo>
                  <a:pt x="476749" y="145669"/>
                </a:lnTo>
                <a:lnTo>
                  <a:pt x="483666" y="134112"/>
                </a:lnTo>
                <a:lnTo>
                  <a:pt x="583704" y="134112"/>
                </a:lnTo>
                <a:lnTo>
                  <a:pt x="472744" y="18161"/>
                </a:lnTo>
                <a:close/>
              </a:path>
              <a:path w="782319" h="392430">
                <a:moveTo>
                  <a:pt x="250685" y="0"/>
                </a:moveTo>
                <a:lnTo>
                  <a:pt x="177037" y="132461"/>
                </a:lnTo>
                <a:lnTo>
                  <a:pt x="255886" y="132461"/>
                </a:lnTo>
                <a:lnTo>
                  <a:pt x="265112" y="115824"/>
                </a:lnTo>
                <a:lnTo>
                  <a:pt x="366923" y="115824"/>
                </a:lnTo>
                <a:lnTo>
                  <a:pt x="250685"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22" name="object 21">
            <a:extLst>
              <a:ext uri="{FF2B5EF4-FFF2-40B4-BE49-F238E27FC236}">
                <a16:creationId xmlns:a16="http://schemas.microsoft.com/office/drawing/2014/main" id="{B57F5977-C328-4AC7-84CF-C3B8EACFA140}"/>
              </a:ext>
            </a:extLst>
          </p:cNvPr>
          <p:cNvSpPr/>
          <p:nvPr/>
        </p:nvSpPr>
        <p:spPr>
          <a:xfrm>
            <a:off x="860718" y="2983677"/>
            <a:ext cx="768096" cy="43053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23" name="object 22">
            <a:extLst>
              <a:ext uri="{FF2B5EF4-FFF2-40B4-BE49-F238E27FC236}">
                <a16:creationId xmlns:a16="http://schemas.microsoft.com/office/drawing/2014/main" id="{4F020029-C66C-497A-B7A3-BC1B98233C56}"/>
              </a:ext>
            </a:extLst>
          </p:cNvPr>
          <p:cNvSpPr/>
          <p:nvPr/>
        </p:nvSpPr>
        <p:spPr>
          <a:xfrm>
            <a:off x="779006" y="3970466"/>
            <a:ext cx="932103" cy="486156"/>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4" name="Rectangle 3">
            <a:extLst>
              <a:ext uri="{FF2B5EF4-FFF2-40B4-BE49-F238E27FC236}">
                <a16:creationId xmlns:a16="http://schemas.microsoft.com/office/drawing/2014/main" id="{C66CBD64-4964-4C12-87B9-1B0A97EBFDA5}"/>
              </a:ext>
            </a:extLst>
          </p:cNvPr>
          <p:cNvSpPr/>
          <p:nvPr/>
        </p:nvSpPr>
        <p:spPr>
          <a:xfrm>
            <a:off x="698023" y="4712009"/>
            <a:ext cx="2840986" cy="553998"/>
          </a:xfrm>
          <a:prstGeom prst="rect">
            <a:avLst/>
          </a:prstGeom>
        </p:spPr>
        <p:txBody>
          <a:bodyPr wrap="square">
            <a:spAutoFit/>
          </a:bodyPr>
          <a:lstStyle/>
          <a:p>
            <a:pPr marL="12700">
              <a:lnSpc>
                <a:spcPct val="100000"/>
              </a:lnSpc>
              <a:spcBef>
                <a:spcPts val="100"/>
              </a:spcBef>
            </a:pPr>
            <a:r>
              <a:rPr lang="en-US" sz="1000" spc="-5" dirty="0">
                <a:cs typeface="Arial"/>
              </a:rPr>
              <a:t>1     HRSA.</a:t>
            </a:r>
            <a:endParaRPr lang="en-US" sz="1000" dirty="0">
              <a:cs typeface="Arial"/>
            </a:endParaRPr>
          </a:p>
          <a:p>
            <a:pPr marL="241300" marR="179705" indent="-228600">
              <a:lnSpc>
                <a:spcPct val="100000"/>
              </a:lnSpc>
              <a:buAutoNum type="arabicPlain" startAt="2"/>
            </a:pPr>
            <a:r>
              <a:rPr lang="en-US" sz="1000" spc="-5" dirty="0">
                <a:cs typeface="Arial"/>
              </a:rPr>
              <a:t>Rural Health Information Hub.  </a:t>
            </a:r>
          </a:p>
          <a:p>
            <a:pPr marL="241300" marR="179705" indent="-228600">
              <a:lnSpc>
                <a:spcPct val="100000"/>
              </a:lnSpc>
              <a:buAutoNum type="arabicPlain" startAt="2"/>
            </a:pPr>
            <a:r>
              <a:rPr lang="en-US" sz="1000" spc="-5" dirty="0">
                <a:cs typeface="Arial"/>
              </a:rPr>
              <a:t>HFMA.</a:t>
            </a:r>
            <a:endParaRPr lang="en-US" sz="1000" dirty="0">
              <a:cs typeface="Arial"/>
            </a:endParaRPr>
          </a:p>
        </p:txBody>
      </p:sp>
    </p:spTree>
    <p:extLst>
      <p:ext uri="{BB962C8B-B14F-4D97-AF65-F5344CB8AC3E}">
        <p14:creationId xmlns:p14="http://schemas.microsoft.com/office/powerpoint/2010/main" val="26210337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7C32-F153-4D14-A2DC-A88BC5E9C6A4}"/>
              </a:ext>
            </a:extLst>
          </p:cNvPr>
          <p:cNvSpPr>
            <a:spLocks noGrp="1"/>
          </p:cNvSpPr>
          <p:nvPr>
            <p:ph type="title"/>
          </p:nvPr>
        </p:nvSpPr>
        <p:spPr>
          <a:xfrm>
            <a:off x="609600" y="127375"/>
            <a:ext cx="10972800" cy="591816"/>
          </a:xfrm>
        </p:spPr>
        <p:txBody>
          <a:bodyPr/>
          <a:lstStyle/>
          <a:p>
            <a:r>
              <a:rPr lang="en-US" sz="2800" dirty="0"/>
              <a:t>Rural Hospital Closures are at epidemic levels.</a:t>
            </a:r>
          </a:p>
        </p:txBody>
      </p:sp>
      <p:sp>
        <p:nvSpPr>
          <p:cNvPr id="3" name="Slide Number Placeholder 2">
            <a:extLst>
              <a:ext uri="{FF2B5EF4-FFF2-40B4-BE49-F238E27FC236}">
                <a16:creationId xmlns:a16="http://schemas.microsoft.com/office/drawing/2014/main" id="{9B306285-AB43-4212-8A48-71739350F950}"/>
              </a:ext>
            </a:extLst>
          </p:cNvPr>
          <p:cNvSpPr>
            <a:spLocks noGrp="1"/>
          </p:cNvSpPr>
          <p:nvPr>
            <p:ph type="sldNum" sz="quarter" idx="10"/>
          </p:nvPr>
        </p:nvSpPr>
        <p:spPr>
          <a:xfrm>
            <a:off x="11424337" y="5994481"/>
            <a:ext cx="510446" cy="549275"/>
          </a:xfrm>
        </p:spPr>
        <p:txBody>
          <a:bodyPr/>
          <a:lstStyle/>
          <a:p>
            <a:fld id="{3C992CA3-B588-4372-BEC0-279FE7FAD479}" type="slidenum">
              <a:rPr lang="en-US" smtClean="0"/>
              <a:pPr/>
              <a:t>3</a:t>
            </a:fld>
            <a:endParaRPr lang="en-US" dirty="0"/>
          </a:p>
        </p:txBody>
      </p:sp>
      <p:pic>
        <p:nvPicPr>
          <p:cNvPr id="4" name="Picture 3">
            <a:extLst>
              <a:ext uri="{FF2B5EF4-FFF2-40B4-BE49-F238E27FC236}">
                <a16:creationId xmlns:a16="http://schemas.microsoft.com/office/drawing/2014/main" id="{E64FC2A1-47CF-4B76-AAA5-F2808C86F489}"/>
              </a:ext>
            </a:extLst>
          </p:cNvPr>
          <p:cNvPicPr>
            <a:picLocks noChangeAspect="1"/>
          </p:cNvPicPr>
          <p:nvPr/>
        </p:nvPicPr>
        <p:blipFill rotWithShape="1">
          <a:blip r:embed="rId2"/>
          <a:srcRect l="17107" t="17978" r="38090" b="29338"/>
          <a:stretch/>
        </p:blipFill>
        <p:spPr>
          <a:xfrm>
            <a:off x="0" y="851700"/>
            <a:ext cx="7906917" cy="5229966"/>
          </a:xfrm>
          <a:prstGeom prst="rect">
            <a:avLst/>
          </a:prstGeom>
        </p:spPr>
      </p:pic>
      <p:pic>
        <p:nvPicPr>
          <p:cNvPr id="5" name="Picture 4">
            <a:extLst>
              <a:ext uri="{FF2B5EF4-FFF2-40B4-BE49-F238E27FC236}">
                <a16:creationId xmlns:a16="http://schemas.microsoft.com/office/drawing/2014/main" id="{BB379D33-ECD0-4326-A322-FCF143F2BAD1}"/>
              </a:ext>
            </a:extLst>
          </p:cNvPr>
          <p:cNvPicPr>
            <a:picLocks noChangeAspect="1"/>
          </p:cNvPicPr>
          <p:nvPr/>
        </p:nvPicPr>
        <p:blipFill>
          <a:blip r:embed="rId3"/>
          <a:stretch>
            <a:fillRect/>
          </a:stretch>
        </p:blipFill>
        <p:spPr>
          <a:xfrm>
            <a:off x="8338830" y="747777"/>
            <a:ext cx="3476424" cy="1944053"/>
          </a:xfrm>
          <a:prstGeom prst="rect">
            <a:avLst/>
          </a:prstGeom>
        </p:spPr>
      </p:pic>
      <p:pic>
        <p:nvPicPr>
          <p:cNvPr id="6" name="Picture 5">
            <a:extLst>
              <a:ext uri="{FF2B5EF4-FFF2-40B4-BE49-F238E27FC236}">
                <a16:creationId xmlns:a16="http://schemas.microsoft.com/office/drawing/2014/main" id="{6F45FD6E-9D2C-41C9-B427-6EAD618D2A4B}"/>
              </a:ext>
            </a:extLst>
          </p:cNvPr>
          <p:cNvPicPr>
            <a:picLocks noChangeAspect="1"/>
          </p:cNvPicPr>
          <p:nvPr/>
        </p:nvPicPr>
        <p:blipFill>
          <a:blip r:embed="rId4"/>
          <a:stretch>
            <a:fillRect/>
          </a:stretch>
        </p:blipFill>
        <p:spPr>
          <a:xfrm>
            <a:off x="8366917" y="3662499"/>
            <a:ext cx="3448338" cy="1919819"/>
          </a:xfrm>
          <a:prstGeom prst="rect">
            <a:avLst/>
          </a:prstGeom>
        </p:spPr>
      </p:pic>
      <p:sp>
        <p:nvSpPr>
          <p:cNvPr id="7" name="Rectangle 6">
            <a:extLst>
              <a:ext uri="{FF2B5EF4-FFF2-40B4-BE49-F238E27FC236}">
                <a16:creationId xmlns:a16="http://schemas.microsoft.com/office/drawing/2014/main" id="{18F90C12-5116-413C-86E7-772AF13BB323}"/>
              </a:ext>
            </a:extLst>
          </p:cNvPr>
          <p:cNvSpPr/>
          <p:nvPr/>
        </p:nvSpPr>
        <p:spPr>
          <a:xfrm>
            <a:off x="8270171" y="2754120"/>
            <a:ext cx="3701291" cy="830997"/>
          </a:xfrm>
          <a:prstGeom prst="rect">
            <a:avLst/>
          </a:prstGeom>
        </p:spPr>
        <p:txBody>
          <a:bodyPr wrap="square">
            <a:spAutoFit/>
          </a:bodyPr>
          <a:lstStyle/>
          <a:p>
            <a:r>
              <a:rPr lang="en-US" dirty="0">
                <a:latin typeface="+mj-lt"/>
              </a:rPr>
              <a:t>Health Care in America: Insurance Gaps and Medical Deserts   </a:t>
            </a:r>
          </a:p>
          <a:p>
            <a:r>
              <a:rPr lang="en-US" sz="1000" dirty="0">
                <a:latin typeface="Roboto"/>
              </a:rPr>
              <a:t>WSJ</a:t>
            </a:r>
            <a:endParaRPr lang="en-US" sz="1000" b="0" i="0" dirty="0">
              <a:effectLst/>
              <a:latin typeface="Roboto"/>
            </a:endParaRPr>
          </a:p>
        </p:txBody>
      </p:sp>
      <p:sp>
        <p:nvSpPr>
          <p:cNvPr id="8" name="TextBox 7">
            <a:extLst>
              <a:ext uri="{FF2B5EF4-FFF2-40B4-BE49-F238E27FC236}">
                <a16:creationId xmlns:a16="http://schemas.microsoft.com/office/drawing/2014/main" id="{6EC355FC-AA21-4010-8240-FF0955E92CB0}"/>
              </a:ext>
            </a:extLst>
          </p:cNvPr>
          <p:cNvSpPr txBox="1"/>
          <p:nvPr/>
        </p:nvSpPr>
        <p:spPr>
          <a:xfrm>
            <a:off x="8729500" y="5587003"/>
            <a:ext cx="3008470" cy="523220"/>
          </a:xfrm>
          <a:prstGeom prst="rect">
            <a:avLst/>
          </a:prstGeom>
          <a:noFill/>
        </p:spPr>
        <p:txBody>
          <a:bodyPr wrap="square" rtlCol="0">
            <a:spAutoFit/>
          </a:bodyPr>
          <a:lstStyle/>
          <a:p>
            <a:r>
              <a:rPr lang="en-US" dirty="0"/>
              <a:t>Telehealth Links Rural Utah</a:t>
            </a:r>
          </a:p>
          <a:p>
            <a:r>
              <a:rPr lang="en-US" sz="1000" dirty="0"/>
              <a:t>Intermountain Healthcare</a:t>
            </a:r>
          </a:p>
        </p:txBody>
      </p:sp>
    </p:spTree>
    <p:extLst>
      <p:ext uri="{BB962C8B-B14F-4D97-AF65-F5344CB8AC3E}">
        <p14:creationId xmlns:p14="http://schemas.microsoft.com/office/powerpoint/2010/main" val="20881521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544832" y="251175"/>
            <a:ext cx="7665968" cy="898668"/>
          </a:xfrm>
        </p:spPr>
        <p:txBody>
          <a:bodyPr/>
          <a:lstStyle/>
          <a:p>
            <a:pPr marL="569913"/>
            <a:r>
              <a:rPr lang="en-US" altLang="en-US" sz="2400" dirty="0"/>
              <a:t>Rural health depends on two things under ACA: critical access hospitals and telehealth.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7C9A87CD-6D32-43D9-8BC5-EA0FCD043307}" type="slidenum">
              <a:rPr lang="en-US" altLang="en-US">
                <a:solidFill>
                  <a:srgbClr val="000000"/>
                </a:solidFill>
                <a:latin typeface="Arial" panose="020B0604020202020204" pitchFamily="34" charset="0"/>
                <a:cs typeface="Arial" panose="020B0604020202020204" pitchFamily="34" charset="0"/>
              </a:rPr>
              <a:pPr eaLnBrk="0" fontAlgn="base" hangingPunct="0">
                <a:spcBef>
                  <a:spcPct val="0"/>
                </a:spcBef>
                <a:spcAft>
                  <a:spcPct val="0"/>
                </a:spcAft>
                <a:defRPr/>
              </a:pPr>
              <a:t>4</a:t>
            </a:fld>
            <a:endParaRPr lang="en-US" altLang="en-US" dirty="0">
              <a:solidFill>
                <a:srgbClr val="000000"/>
              </a:solidFill>
              <a:latin typeface="Arial" panose="020B0604020202020204" pitchFamily="34" charset="0"/>
              <a:cs typeface="Arial" panose="020B0604020202020204" pitchFamily="34" charset="0"/>
            </a:endParaRPr>
          </a:p>
        </p:txBody>
      </p:sp>
      <p:sp>
        <p:nvSpPr>
          <p:cNvPr id="51203" name="Rectangle 2"/>
          <p:cNvSpPr>
            <a:spLocks noChangeArrowheads="1"/>
          </p:cNvSpPr>
          <p:nvPr/>
        </p:nvSpPr>
        <p:spPr bwMode="auto">
          <a:xfrm>
            <a:off x="1808274" y="1724475"/>
            <a:ext cx="372685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dirty="0">
                <a:solidFill>
                  <a:srgbClr val="000000"/>
                </a:solidFill>
                <a:cs typeface="Arial" panose="020B0604020202020204" pitchFamily="34" charset="0"/>
              </a:rPr>
              <a:t>CAHs are paid for most inpatient and outpatient services to Medicare patients at 101 percent of reasonable costs. </a:t>
            </a:r>
          </a:p>
          <a:p>
            <a:pPr fontAlgn="base">
              <a:spcBef>
                <a:spcPct val="0"/>
              </a:spcBef>
              <a:spcAft>
                <a:spcPct val="0"/>
              </a:spcAft>
              <a:buNone/>
            </a:pPr>
            <a:r>
              <a:rPr lang="en-US" altLang="en-US" sz="1050" dirty="0">
                <a:solidFill>
                  <a:srgbClr val="000000"/>
                </a:solidFill>
                <a:cs typeface="Arial" panose="020B0604020202020204" pitchFamily="34" charset="0"/>
              </a:rPr>
              <a:t>CAHs are not subject to the Inpatient Prospective Payment System (IPPS) or the Hospital Outpatient Prospective Payment System (OPPS). </a:t>
            </a:r>
          </a:p>
          <a:p>
            <a:pPr fontAlgn="base">
              <a:spcBef>
                <a:spcPct val="0"/>
              </a:spcBef>
              <a:spcAft>
                <a:spcPct val="0"/>
              </a:spcAft>
              <a:buNone/>
            </a:pPr>
            <a:endParaRPr lang="en-US" altLang="en-US" sz="1050" dirty="0">
              <a:solidFill>
                <a:srgbClr val="000000"/>
              </a:solidFill>
              <a:cs typeface="Arial" panose="020B0604020202020204" pitchFamily="34" charset="0"/>
            </a:endParaRPr>
          </a:p>
          <a:p>
            <a:pPr fontAlgn="base">
              <a:spcBef>
                <a:spcPct val="0"/>
              </a:spcBef>
              <a:spcAft>
                <a:spcPct val="0"/>
              </a:spcAft>
              <a:buNone/>
            </a:pPr>
            <a:r>
              <a:rPr lang="en-US" altLang="en-US" sz="1050" dirty="0">
                <a:solidFill>
                  <a:srgbClr val="000000"/>
                </a:solidFill>
                <a:cs typeface="Arial" panose="020B0604020202020204" pitchFamily="34" charset="0"/>
              </a:rPr>
              <a:t>Critical-access hospitals, which have 25 beds or fewer, saw 14 </a:t>
            </a:r>
            <a:r>
              <a:rPr lang="en-US" altLang="en-US" sz="1050" b="1" dirty="0">
                <a:solidFill>
                  <a:srgbClr val="000000"/>
                </a:solidFill>
                <a:cs typeface="Arial" panose="020B0604020202020204" pitchFamily="34" charset="0"/>
              </a:rPr>
              <a:t>closings in 10 states last year</a:t>
            </a:r>
            <a:r>
              <a:rPr lang="en-US" altLang="en-US" sz="1050" dirty="0">
                <a:solidFill>
                  <a:srgbClr val="000000"/>
                </a:solidFill>
                <a:cs typeface="Arial" panose="020B0604020202020204" pitchFamily="34" charset="0"/>
              </a:rPr>
              <a:t>. Hospitals in three states switched designation from prospective payment systems to critical-access, bringing the total loss to 11. Overall, there are 1,321 critical-access hospitals in the country in 2014, down from 1,332 in 2013. </a:t>
            </a:r>
          </a:p>
        </p:txBody>
      </p:sp>
      <p:sp>
        <p:nvSpPr>
          <p:cNvPr id="51204" name="TextBox 4"/>
          <p:cNvSpPr txBox="1">
            <a:spLocks noChangeArrowheads="1"/>
          </p:cNvSpPr>
          <p:nvPr/>
        </p:nvSpPr>
        <p:spPr bwMode="auto">
          <a:xfrm>
            <a:off x="6286919" y="1724475"/>
            <a:ext cx="406834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00" dirty="0">
                <a:solidFill>
                  <a:srgbClr val="000000"/>
                </a:solidFill>
                <a:cs typeface="Arial" panose="020B0604020202020204" pitchFamily="34" charset="0"/>
              </a:rPr>
              <a:t>Today, telehealth encompasses four distinct domains of applications. Note, however, that each state Medicaid program and private insurer varies in its use and reimbursement of these applications. These are commonly known as:</a:t>
            </a:r>
          </a:p>
          <a:p>
            <a:pPr marL="171450" indent="-171450" fontAlgn="base">
              <a:spcBef>
                <a:spcPct val="0"/>
              </a:spcBef>
              <a:spcAft>
                <a:spcPct val="0"/>
              </a:spcAft>
            </a:pPr>
            <a:r>
              <a:rPr lang="en-US" altLang="en-US" sz="1000" b="1" dirty="0">
                <a:solidFill>
                  <a:srgbClr val="000000"/>
                </a:solidFill>
                <a:cs typeface="Arial" panose="020B0604020202020204" pitchFamily="34" charset="0"/>
              </a:rPr>
              <a:t>Live Videoconferencing </a:t>
            </a:r>
            <a:r>
              <a:rPr lang="en-US" altLang="en-US" sz="1000" dirty="0">
                <a:solidFill>
                  <a:srgbClr val="000000"/>
                </a:solidFill>
                <a:cs typeface="Arial" panose="020B0604020202020204" pitchFamily="34" charset="0"/>
              </a:rPr>
              <a:t>(Synchronous) — Live, two-way interaction between a person and a provider using audiovisual telecommunications technology.</a:t>
            </a:r>
          </a:p>
          <a:p>
            <a:pPr marL="171450" indent="-171450" fontAlgn="base">
              <a:spcBef>
                <a:spcPct val="0"/>
              </a:spcBef>
              <a:spcAft>
                <a:spcPct val="0"/>
              </a:spcAft>
            </a:pPr>
            <a:r>
              <a:rPr lang="en-US" altLang="en-US" sz="1000" b="1" dirty="0">
                <a:solidFill>
                  <a:srgbClr val="000000"/>
                </a:solidFill>
                <a:cs typeface="Arial" panose="020B0604020202020204" pitchFamily="34" charset="0"/>
              </a:rPr>
              <a:t>Store-and-Forward</a:t>
            </a:r>
            <a:r>
              <a:rPr lang="en-US" altLang="en-US" sz="1000" dirty="0">
                <a:solidFill>
                  <a:srgbClr val="000000"/>
                </a:solidFill>
                <a:cs typeface="Arial" panose="020B0604020202020204" pitchFamily="34" charset="0"/>
              </a:rPr>
              <a:t> (Asynchronous) — Transmission of recorded health history through an electronic communications system to a practitioner, usually a specialist, who uses the information to evaluate the case or render a service outside of a real-time or live interaction.</a:t>
            </a:r>
          </a:p>
          <a:p>
            <a:pPr marL="171450" indent="-171450" fontAlgn="base">
              <a:spcBef>
                <a:spcPct val="0"/>
              </a:spcBef>
              <a:spcAft>
                <a:spcPct val="0"/>
              </a:spcAft>
            </a:pPr>
            <a:r>
              <a:rPr lang="en-US" altLang="en-US" sz="1000" b="1" dirty="0">
                <a:solidFill>
                  <a:srgbClr val="000000"/>
                </a:solidFill>
                <a:cs typeface="Arial" panose="020B0604020202020204" pitchFamily="34" charset="0"/>
              </a:rPr>
              <a:t>Remote Patient Monitoring </a:t>
            </a:r>
            <a:r>
              <a:rPr lang="en-US" altLang="en-US" sz="1000" dirty="0">
                <a:solidFill>
                  <a:srgbClr val="000000"/>
                </a:solidFill>
                <a:cs typeface="Arial" panose="020B0604020202020204" pitchFamily="34" charset="0"/>
              </a:rPr>
              <a:t>(RPM) — Personal health and medical data collection from an individual in one location via electronic communication technologies, which is transmitted to a provider in a different location for use in care and related support.</a:t>
            </a:r>
          </a:p>
          <a:p>
            <a:pPr marL="171450" indent="-171450" fontAlgn="base">
              <a:spcBef>
                <a:spcPct val="0"/>
              </a:spcBef>
              <a:spcAft>
                <a:spcPct val="0"/>
              </a:spcAft>
            </a:pPr>
            <a:r>
              <a:rPr lang="en-US" altLang="en-US" sz="1000" b="1" dirty="0">
                <a:solidFill>
                  <a:srgbClr val="000000"/>
                </a:solidFill>
                <a:cs typeface="Arial" panose="020B0604020202020204" pitchFamily="34" charset="0"/>
              </a:rPr>
              <a:t>Mobile Health </a:t>
            </a:r>
            <a:r>
              <a:rPr lang="en-US" altLang="en-US" sz="1000" dirty="0">
                <a:solidFill>
                  <a:srgbClr val="000000"/>
                </a:solidFill>
                <a:cs typeface="Arial" panose="020B0604020202020204" pitchFamily="34" charset="0"/>
              </a:rPr>
              <a:t>(mHealth) — Health care and public health practice and education supported by mobile communication devices such as cell phones, tablet computers, and PDAs. Applications can range from targeted text messages that promote healthy behavior to wide-scale alerts about disease outbreaks, to name a few examples.</a:t>
            </a:r>
          </a:p>
        </p:txBody>
      </p:sp>
      <p:sp>
        <p:nvSpPr>
          <p:cNvPr id="51205" name="TextBox 5"/>
          <p:cNvSpPr txBox="1">
            <a:spLocks noChangeArrowheads="1"/>
          </p:cNvSpPr>
          <p:nvPr/>
        </p:nvSpPr>
        <p:spPr bwMode="auto">
          <a:xfrm>
            <a:off x="6286918" y="1379426"/>
            <a:ext cx="4000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600" b="1" i="1" dirty="0">
                <a:solidFill>
                  <a:srgbClr val="000000"/>
                </a:solidFill>
                <a:cs typeface="Arial" panose="020B0604020202020204" pitchFamily="34" charset="0"/>
              </a:rPr>
              <a:t>Telehealth</a:t>
            </a:r>
          </a:p>
        </p:txBody>
      </p:sp>
      <p:sp>
        <p:nvSpPr>
          <p:cNvPr id="51206" name="TextBox 6"/>
          <p:cNvSpPr txBox="1">
            <a:spLocks noChangeArrowheads="1"/>
          </p:cNvSpPr>
          <p:nvPr/>
        </p:nvSpPr>
        <p:spPr bwMode="auto">
          <a:xfrm>
            <a:off x="1989138" y="1379426"/>
            <a:ext cx="3654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600" b="1" i="1" dirty="0">
                <a:solidFill>
                  <a:srgbClr val="000000"/>
                </a:solidFill>
                <a:cs typeface="Arial" panose="020B0604020202020204" pitchFamily="34" charset="0"/>
              </a:rPr>
              <a:t>Critical Access Hospitals</a:t>
            </a:r>
          </a:p>
        </p:txBody>
      </p:sp>
      <p:pic>
        <p:nvPicPr>
          <p:cNvPr id="5120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274" y="4216494"/>
            <a:ext cx="2506662"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3">
            <a:hlinkClick r:id="rId4"/>
          </p:cNvPr>
          <p:cNvSpPr>
            <a:spLocks noChangeArrowheads="1"/>
          </p:cNvSpPr>
          <p:nvPr/>
        </p:nvSpPr>
        <p:spPr bwMode="auto">
          <a:xfrm>
            <a:off x="8285074" y="4985871"/>
            <a:ext cx="2101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900" dirty="0">
                <a:solidFill>
                  <a:srgbClr val="000000"/>
                </a:solidFill>
                <a:cs typeface="Arial" panose="020B0604020202020204" pitchFamily="34" charset="0"/>
              </a:rPr>
              <a:t>Source: https://youtube/5vvmfyHfoJg</a:t>
            </a:r>
          </a:p>
        </p:txBody>
      </p:sp>
      <p:sp>
        <p:nvSpPr>
          <p:cNvPr id="51211" name="TextBox 4"/>
          <p:cNvSpPr txBox="1">
            <a:spLocks noChangeArrowheads="1"/>
          </p:cNvSpPr>
          <p:nvPr/>
        </p:nvSpPr>
        <p:spPr bwMode="auto">
          <a:xfrm>
            <a:off x="4725340" y="5577108"/>
            <a:ext cx="274131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900" dirty="0">
                <a:solidFill>
                  <a:srgbClr val="000000"/>
                </a:solidFill>
                <a:cs typeface="Arial" panose="020B0604020202020204" pitchFamily="34" charset="0"/>
              </a:rPr>
              <a:t>Source: </a:t>
            </a:r>
            <a:r>
              <a:rPr lang="en-US" altLang="en-US" sz="900" i="1" dirty="0">
                <a:solidFill>
                  <a:srgbClr val="000000"/>
                </a:solidFill>
                <a:cs typeface="Arial" panose="020B0604020202020204" pitchFamily="34" charset="0"/>
              </a:rPr>
              <a:t>Healthcare Informatics</a:t>
            </a:r>
            <a:r>
              <a:rPr lang="en-US" altLang="en-US" sz="900" dirty="0">
                <a:solidFill>
                  <a:srgbClr val="000000"/>
                </a:solidFill>
                <a:cs typeface="Arial" panose="020B0604020202020204" pitchFamily="34" charset="0"/>
              </a:rPr>
              <a:t>, by Heather </a:t>
            </a:r>
            <a:r>
              <a:rPr lang="en-US" altLang="en-US" sz="900" dirty="0" err="1">
                <a:solidFill>
                  <a:srgbClr val="000000"/>
                </a:solidFill>
                <a:cs typeface="Arial" panose="020B0604020202020204" pitchFamily="34" charset="0"/>
              </a:rPr>
              <a:t>Landi</a:t>
            </a:r>
            <a:r>
              <a:rPr lang="en-US" altLang="en-US" sz="900" dirty="0">
                <a:solidFill>
                  <a:srgbClr val="000000"/>
                </a:solidFill>
                <a:cs typeface="Arial" panose="020B0604020202020204" pitchFamily="34" charset="0"/>
              </a:rPr>
              <a:t> April 2, 2018 reported by </a:t>
            </a:r>
            <a:r>
              <a:rPr lang="en-US" sz="1000" dirty="0"/>
              <a:t>Transparency Market Research</a:t>
            </a:r>
            <a:endParaRPr lang="en-US" altLang="en-US" sz="900" dirty="0">
              <a:solidFill>
                <a:srgbClr val="000000"/>
              </a:solidFill>
              <a:cs typeface="Arial" panose="020B0604020202020204" pitchFamily="34" charset="0"/>
            </a:endParaRPr>
          </a:p>
        </p:txBody>
      </p:sp>
      <p:sp>
        <p:nvSpPr>
          <p:cNvPr id="21" name="TextBox 1"/>
          <p:cNvSpPr txBox="1">
            <a:spLocks noChangeArrowheads="1"/>
          </p:cNvSpPr>
          <p:nvPr/>
        </p:nvSpPr>
        <p:spPr bwMode="auto">
          <a:xfrm>
            <a:off x="2171700" y="685801"/>
            <a:ext cx="419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700" b="1" dirty="0">
                <a:solidFill>
                  <a:srgbClr val="FFFFFF"/>
                </a:solidFill>
                <a:cs typeface="Arial" panose="020B0604020202020204" pitchFamily="34" charset="0"/>
              </a:rPr>
              <a:t>What</a:t>
            </a:r>
          </a:p>
        </p:txBody>
      </p:sp>
      <p:grpSp>
        <p:nvGrpSpPr>
          <p:cNvPr id="28" name="Group 27"/>
          <p:cNvGrpSpPr/>
          <p:nvPr/>
        </p:nvGrpSpPr>
        <p:grpSpPr>
          <a:xfrm>
            <a:off x="1694007" y="144003"/>
            <a:ext cx="1371600" cy="1005840"/>
            <a:chOff x="1371600" y="1420947"/>
            <a:chExt cx="6142037" cy="4607674"/>
          </a:xfrm>
        </p:grpSpPr>
        <p:sp>
          <p:nvSpPr>
            <p:cNvPr id="29" name="Freeform 20"/>
            <p:cNvSpPr>
              <a:spLocks/>
            </p:cNvSpPr>
            <p:nvPr/>
          </p:nvSpPr>
          <p:spPr bwMode="auto">
            <a:xfrm>
              <a:off x="1371600" y="5090408"/>
              <a:ext cx="6142037" cy="938213"/>
            </a:xfrm>
            <a:custGeom>
              <a:avLst/>
              <a:gdLst>
                <a:gd name="T0" fmla="*/ 0 w 1638"/>
                <a:gd name="T1" fmla="*/ 250 h 250"/>
                <a:gd name="T2" fmla="*/ 27 w 1638"/>
                <a:gd name="T3" fmla="*/ 207 h 250"/>
                <a:gd name="T4" fmla="*/ 162 w 1638"/>
                <a:gd name="T5" fmla="*/ 7 h 250"/>
                <a:gd name="T6" fmla="*/ 176 w 1638"/>
                <a:gd name="T7" fmla="*/ 0 h 250"/>
                <a:gd name="T8" fmla="*/ 1461 w 1638"/>
                <a:gd name="T9" fmla="*/ 0 h 250"/>
                <a:gd name="T10" fmla="*/ 1473 w 1638"/>
                <a:gd name="T11" fmla="*/ 6 h 250"/>
                <a:gd name="T12" fmla="*/ 1632 w 1638"/>
                <a:gd name="T13" fmla="*/ 241 h 250"/>
                <a:gd name="T14" fmla="*/ 1638 w 1638"/>
                <a:gd name="T15" fmla="*/ 248 h 250"/>
                <a:gd name="T16" fmla="*/ 1637 w 1638"/>
                <a:gd name="T17" fmla="*/ 249 h 250"/>
                <a:gd name="T18" fmla="*/ 1629 w 1638"/>
                <a:gd name="T19" fmla="*/ 250 h 250"/>
                <a:gd name="T20" fmla="*/ 0 w 1638"/>
                <a:gd name="T21"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8" h="250">
                  <a:moveTo>
                    <a:pt x="0" y="250"/>
                  </a:moveTo>
                  <a:cubicBezTo>
                    <a:pt x="9" y="235"/>
                    <a:pt x="18" y="221"/>
                    <a:pt x="27" y="207"/>
                  </a:cubicBezTo>
                  <a:cubicBezTo>
                    <a:pt x="72" y="140"/>
                    <a:pt x="117" y="74"/>
                    <a:pt x="162" y="7"/>
                  </a:cubicBezTo>
                  <a:cubicBezTo>
                    <a:pt x="166" y="2"/>
                    <a:pt x="169" y="0"/>
                    <a:pt x="176" y="0"/>
                  </a:cubicBezTo>
                  <a:cubicBezTo>
                    <a:pt x="604" y="0"/>
                    <a:pt x="1032" y="0"/>
                    <a:pt x="1461" y="0"/>
                  </a:cubicBezTo>
                  <a:cubicBezTo>
                    <a:pt x="1466" y="0"/>
                    <a:pt x="1470" y="2"/>
                    <a:pt x="1473" y="6"/>
                  </a:cubicBezTo>
                  <a:cubicBezTo>
                    <a:pt x="1526" y="85"/>
                    <a:pt x="1579" y="163"/>
                    <a:pt x="1632" y="241"/>
                  </a:cubicBezTo>
                  <a:cubicBezTo>
                    <a:pt x="1633" y="243"/>
                    <a:pt x="1636" y="245"/>
                    <a:pt x="1638" y="248"/>
                  </a:cubicBezTo>
                  <a:cubicBezTo>
                    <a:pt x="1637" y="248"/>
                    <a:pt x="1637" y="249"/>
                    <a:pt x="1637" y="249"/>
                  </a:cubicBezTo>
                  <a:cubicBezTo>
                    <a:pt x="1634" y="250"/>
                    <a:pt x="1632" y="250"/>
                    <a:pt x="1629" y="250"/>
                  </a:cubicBezTo>
                  <a:cubicBezTo>
                    <a:pt x="1086" y="250"/>
                    <a:pt x="543" y="250"/>
                    <a:pt x="0" y="250"/>
                  </a:cubicBezTo>
                  <a:close/>
                </a:path>
              </a:pathLst>
            </a:custGeom>
            <a:solidFill>
              <a:schemeClr val="accent6">
                <a:lumMod val="50000"/>
              </a:schemeClr>
            </a:solidFill>
            <a:ln w="19050">
              <a:solidFill>
                <a:schemeClr val="bg1"/>
              </a:solidFill>
            </a:ln>
          </p:spPr>
          <p:txBody>
            <a:bodyPr vert="horz" wrap="square" lIns="91440" tIns="45720" rIns="91440" bIns="45720" numCol="1" anchor="ctr" anchorCtr="0" compatLnSpc="1">
              <a:prstTxWarp prst="textNoShape">
                <a:avLst/>
              </a:prstTxWarp>
            </a:bodyPr>
            <a:lstStyle/>
            <a:p>
              <a:pPr algn="ctr">
                <a:defRPr/>
              </a:pPr>
              <a:r>
                <a:rPr lang="en-US" sz="1200" b="1" kern="0" dirty="0">
                  <a:solidFill>
                    <a:srgbClr val="FFFFFF"/>
                  </a:solidFill>
                  <a:latin typeface="Rockwell" panose="02060603020205020403" pitchFamily="18" charset="0"/>
                  <a:cs typeface="Arial" panose="020B0604020202020204" pitchFamily="34" charset="0"/>
                </a:rPr>
                <a:t>Why</a:t>
              </a:r>
              <a:r>
                <a:rPr lang="en-US" sz="1400" b="1" kern="0" dirty="0">
                  <a:solidFill>
                    <a:srgbClr val="FFFFFF"/>
                  </a:solidFill>
                  <a:latin typeface="Rockwell" panose="02060603020205020403" pitchFamily="18" charset="0"/>
                  <a:cs typeface="Arial" panose="020B0604020202020204" pitchFamily="34" charset="0"/>
                </a:rPr>
                <a:t>?</a:t>
              </a:r>
            </a:p>
          </p:txBody>
        </p:sp>
        <p:sp>
          <p:nvSpPr>
            <p:cNvPr id="30" name="Freeform 21"/>
            <p:cNvSpPr>
              <a:spLocks/>
            </p:cNvSpPr>
            <p:nvPr/>
          </p:nvSpPr>
          <p:spPr bwMode="auto">
            <a:xfrm>
              <a:off x="2020887" y="4244085"/>
              <a:ext cx="4837112" cy="806450"/>
            </a:xfrm>
            <a:custGeom>
              <a:avLst/>
              <a:gdLst>
                <a:gd name="T0" fmla="*/ 1290 w 1290"/>
                <a:gd name="T1" fmla="*/ 215 h 215"/>
                <a:gd name="T2" fmla="*/ 0 w 1290"/>
                <a:gd name="T3" fmla="*/ 215 h 215"/>
                <a:gd name="T4" fmla="*/ 3 w 1290"/>
                <a:gd name="T5" fmla="*/ 208 h 215"/>
                <a:gd name="T6" fmla="*/ 140 w 1290"/>
                <a:gd name="T7" fmla="*/ 7 h 215"/>
                <a:gd name="T8" fmla="*/ 152 w 1290"/>
                <a:gd name="T9" fmla="*/ 0 h 215"/>
                <a:gd name="T10" fmla="*/ 1138 w 1290"/>
                <a:gd name="T11" fmla="*/ 0 h 215"/>
                <a:gd name="T12" fmla="*/ 1149 w 1290"/>
                <a:gd name="T13" fmla="*/ 5 h 215"/>
                <a:gd name="T14" fmla="*/ 1288 w 1290"/>
                <a:gd name="T15" fmla="*/ 211 h 215"/>
                <a:gd name="T16" fmla="*/ 1290 w 1290"/>
                <a:gd name="T1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0" h="215">
                  <a:moveTo>
                    <a:pt x="1290" y="215"/>
                  </a:moveTo>
                  <a:cubicBezTo>
                    <a:pt x="860" y="215"/>
                    <a:pt x="430" y="215"/>
                    <a:pt x="0" y="215"/>
                  </a:cubicBezTo>
                  <a:cubicBezTo>
                    <a:pt x="1" y="212"/>
                    <a:pt x="2" y="210"/>
                    <a:pt x="3" y="208"/>
                  </a:cubicBezTo>
                  <a:cubicBezTo>
                    <a:pt x="49" y="141"/>
                    <a:pt x="94" y="74"/>
                    <a:pt x="140" y="7"/>
                  </a:cubicBezTo>
                  <a:cubicBezTo>
                    <a:pt x="143" y="2"/>
                    <a:pt x="146" y="0"/>
                    <a:pt x="152" y="0"/>
                  </a:cubicBezTo>
                  <a:cubicBezTo>
                    <a:pt x="481" y="0"/>
                    <a:pt x="809" y="0"/>
                    <a:pt x="1138" y="0"/>
                  </a:cubicBezTo>
                  <a:cubicBezTo>
                    <a:pt x="1142" y="0"/>
                    <a:pt x="1147" y="2"/>
                    <a:pt x="1149" y="5"/>
                  </a:cubicBezTo>
                  <a:cubicBezTo>
                    <a:pt x="1196" y="74"/>
                    <a:pt x="1242" y="142"/>
                    <a:pt x="1288" y="211"/>
                  </a:cubicBezTo>
                  <a:cubicBezTo>
                    <a:pt x="1289" y="212"/>
                    <a:pt x="1290" y="213"/>
                    <a:pt x="1290" y="215"/>
                  </a:cubicBezTo>
                  <a:close/>
                </a:path>
              </a:pathLst>
            </a:custGeom>
            <a:solidFill>
              <a:schemeClr val="accent6">
                <a:lumMod val="75000"/>
              </a:schemeClr>
            </a:solidFill>
            <a:ln w="19050">
              <a:solidFill>
                <a:schemeClr val="bg1"/>
              </a:solidFill>
            </a:ln>
          </p:spPr>
          <p:txBody>
            <a:bodyPr vert="horz" wrap="square" lIns="91440" tIns="45720" rIns="91440" bIns="45720" numCol="1" anchor="ctr" anchorCtr="0" compatLnSpc="1">
              <a:prstTxWarp prst="textNoShape">
                <a:avLst/>
              </a:prstTxWarp>
            </a:bodyPr>
            <a:lstStyle/>
            <a:p>
              <a:pPr algn="ctr">
                <a:defRPr/>
              </a:pPr>
              <a:endParaRPr lang="en-US" sz="1400" b="1" kern="0" dirty="0">
                <a:solidFill>
                  <a:srgbClr val="FFFFFF"/>
                </a:solidFill>
                <a:latin typeface="Rockwell" panose="02060603020205020403" pitchFamily="18" charset="0"/>
                <a:cs typeface="Arial" panose="020B0604020202020204" pitchFamily="34" charset="0"/>
              </a:endParaRPr>
            </a:p>
          </p:txBody>
        </p:sp>
        <p:sp>
          <p:nvSpPr>
            <p:cNvPr id="31" name="Freeform 22"/>
            <p:cNvSpPr>
              <a:spLocks/>
            </p:cNvSpPr>
            <p:nvPr/>
          </p:nvSpPr>
          <p:spPr bwMode="auto">
            <a:xfrm>
              <a:off x="2574925" y="3405697"/>
              <a:ext cx="3724275" cy="798513"/>
            </a:xfrm>
            <a:custGeom>
              <a:avLst/>
              <a:gdLst>
                <a:gd name="T0" fmla="*/ 0 w 993"/>
                <a:gd name="T1" fmla="*/ 213 h 213"/>
                <a:gd name="T2" fmla="*/ 37 w 993"/>
                <a:gd name="T3" fmla="*/ 158 h 213"/>
                <a:gd name="T4" fmla="*/ 140 w 993"/>
                <a:gd name="T5" fmla="*/ 7 h 213"/>
                <a:gd name="T6" fmla="*/ 153 w 993"/>
                <a:gd name="T7" fmla="*/ 0 h 213"/>
                <a:gd name="T8" fmla="*/ 839 w 993"/>
                <a:gd name="T9" fmla="*/ 0 h 213"/>
                <a:gd name="T10" fmla="*/ 855 w 993"/>
                <a:gd name="T11" fmla="*/ 9 h 213"/>
                <a:gd name="T12" fmla="*/ 989 w 993"/>
                <a:gd name="T13" fmla="*/ 206 h 213"/>
                <a:gd name="T14" fmla="*/ 993 w 993"/>
                <a:gd name="T15" fmla="*/ 213 h 213"/>
                <a:gd name="T16" fmla="*/ 0 w 993"/>
                <a:gd name="T1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3" h="213">
                  <a:moveTo>
                    <a:pt x="0" y="213"/>
                  </a:moveTo>
                  <a:cubicBezTo>
                    <a:pt x="13" y="194"/>
                    <a:pt x="25" y="176"/>
                    <a:pt x="37" y="158"/>
                  </a:cubicBezTo>
                  <a:cubicBezTo>
                    <a:pt x="72" y="108"/>
                    <a:pt x="106" y="57"/>
                    <a:pt x="140" y="7"/>
                  </a:cubicBezTo>
                  <a:cubicBezTo>
                    <a:pt x="143" y="2"/>
                    <a:pt x="147" y="0"/>
                    <a:pt x="153" y="0"/>
                  </a:cubicBezTo>
                  <a:cubicBezTo>
                    <a:pt x="382" y="0"/>
                    <a:pt x="610" y="0"/>
                    <a:pt x="839" y="0"/>
                  </a:cubicBezTo>
                  <a:cubicBezTo>
                    <a:pt x="847" y="0"/>
                    <a:pt x="851" y="2"/>
                    <a:pt x="855" y="9"/>
                  </a:cubicBezTo>
                  <a:cubicBezTo>
                    <a:pt x="900" y="74"/>
                    <a:pt x="944" y="140"/>
                    <a:pt x="989" y="206"/>
                  </a:cubicBezTo>
                  <a:cubicBezTo>
                    <a:pt x="990" y="208"/>
                    <a:pt x="991" y="210"/>
                    <a:pt x="993" y="213"/>
                  </a:cubicBezTo>
                  <a:cubicBezTo>
                    <a:pt x="662" y="213"/>
                    <a:pt x="332" y="213"/>
                    <a:pt x="0" y="213"/>
                  </a:cubicBezTo>
                  <a:close/>
                </a:path>
              </a:pathLst>
            </a:custGeom>
            <a:solidFill>
              <a:schemeClr val="accent6">
                <a:lumMod val="60000"/>
                <a:lumOff val="40000"/>
              </a:schemeClr>
            </a:solidFill>
            <a:ln w="19050">
              <a:solidFill>
                <a:schemeClr val="bg1"/>
              </a:solidFill>
            </a:ln>
          </p:spPr>
          <p:txBody>
            <a:bodyPr vert="horz" wrap="square" lIns="91440" tIns="45720" rIns="91440" bIns="45720" numCol="1" anchor="ctr" anchorCtr="0" compatLnSpc="1">
              <a:prstTxWarp prst="textNoShape">
                <a:avLst/>
              </a:prstTxWarp>
            </a:bodyPr>
            <a:lstStyle/>
            <a:p>
              <a:pPr algn="ctr">
                <a:defRPr/>
              </a:pPr>
              <a:endParaRPr lang="en-US" sz="1400" b="1" kern="0" dirty="0">
                <a:solidFill>
                  <a:srgbClr val="FFFFFF"/>
                </a:solidFill>
                <a:latin typeface="Rockwell" panose="02060603020205020403" pitchFamily="18" charset="0"/>
                <a:cs typeface="Arial" panose="020B0604020202020204" pitchFamily="34" charset="0"/>
              </a:endParaRPr>
            </a:p>
          </p:txBody>
        </p:sp>
        <p:sp>
          <p:nvSpPr>
            <p:cNvPr id="32" name="Freeform 23"/>
            <p:cNvSpPr>
              <a:spLocks/>
            </p:cNvSpPr>
            <p:nvPr/>
          </p:nvSpPr>
          <p:spPr bwMode="auto">
            <a:xfrm>
              <a:off x="3133725" y="2559372"/>
              <a:ext cx="2609850" cy="806450"/>
            </a:xfrm>
            <a:custGeom>
              <a:avLst/>
              <a:gdLst>
                <a:gd name="T0" fmla="*/ 696 w 696"/>
                <a:gd name="T1" fmla="*/ 215 h 215"/>
                <a:gd name="T2" fmla="*/ 0 w 696"/>
                <a:gd name="T3" fmla="*/ 215 h 215"/>
                <a:gd name="T4" fmla="*/ 26 w 696"/>
                <a:gd name="T5" fmla="*/ 176 h 215"/>
                <a:gd name="T6" fmla="*/ 140 w 696"/>
                <a:gd name="T7" fmla="*/ 7 h 215"/>
                <a:gd name="T8" fmla="*/ 153 w 696"/>
                <a:gd name="T9" fmla="*/ 0 h 215"/>
                <a:gd name="T10" fmla="*/ 543 w 696"/>
                <a:gd name="T11" fmla="*/ 1 h 215"/>
                <a:gd name="T12" fmla="*/ 554 w 696"/>
                <a:gd name="T13" fmla="*/ 6 h 215"/>
                <a:gd name="T14" fmla="*/ 693 w 696"/>
                <a:gd name="T15" fmla="*/ 211 h 215"/>
                <a:gd name="T16" fmla="*/ 696 w 696"/>
                <a:gd name="T1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215">
                  <a:moveTo>
                    <a:pt x="696" y="215"/>
                  </a:moveTo>
                  <a:cubicBezTo>
                    <a:pt x="463" y="215"/>
                    <a:pt x="232" y="215"/>
                    <a:pt x="0" y="215"/>
                  </a:cubicBezTo>
                  <a:cubicBezTo>
                    <a:pt x="9" y="201"/>
                    <a:pt x="17" y="189"/>
                    <a:pt x="26" y="176"/>
                  </a:cubicBezTo>
                  <a:cubicBezTo>
                    <a:pt x="64" y="120"/>
                    <a:pt x="102" y="64"/>
                    <a:pt x="140" y="7"/>
                  </a:cubicBezTo>
                  <a:cubicBezTo>
                    <a:pt x="144" y="2"/>
                    <a:pt x="147" y="0"/>
                    <a:pt x="153" y="0"/>
                  </a:cubicBezTo>
                  <a:cubicBezTo>
                    <a:pt x="283" y="0"/>
                    <a:pt x="413" y="0"/>
                    <a:pt x="543" y="1"/>
                  </a:cubicBezTo>
                  <a:cubicBezTo>
                    <a:pt x="547" y="1"/>
                    <a:pt x="552" y="3"/>
                    <a:pt x="554" y="6"/>
                  </a:cubicBezTo>
                  <a:cubicBezTo>
                    <a:pt x="601" y="74"/>
                    <a:pt x="647" y="142"/>
                    <a:pt x="693" y="211"/>
                  </a:cubicBezTo>
                  <a:cubicBezTo>
                    <a:pt x="694" y="212"/>
                    <a:pt x="694" y="213"/>
                    <a:pt x="696" y="215"/>
                  </a:cubicBezTo>
                  <a:close/>
                </a:path>
              </a:pathLst>
            </a:custGeom>
            <a:solidFill>
              <a:schemeClr val="accent6">
                <a:lumMod val="40000"/>
                <a:lumOff val="60000"/>
              </a:schemeClr>
            </a:solidFill>
            <a:ln w="19050">
              <a:solidFill>
                <a:schemeClr val="bg1"/>
              </a:solidFill>
            </a:ln>
          </p:spPr>
          <p:txBody>
            <a:bodyPr vert="horz" wrap="square" lIns="91440" tIns="45720" rIns="91440" bIns="45720" numCol="1" anchor="ctr" anchorCtr="0" compatLnSpc="1">
              <a:prstTxWarp prst="textNoShape">
                <a:avLst/>
              </a:prstTxWarp>
            </a:bodyPr>
            <a:lstStyle/>
            <a:p>
              <a:pPr algn="ctr">
                <a:defRPr/>
              </a:pPr>
              <a:endParaRPr lang="en-US" sz="1400" b="1" kern="0" dirty="0">
                <a:solidFill>
                  <a:srgbClr val="FFFFFF"/>
                </a:solidFill>
                <a:latin typeface="Rockwell" panose="02060603020205020403" pitchFamily="18" charset="0"/>
                <a:cs typeface="Arial" panose="020B0604020202020204" pitchFamily="34" charset="0"/>
              </a:endParaRPr>
            </a:p>
          </p:txBody>
        </p:sp>
        <p:sp>
          <p:nvSpPr>
            <p:cNvPr id="33" name="Freeform 24"/>
            <p:cNvSpPr>
              <a:spLocks/>
            </p:cNvSpPr>
            <p:nvPr/>
          </p:nvSpPr>
          <p:spPr bwMode="auto">
            <a:xfrm>
              <a:off x="3695700" y="1420947"/>
              <a:ext cx="1485900" cy="1098550"/>
            </a:xfrm>
            <a:custGeom>
              <a:avLst/>
              <a:gdLst>
                <a:gd name="T0" fmla="*/ 198 w 396"/>
                <a:gd name="T1" fmla="*/ 0 h 293"/>
                <a:gd name="T2" fmla="*/ 396 w 396"/>
                <a:gd name="T3" fmla="*/ 293 h 293"/>
                <a:gd name="T4" fmla="*/ 0 w 396"/>
                <a:gd name="T5" fmla="*/ 293 h 293"/>
                <a:gd name="T6" fmla="*/ 198 w 396"/>
                <a:gd name="T7" fmla="*/ 0 h 293"/>
              </a:gdLst>
              <a:ahLst/>
              <a:cxnLst>
                <a:cxn ang="0">
                  <a:pos x="T0" y="T1"/>
                </a:cxn>
                <a:cxn ang="0">
                  <a:pos x="T2" y="T3"/>
                </a:cxn>
                <a:cxn ang="0">
                  <a:pos x="T4" y="T5"/>
                </a:cxn>
                <a:cxn ang="0">
                  <a:pos x="T6" y="T7"/>
                </a:cxn>
              </a:cxnLst>
              <a:rect l="0" t="0" r="r" b="b"/>
              <a:pathLst>
                <a:path w="396" h="293">
                  <a:moveTo>
                    <a:pt x="198" y="0"/>
                  </a:moveTo>
                  <a:cubicBezTo>
                    <a:pt x="264" y="98"/>
                    <a:pt x="330" y="195"/>
                    <a:pt x="396" y="293"/>
                  </a:cubicBezTo>
                  <a:cubicBezTo>
                    <a:pt x="264" y="293"/>
                    <a:pt x="132" y="293"/>
                    <a:pt x="0" y="293"/>
                  </a:cubicBezTo>
                  <a:cubicBezTo>
                    <a:pt x="66" y="195"/>
                    <a:pt x="131" y="98"/>
                    <a:pt x="198" y="0"/>
                  </a:cubicBezTo>
                  <a:close/>
                </a:path>
              </a:pathLst>
            </a:custGeom>
            <a:solidFill>
              <a:schemeClr val="accent6">
                <a:lumMod val="20000"/>
                <a:lumOff val="80000"/>
              </a:schemeClr>
            </a:solidFill>
            <a:ln w="19050">
              <a:solidFill>
                <a:schemeClr val="bg1"/>
              </a:solidFill>
            </a:ln>
          </p:spPr>
          <p:txBody>
            <a:bodyPr vert="horz" wrap="square" lIns="91440" tIns="45720" rIns="91440" bIns="45720" numCol="1" anchor="b" anchorCtr="0" compatLnSpc="1">
              <a:prstTxWarp prst="textNoShape">
                <a:avLst/>
              </a:prstTxWarp>
            </a:bodyPr>
            <a:lstStyle/>
            <a:p>
              <a:pPr algn="ctr">
                <a:defRPr/>
              </a:pPr>
              <a:endParaRPr lang="en-US" sz="1400" b="1" kern="0" dirty="0">
                <a:solidFill>
                  <a:srgbClr val="FFFFFF"/>
                </a:solidFill>
                <a:latin typeface="Rockwell" panose="02060603020205020403" pitchFamily="18" charset="0"/>
                <a:cs typeface="Arial" panose="020B0604020202020204" pitchFamily="34" charset="0"/>
              </a:endParaRPr>
            </a:p>
          </p:txBody>
        </p:sp>
      </p:grpSp>
      <p:sp>
        <p:nvSpPr>
          <p:cNvPr id="2" name="TextBox 1">
            <a:extLst>
              <a:ext uri="{FF2B5EF4-FFF2-40B4-BE49-F238E27FC236}">
                <a16:creationId xmlns:a16="http://schemas.microsoft.com/office/drawing/2014/main" id="{4F17430F-E65F-46E7-992E-4B18DF4FD916}"/>
              </a:ext>
            </a:extLst>
          </p:cNvPr>
          <p:cNvSpPr txBox="1"/>
          <p:nvPr/>
        </p:nvSpPr>
        <p:spPr>
          <a:xfrm>
            <a:off x="4606329" y="5324685"/>
            <a:ext cx="3270737" cy="307777"/>
          </a:xfrm>
          <a:prstGeom prst="rect">
            <a:avLst/>
          </a:prstGeom>
          <a:noFill/>
        </p:spPr>
        <p:txBody>
          <a:bodyPr wrap="square" rtlCol="0">
            <a:spAutoFit/>
          </a:bodyPr>
          <a:lstStyle/>
          <a:p>
            <a:r>
              <a:rPr lang="en-US" sz="1400" b="1"/>
              <a:t>Estimated to Reach $19.5B by 2025</a:t>
            </a:r>
          </a:p>
        </p:txBody>
      </p:sp>
    </p:spTree>
    <p:extLst>
      <p:ext uri="{BB962C8B-B14F-4D97-AF65-F5344CB8AC3E}">
        <p14:creationId xmlns:p14="http://schemas.microsoft.com/office/powerpoint/2010/main" val="107749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63453E4-11FF-4E1F-A07F-9925525EBB95}"/>
              </a:ext>
            </a:extLst>
          </p:cNvPr>
          <p:cNvSpPr/>
          <p:nvPr/>
        </p:nvSpPr>
        <p:spPr>
          <a:xfrm>
            <a:off x="5942315" y="5010891"/>
            <a:ext cx="5476126" cy="1246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1604FE-562D-4E2F-878B-F0FA11313BC9}"/>
              </a:ext>
            </a:extLst>
          </p:cNvPr>
          <p:cNvSpPr>
            <a:spLocks noGrp="1"/>
          </p:cNvSpPr>
          <p:nvPr>
            <p:ph type="title"/>
          </p:nvPr>
        </p:nvSpPr>
        <p:spPr>
          <a:xfrm>
            <a:off x="839788" y="365125"/>
            <a:ext cx="8793947" cy="1325563"/>
          </a:xfrm>
        </p:spPr>
        <p:txBody>
          <a:bodyPr>
            <a:normAutofit/>
          </a:bodyPr>
          <a:lstStyle/>
          <a:p>
            <a:pPr algn="ctr"/>
            <a:r>
              <a:rPr lang="en-US" sz="3200" dirty="0">
                <a:solidFill>
                  <a:schemeClr val="accent1">
                    <a:lumMod val="75000"/>
                  </a:schemeClr>
                </a:solidFill>
                <a:latin typeface="+mn-lt"/>
              </a:rPr>
              <a:t>The Potential Benefits of Telehealth Seem Almost Unlimited But…</a:t>
            </a:r>
          </a:p>
        </p:txBody>
      </p:sp>
      <p:sp>
        <p:nvSpPr>
          <p:cNvPr id="7" name="Text Placeholder 6">
            <a:extLst>
              <a:ext uri="{FF2B5EF4-FFF2-40B4-BE49-F238E27FC236}">
                <a16:creationId xmlns:a16="http://schemas.microsoft.com/office/drawing/2014/main" id="{E728212D-B00A-4912-A3CC-52CB85FCC820}"/>
              </a:ext>
            </a:extLst>
          </p:cNvPr>
          <p:cNvSpPr>
            <a:spLocks noGrp="1"/>
          </p:cNvSpPr>
          <p:nvPr>
            <p:ph type="body" idx="1"/>
          </p:nvPr>
        </p:nvSpPr>
        <p:spPr>
          <a:xfrm>
            <a:off x="839788" y="1681163"/>
            <a:ext cx="5157787" cy="520931"/>
          </a:xfrm>
        </p:spPr>
        <p:txBody>
          <a:bodyPr/>
          <a:lstStyle/>
          <a:p>
            <a:r>
              <a:rPr lang="en-US" dirty="0"/>
              <a:t>Potential Benefits</a:t>
            </a:r>
          </a:p>
        </p:txBody>
      </p:sp>
      <p:sp>
        <p:nvSpPr>
          <p:cNvPr id="3" name="Content Placeholder 2">
            <a:extLst>
              <a:ext uri="{FF2B5EF4-FFF2-40B4-BE49-F238E27FC236}">
                <a16:creationId xmlns:a16="http://schemas.microsoft.com/office/drawing/2014/main" id="{1F753713-BA75-40FC-959E-02187720D4FE}"/>
              </a:ext>
            </a:extLst>
          </p:cNvPr>
          <p:cNvSpPr>
            <a:spLocks noGrp="1"/>
          </p:cNvSpPr>
          <p:nvPr>
            <p:ph sz="half" idx="2"/>
          </p:nvPr>
        </p:nvSpPr>
        <p:spPr>
          <a:xfrm>
            <a:off x="654853" y="2251913"/>
            <a:ext cx="5157787" cy="3684588"/>
          </a:xfrm>
        </p:spPr>
        <p:txBody>
          <a:bodyPr>
            <a:normAutofit fontScale="85000" lnSpcReduction="10000"/>
          </a:bodyPr>
          <a:lstStyle/>
          <a:p>
            <a:r>
              <a:rPr lang="en-US" sz="2400" dirty="0"/>
              <a:t>Improve access to care, especially in rural or urban areas with scarce health care resources</a:t>
            </a:r>
          </a:p>
          <a:p>
            <a:r>
              <a:rPr lang="en-US" sz="2400" dirty="0"/>
              <a:t>Will enable new models of care to emerge</a:t>
            </a:r>
          </a:p>
          <a:p>
            <a:r>
              <a:rPr lang="en-US" sz="2400" dirty="0"/>
              <a:t>Play a significant role in the competition for market share and will create new opportunities for innovation</a:t>
            </a:r>
          </a:p>
          <a:p>
            <a:r>
              <a:rPr lang="en-US" sz="2400" dirty="0"/>
              <a:t>Potential synergies related to combination of health and consumer data</a:t>
            </a:r>
          </a:p>
          <a:p>
            <a:r>
              <a:rPr lang="en-US" sz="2400" dirty="0"/>
              <a:t>Reduced cost of specialty services</a:t>
            </a:r>
          </a:p>
          <a:p>
            <a:r>
              <a:rPr lang="en-US" sz="2400" dirty="0"/>
              <a:t>Ability to monitor care remotely (e.g. heart failure)</a:t>
            </a:r>
          </a:p>
          <a:p>
            <a:pPr marL="0" indent="0">
              <a:buNone/>
            </a:pPr>
            <a:endParaRPr lang="en-US" sz="1200" dirty="0"/>
          </a:p>
        </p:txBody>
      </p:sp>
      <p:sp>
        <p:nvSpPr>
          <p:cNvPr id="8" name="Text Placeholder 7">
            <a:extLst>
              <a:ext uri="{FF2B5EF4-FFF2-40B4-BE49-F238E27FC236}">
                <a16:creationId xmlns:a16="http://schemas.microsoft.com/office/drawing/2014/main" id="{919FFB07-539F-4BF5-B92C-8980BBD1FB95}"/>
              </a:ext>
            </a:extLst>
          </p:cNvPr>
          <p:cNvSpPr>
            <a:spLocks noGrp="1"/>
          </p:cNvSpPr>
          <p:nvPr>
            <p:ph type="body" sz="quarter" idx="3"/>
          </p:nvPr>
        </p:nvSpPr>
        <p:spPr>
          <a:xfrm>
            <a:off x="6172200" y="1681163"/>
            <a:ext cx="5183188" cy="469561"/>
          </a:xfrm>
        </p:spPr>
        <p:txBody>
          <a:bodyPr/>
          <a:lstStyle/>
          <a:p>
            <a:r>
              <a:rPr lang="en-US" dirty="0"/>
              <a:t>Existing Barriers</a:t>
            </a:r>
          </a:p>
        </p:txBody>
      </p:sp>
      <p:sp>
        <p:nvSpPr>
          <p:cNvPr id="9" name="Content Placeholder 8">
            <a:extLst>
              <a:ext uri="{FF2B5EF4-FFF2-40B4-BE49-F238E27FC236}">
                <a16:creationId xmlns:a16="http://schemas.microsoft.com/office/drawing/2014/main" id="{F0BF0A88-D2FE-46ED-95D1-EF677047B157}"/>
              </a:ext>
            </a:extLst>
          </p:cNvPr>
          <p:cNvSpPr>
            <a:spLocks noGrp="1"/>
          </p:cNvSpPr>
          <p:nvPr>
            <p:ph sz="quarter" idx="4"/>
          </p:nvPr>
        </p:nvSpPr>
        <p:spPr>
          <a:xfrm>
            <a:off x="6137953" y="2251913"/>
            <a:ext cx="5183188" cy="3684588"/>
          </a:xfrm>
        </p:spPr>
        <p:txBody>
          <a:bodyPr>
            <a:normAutofit fontScale="85000" lnSpcReduction="10000"/>
          </a:bodyPr>
          <a:lstStyle/>
          <a:p>
            <a:r>
              <a:rPr lang="en-US" dirty="0"/>
              <a:t>Regulatory</a:t>
            </a:r>
          </a:p>
          <a:p>
            <a:r>
              <a:rPr lang="en-US" dirty="0"/>
              <a:t>Political</a:t>
            </a:r>
          </a:p>
          <a:p>
            <a:r>
              <a:rPr lang="en-US" dirty="0"/>
              <a:t>Cost </a:t>
            </a:r>
          </a:p>
          <a:p>
            <a:r>
              <a:rPr lang="en-US" dirty="0"/>
              <a:t>Reimbursement</a:t>
            </a:r>
          </a:p>
          <a:p>
            <a:r>
              <a:rPr lang="en-US" dirty="0"/>
              <a:t>Technical issues (e.g. telecoms)</a:t>
            </a:r>
          </a:p>
          <a:p>
            <a:r>
              <a:rPr lang="en-US" dirty="0"/>
              <a:t>Bad actors…</a:t>
            </a:r>
          </a:p>
        </p:txBody>
      </p:sp>
      <p:pic>
        <p:nvPicPr>
          <p:cNvPr id="5" name="Picture 4">
            <a:extLst>
              <a:ext uri="{FF2B5EF4-FFF2-40B4-BE49-F238E27FC236}">
                <a16:creationId xmlns:a16="http://schemas.microsoft.com/office/drawing/2014/main" id="{2333F56A-FD09-4099-9068-9D0A45FEB7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67850" y="318338"/>
            <a:ext cx="1885950" cy="1933575"/>
          </a:xfrm>
          <a:prstGeom prst="rect">
            <a:avLst/>
          </a:prstGeom>
        </p:spPr>
      </p:pic>
      <p:sp>
        <p:nvSpPr>
          <p:cNvPr id="10" name="TextBox 9">
            <a:extLst>
              <a:ext uri="{FF2B5EF4-FFF2-40B4-BE49-F238E27FC236}">
                <a16:creationId xmlns:a16="http://schemas.microsoft.com/office/drawing/2014/main" id="{B4588DBD-492C-4FF4-8B1F-50B570F4667C}"/>
              </a:ext>
            </a:extLst>
          </p:cNvPr>
          <p:cNvSpPr txBox="1"/>
          <p:nvPr/>
        </p:nvSpPr>
        <p:spPr>
          <a:xfrm>
            <a:off x="6137953" y="5206693"/>
            <a:ext cx="5084851"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Telehealth has the potential to be a major disruptor!</a:t>
            </a:r>
          </a:p>
        </p:txBody>
      </p:sp>
    </p:spTree>
    <p:extLst>
      <p:ext uri="{BB962C8B-B14F-4D97-AF65-F5344CB8AC3E}">
        <p14:creationId xmlns:p14="http://schemas.microsoft.com/office/powerpoint/2010/main" val="14001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7787-472B-4EB0-8090-7784E0D35254}"/>
              </a:ext>
            </a:extLst>
          </p:cNvPr>
          <p:cNvSpPr>
            <a:spLocks noGrp="1"/>
          </p:cNvSpPr>
          <p:nvPr>
            <p:ph type="title"/>
          </p:nvPr>
        </p:nvSpPr>
        <p:spPr>
          <a:xfrm>
            <a:off x="933224" y="269048"/>
            <a:ext cx="9927167" cy="1066512"/>
          </a:xfrm>
        </p:spPr>
        <p:txBody>
          <a:bodyPr/>
          <a:lstStyle/>
          <a:p>
            <a:r>
              <a:rPr lang="en-US" dirty="0"/>
              <a:t>Early successes</a:t>
            </a:r>
          </a:p>
        </p:txBody>
      </p:sp>
      <p:sp>
        <p:nvSpPr>
          <p:cNvPr id="3" name="Text Placeholder 2">
            <a:extLst>
              <a:ext uri="{FF2B5EF4-FFF2-40B4-BE49-F238E27FC236}">
                <a16:creationId xmlns:a16="http://schemas.microsoft.com/office/drawing/2014/main" id="{C5DF81B0-0D81-4817-9DC1-8265CEB15218}"/>
              </a:ext>
            </a:extLst>
          </p:cNvPr>
          <p:cNvSpPr>
            <a:spLocks noGrp="1"/>
          </p:cNvSpPr>
          <p:nvPr>
            <p:ph type="body" sz="half" idx="1"/>
          </p:nvPr>
        </p:nvSpPr>
        <p:spPr>
          <a:xfrm>
            <a:off x="878428" y="1298047"/>
            <a:ext cx="4870257" cy="3752273"/>
          </a:xfrm>
        </p:spPr>
        <p:txBody>
          <a:bodyPr/>
          <a:lstStyle/>
          <a:p>
            <a:r>
              <a:rPr lang="en-US" sz="2800" dirty="0"/>
              <a:t>Applications</a:t>
            </a:r>
          </a:p>
          <a:p>
            <a:pPr lvl="1"/>
            <a:r>
              <a:rPr lang="en-US" sz="2400" dirty="0"/>
              <a:t>Mental Health consults and tele-SUD</a:t>
            </a:r>
          </a:p>
          <a:p>
            <a:pPr lvl="1"/>
            <a:r>
              <a:rPr lang="en-US" sz="2400" dirty="0"/>
              <a:t>Dermatology (business model)</a:t>
            </a:r>
          </a:p>
          <a:p>
            <a:pPr lvl="1"/>
            <a:r>
              <a:rPr lang="en-US" sz="2400" dirty="0"/>
              <a:t>ER specialty referrals	</a:t>
            </a:r>
          </a:p>
          <a:p>
            <a:pPr lvl="1"/>
            <a:r>
              <a:rPr lang="en-US" sz="2400" dirty="0"/>
              <a:t>Teleradiology</a:t>
            </a:r>
          </a:p>
          <a:p>
            <a:pPr lvl="1"/>
            <a:r>
              <a:rPr lang="en-US" sz="2400" dirty="0"/>
              <a:t>Remote monitoring (</a:t>
            </a:r>
            <a:r>
              <a:rPr lang="en-US" sz="2400" dirty="0" err="1"/>
              <a:t>e.g</a:t>
            </a:r>
            <a:r>
              <a:rPr lang="en-US" sz="2400" dirty="0"/>
              <a:t> ICUs)</a:t>
            </a:r>
          </a:p>
          <a:p>
            <a:pPr lvl="1"/>
            <a:r>
              <a:rPr lang="en-US" sz="2400" dirty="0"/>
              <a:t>Other?</a:t>
            </a:r>
          </a:p>
        </p:txBody>
      </p:sp>
      <p:sp>
        <p:nvSpPr>
          <p:cNvPr id="4" name="Content Placeholder 3">
            <a:extLst>
              <a:ext uri="{FF2B5EF4-FFF2-40B4-BE49-F238E27FC236}">
                <a16:creationId xmlns:a16="http://schemas.microsoft.com/office/drawing/2014/main" id="{3365F38B-5721-44A3-8361-FF932E821EDC}"/>
              </a:ext>
            </a:extLst>
          </p:cNvPr>
          <p:cNvSpPr>
            <a:spLocks noGrp="1"/>
          </p:cNvSpPr>
          <p:nvPr>
            <p:ph sz="half" idx="2"/>
          </p:nvPr>
        </p:nvSpPr>
        <p:spPr>
          <a:xfrm>
            <a:off x="5927629" y="1267225"/>
            <a:ext cx="4872181" cy="3752273"/>
          </a:xfrm>
        </p:spPr>
        <p:txBody>
          <a:bodyPr/>
          <a:lstStyle/>
          <a:p>
            <a:r>
              <a:rPr lang="en-US" sz="2800" dirty="0"/>
              <a:t>Users</a:t>
            </a:r>
          </a:p>
          <a:p>
            <a:pPr lvl="1"/>
            <a:r>
              <a:rPr lang="en-US" sz="2400" dirty="0"/>
              <a:t>Primary care practices (PCMH; one-stop care)</a:t>
            </a:r>
          </a:p>
          <a:p>
            <a:pPr lvl="1"/>
            <a:r>
              <a:rPr lang="en-US" sz="2400" dirty="0"/>
              <a:t>FQHCs</a:t>
            </a:r>
          </a:p>
          <a:p>
            <a:pPr lvl="1"/>
            <a:r>
              <a:rPr lang="en-US" sz="2400" dirty="0"/>
              <a:t>Emergency rooms</a:t>
            </a:r>
          </a:p>
          <a:p>
            <a:pPr lvl="1"/>
            <a:r>
              <a:rPr lang="en-US" sz="2400" dirty="0"/>
              <a:t>Intensive Care Units</a:t>
            </a:r>
          </a:p>
          <a:p>
            <a:pPr lvl="1"/>
            <a:r>
              <a:rPr lang="en-US" sz="2400" dirty="0"/>
              <a:t>Imaging Centers</a:t>
            </a:r>
          </a:p>
          <a:p>
            <a:pPr lvl="1"/>
            <a:r>
              <a:rPr lang="en-US" sz="2400" dirty="0"/>
              <a:t>Convenient care centers/urgent care (e.g. Minute Clinic)</a:t>
            </a:r>
          </a:p>
          <a:p>
            <a:pPr lvl="1"/>
            <a:r>
              <a:rPr lang="en-US" sz="2400" dirty="0"/>
              <a:t>Other?</a:t>
            </a:r>
          </a:p>
          <a:p>
            <a:pPr lvl="1"/>
            <a:endParaRPr lang="en-US" dirty="0"/>
          </a:p>
        </p:txBody>
      </p:sp>
      <p:sp>
        <p:nvSpPr>
          <p:cNvPr id="5" name="Slide Number Placeholder 4">
            <a:extLst>
              <a:ext uri="{FF2B5EF4-FFF2-40B4-BE49-F238E27FC236}">
                <a16:creationId xmlns:a16="http://schemas.microsoft.com/office/drawing/2014/main" id="{8EDF4560-BBDE-4789-A3BA-7F35DAF1C5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68900-C416-49C0-B667-C8DD78120500}" type="slidenum">
              <a:rPr kumimoji="0" lang="en-US"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1" descr="C:\Documents and Settings\Scott A. Mason\Local Settings\Temporary Internet Files\Content.IE5\050EZHPM\MCj04413220000[1].png">
            <a:extLst>
              <a:ext uri="{FF2B5EF4-FFF2-40B4-BE49-F238E27FC236}">
                <a16:creationId xmlns:a16="http://schemas.microsoft.com/office/drawing/2014/main" id="{E4C88DCB-B2F6-4AEB-9BAD-9573790DA4DA}"/>
              </a:ext>
            </a:extLst>
          </p:cNvPr>
          <p:cNvPicPr>
            <a:picLocks noChangeAspect="1" noChangeArrowheads="1"/>
          </p:cNvPicPr>
          <p:nvPr/>
        </p:nvPicPr>
        <p:blipFill>
          <a:blip r:embed="rId3" cstate="print"/>
          <a:srcRect/>
          <a:stretch>
            <a:fillRect/>
          </a:stretch>
        </p:blipFill>
        <p:spPr bwMode="auto">
          <a:xfrm>
            <a:off x="9963376" y="343328"/>
            <a:ext cx="1295400" cy="1295400"/>
          </a:xfrm>
          <a:prstGeom prst="rect">
            <a:avLst/>
          </a:prstGeom>
          <a:noFill/>
          <a:ln w="9525">
            <a:noFill/>
            <a:miter lim="800000"/>
            <a:headEnd/>
            <a:tailEnd/>
          </a:ln>
        </p:spPr>
      </p:pic>
    </p:spTree>
    <p:extLst>
      <p:ext uri="{BB962C8B-B14F-4D97-AF65-F5344CB8AC3E}">
        <p14:creationId xmlns:p14="http://schemas.microsoft.com/office/powerpoint/2010/main" val="7717809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69CA-41BF-4902-A33D-BB452C96C90F}"/>
              </a:ext>
            </a:extLst>
          </p:cNvPr>
          <p:cNvSpPr>
            <a:spLocks noGrp="1"/>
          </p:cNvSpPr>
          <p:nvPr>
            <p:ph type="title"/>
          </p:nvPr>
        </p:nvSpPr>
        <p:spPr>
          <a:xfrm>
            <a:off x="609600" y="165403"/>
            <a:ext cx="10972800" cy="658512"/>
          </a:xfrm>
        </p:spPr>
        <p:txBody>
          <a:bodyPr/>
          <a:lstStyle/>
          <a:p>
            <a:r>
              <a:rPr lang="en-US" sz="3600" kern="1200" dirty="0">
                <a:solidFill>
                  <a:schemeClr val="accent2"/>
                </a:solidFill>
                <a:latin typeface="Calibri" panose="020F0502020204030204" pitchFamily="34" charset="0"/>
                <a:cs typeface="Calibri" panose="020F0502020204030204" pitchFamily="34" charset="0"/>
              </a:rPr>
              <a:t>Myths of Telehealth</a:t>
            </a:r>
            <a:endParaRPr lang="en-US" sz="1200" dirty="0">
              <a:solidFill>
                <a:schemeClr val="accent2"/>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A48E699-18B5-43AF-9654-FD8D393032A4}"/>
              </a:ext>
            </a:extLst>
          </p:cNvPr>
          <p:cNvSpPr>
            <a:spLocks noGrp="1"/>
          </p:cNvSpPr>
          <p:nvPr>
            <p:ph type="sldNum" sz="quarter" idx="10"/>
          </p:nvPr>
        </p:nvSpPr>
        <p:spPr>
          <a:xfrm>
            <a:off x="10202502" y="5912058"/>
            <a:ext cx="2844800" cy="549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992CA3-B588-4372-BEC0-279FE7FAD479}" type="slidenum">
              <a:rPr kumimoji="0" lang="en-US" sz="1400" b="0" i="0" u="none" strike="noStrike" kern="1200" cap="none" spc="0" normalizeH="0" baseline="0" noProof="0" smtClean="0">
                <a:ln>
                  <a:noFill/>
                </a:ln>
                <a:solidFill>
                  <a:srgbClr val="80808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Content Placeholder 4">
            <a:extLst>
              <a:ext uri="{FF2B5EF4-FFF2-40B4-BE49-F238E27FC236}">
                <a16:creationId xmlns:a16="http://schemas.microsoft.com/office/drawing/2014/main" id="{7DF852E3-C23A-4E8D-9453-3A0AC68B8BD5}"/>
              </a:ext>
            </a:extLst>
          </p:cNvPr>
          <p:cNvSpPr txBox="1">
            <a:spLocks/>
          </p:cNvSpPr>
          <p:nvPr/>
        </p:nvSpPr>
        <p:spPr>
          <a:xfrm>
            <a:off x="254607" y="1917843"/>
            <a:ext cx="4214407" cy="3577920"/>
          </a:xfrm>
          <a:prstGeom prst="rect">
            <a:avLst/>
          </a:prstGeom>
          <a:solidFill>
            <a:sysClr val="window" lastClr="FFFFFF"/>
          </a:solidFill>
          <a:ln w="38100" cap="flat" cmpd="sng" algn="ctr">
            <a:solidFill>
              <a:srgbClr val="5B9BD5"/>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Telehealth is a video Call Between Me and My Physician from Home or Work (B2C).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All of My Physician Team is Local When I am in the Hospital.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Telemedicine is a Video Encounter Only. </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2611274-0377-4DED-81E1-A8982BF6275B}"/>
              </a:ext>
            </a:extLst>
          </p:cNvPr>
          <p:cNvSpPr txBox="1"/>
          <p:nvPr/>
        </p:nvSpPr>
        <p:spPr>
          <a:xfrm>
            <a:off x="5277305" y="5424997"/>
            <a:ext cx="33642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Becker’s Health IT &amp; CIO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Jamey Edwards, CEO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Cloudbreak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Published 11/20/2018</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055195E-D596-41E6-A3C4-A6956AF7F84E}"/>
              </a:ext>
            </a:extLst>
          </p:cNvPr>
          <p:cNvSpPr/>
          <p:nvPr/>
        </p:nvSpPr>
        <p:spPr>
          <a:xfrm>
            <a:off x="7777081" y="958090"/>
            <a:ext cx="3539009" cy="498394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B614C51-829C-4EE7-A310-EA361EE429B3}"/>
              </a:ext>
            </a:extLst>
          </p:cNvPr>
          <p:cNvSpPr txBox="1"/>
          <p:nvPr/>
        </p:nvSpPr>
        <p:spPr>
          <a:xfrm>
            <a:off x="7914397" y="1174301"/>
            <a:ext cx="3226927" cy="4524315"/>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Factoids: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2017 82% of consumers responded they do not use telehealth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80 million Americans use a wearable device (eMarketer)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90% of healthcare executives say they are expanding or developing telemedicine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Cloudbreak currently performing 90,000 encounters per month in over 800 hospitals nationwide</a:t>
            </a:r>
          </a:p>
        </p:txBody>
      </p:sp>
      <p:sp>
        <p:nvSpPr>
          <p:cNvPr id="11" name="TextBox 10">
            <a:extLst>
              <a:ext uri="{FF2B5EF4-FFF2-40B4-BE49-F238E27FC236}">
                <a16:creationId xmlns:a16="http://schemas.microsoft.com/office/drawing/2014/main" id="{EADBC051-3A7C-4166-AA0B-F46F7EFE84D9}"/>
              </a:ext>
            </a:extLst>
          </p:cNvPr>
          <p:cNvSpPr txBox="1"/>
          <p:nvPr/>
        </p:nvSpPr>
        <p:spPr>
          <a:xfrm>
            <a:off x="4790457" y="1301381"/>
            <a:ext cx="277128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t>Gone are the days of having to go to each doctor to collect paper copies of your health charts to take to a different doctor or specialist; records are now interactive and collaborative – even allowing you to access your data on a smartphone or personal computer.</a:t>
            </a:r>
            <a:endParaRPr kumimoji="0" lang="en-US" sz="1800" b="1" i="1"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5281739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600" dirty="0">
                <a:latin typeface="Calibri" panose="020F0502020204030204" pitchFamily="34" charset="0"/>
                <a:cs typeface="Arial" panose="020B0604020202020204" pitchFamily="34" charset="0"/>
              </a:rPr>
              <a:t>A Geographic Snapshot of Telehealth Opportunity — Improving but Not Perfect</a:t>
            </a:r>
          </a:p>
        </p:txBody>
      </p:sp>
      <p:sp>
        <p:nvSpPr>
          <p:cNvPr id="100" name="Slide Number Placeholder 1"/>
          <p:cNvSpPr>
            <a:spLocks noGrp="1"/>
          </p:cNvSpPr>
          <p:nvPr>
            <p:ph type="sldNum" sz="quarter" idx="12"/>
          </p:nvPr>
        </p:nvSpPr>
        <p:spPr/>
        <p:txBody>
          <a:bodyPr/>
          <a:lstStyle/>
          <a:p>
            <a:pPr eaLnBrk="0" fontAlgn="base" hangingPunct="0">
              <a:spcBef>
                <a:spcPct val="0"/>
              </a:spcBef>
              <a:spcAft>
                <a:spcPct val="0"/>
              </a:spcAft>
            </a:pPr>
            <a:fld id="{0DB3BC2F-647A-42E2-B0CC-D1CB0AA52689}" type="slidenum">
              <a:rPr lang="en-US">
                <a:solidFill>
                  <a:srgbClr val="C7C7C7"/>
                </a:solidFill>
                <a:latin typeface="Arial" panose="020B0604020202020204" pitchFamily="34" charset="0"/>
                <a:cs typeface="Arial" panose="020B0604020202020204" pitchFamily="34" charset="0"/>
              </a:rPr>
              <a:pPr eaLnBrk="0" fontAlgn="base" hangingPunct="0">
                <a:spcBef>
                  <a:spcPct val="0"/>
                </a:spcBef>
                <a:spcAft>
                  <a:spcPct val="0"/>
                </a:spcAft>
              </a:pPr>
              <a:t>8</a:t>
            </a:fld>
            <a:endParaRPr lang="en-US" dirty="0">
              <a:solidFill>
                <a:srgbClr val="C7C7C7"/>
              </a:solidFill>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nvPr>
        </p:nvGraphicFramePr>
        <p:xfrm>
          <a:off x="1777712" y="1390650"/>
          <a:ext cx="8686800" cy="73152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0"/>
                    </a:ext>
                  </a:extLst>
                </a:gridCol>
              </a:tblGrid>
              <a:tr h="419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Rockwell" panose="02060603020205020403" pitchFamily="18" charset="0"/>
                        </a:rPr>
                        <a:t>The American</a:t>
                      </a:r>
                      <a:r>
                        <a:rPr lang="en-US" sz="1600" b="1" baseline="0" dirty="0">
                          <a:solidFill>
                            <a:schemeClr val="tx1"/>
                          </a:solidFill>
                          <a:latin typeface="Rockwell" panose="02060603020205020403" pitchFamily="18" charset="0"/>
                        </a:rPr>
                        <a:t> Telemedicine Association conducted a study on telehealth coverage and reimbursement using indicators such as scope of service, eligibility, technology requirement, and arbitrary conditions of payment. </a:t>
                      </a:r>
                      <a:endParaRPr lang="en-US" sz="1600" b="1" dirty="0">
                        <a:solidFill>
                          <a:schemeClr val="tx1"/>
                        </a:solidFill>
                        <a:latin typeface="Rockwell" panose="02060603020205020403" pitchFamily="18" charset="0"/>
                      </a:endParaRPr>
                    </a:p>
                  </a:txBody>
                  <a:tcPr marL="274320" marT="0" marB="0" anchor="ctr">
                    <a:lnL w="76200" cap="flat" cmpd="sng" algn="ctr">
                      <a:solidFill>
                        <a:schemeClr val="accent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2035348" y="2202458"/>
            <a:ext cx="6157308" cy="3513827"/>
            <a:chOff x="331582" y="2068233"/>
            <a:chExt cx="6337074" cy="3648052"/>
          </a:xfrm>
        </p:grpSpPr>
        <p:grpSp>
          <p:nvGrpSpPr>
            <p:cNvPr id="108" name="Group 2"/>
            <p:cNvGrpSpPr>
              <a:grpSpLocks/>
            </p:cNvGrpSpPr>
            <p:nvPr/>
          </p:nvGrpSpPr>
          <p:grpSpPr bwMode="auto">
            <a:xfrm>
              <a:off x="331582" y="4531824"/>
              <a:ext cx="1469287" cy="998300"/>
              <a:chOff x="900" y="3251"/>
              <a:chExt cx="1226" cy="833"/>
            </a:xfrm>
            <a:solidFill>
              <a:schemeClr val="accent5"/>
            </a:solidFill>
          </p:grpSpPr>
          <p:sp>
            <p:nvSpPr>
              <p:cNvPr id="109" name="Freeform 3"/>
              <p:cNvSpPr>
                <a:spLocks/>
              </p:cNvSpPr>
              <p:nvPr/>
            </p:nvSpPr>
            <p:spPr bwMode="auto">
              <a:xfrm>
                <a:off x="1246" y="3251"/>
                <a:ext cx="880" cy="730"/>
              </a:xfrm>
              <a:custGeom>
                <a:avLst/>
                <a:gdLst>
                  <a:gd name="T0" fmla="*/ 736 w 752"/>
                  <a:gd name="T1" fmla="*/ 432 h 624"/>
                  <a:gd name="T2" fmla="*/ 600 w 752"/>
                  <a:gd name="T3" fmla="*/ 360 h 624"/>
                  <a:gd name="T4" fmla="*/ 576 w 752"/>
                  <a:gd name="T5" fmla="*/ 368 h 624"/>
                  <a:gd name="T6" fmla="*/ 496 w 752"/>
                  <a:gd name="T7" fmla="*/ 352 h 624"/>
                  <a:gd name="T8" fmla="*/ 352 w 752"/>
                  <a:gd name="T9" fmla="*/ 16 h 624"/>
                  <a:gd name="T10" fmla="*/ 264 w 752"/>
                  <a:gd name="T11" fmla="*/ 24 h 624"/>
                  <a:gd name="T12" fmla="*/ 216 w 752"/>
                  <a:gd name="T13" fmla="*/ 8 h 624"/>
                  <a:gd name="T14" fmla="*/ 184 w 752"/>
                  <a:gd name="T15" fmla="*/ 8 h 624"/>
                  <a:gd name="T16" fmla="*/ 160 w 752"/>
                  <a:gd name="T17" fmla="*/ 8 h 624"/>
                  <a:gd name="T18" fmla="*/ 112 w 752"/>
                  <a:gd name="T19" fmla="*/ 32 h 624"/>
                  <a:gd name="T20" fmla="*/ 48 w 752"/>
                  <a:gd name="T21" fmla="*/ 88 h 624"/>
                  <a:gd name="T22" fmla="*/ 72 w 752"/>
                  <a:gd name="T23" fmla="*/ 152 h 624"/>
                  <a:gd name="T24" fmla="*/ 112 w 752"/>
                  <a:gd name="T25" fmla="*/ 176 h 624"/>
                  <a:gd name="T26" fmla="*/ 88 w 752"/>
                  <a:gd name="T27" fmla="*/ 168 h 624"/>
                  <a:gd name="T28" fmla="*/ 112 w 752"/>
                  <a:gd name="T29" fmla="*/ 192 h 624"/>
                  <a:gd name="T30" fmla="*/ 72 w 752"/>
                  <a:gd name="T31" fmla="*/ 176 h 624"/>
                  <a:gd name="T32" fmla="*/ 32 w 752"/>
                  <a:gd name="T33" fmla="*/ 192 h 624"/>
                  <a:gd name="T34" fmla="*/ 16 w 752"/>
                  <a:gd name="T35" fmla="*/ 224 h 624"/>
                  <a:gd name="T36" fmla="*/ 56 w 752"/>
                  <a:gd name="T37" fmla="*/ 248 h 624"/>
                  <a:gd name="T38" fmla="*/ 112 w 752"/>
                  <a:gd name="T39" fmla="*/ 240 h 624"/>
                  <a:gd name="T40" fmla="*/ 104 w 752"/>
                  <a:gd name="T41" fmla="*/ 256 h 624"/>
                  <a:gd name="T42" fmla="*/ 72 w 752"/>
                  <a:gd name="T43" fmla="*/ 312 h 624"/>
                  <a:gd name="T44" fmla="*/ 48 w 752"/>
                  <a:gd name="T45" fmla="*/ 336 h 624"/>
                  <a:gd name="T46" fmla="*/ 16 w 752"/>
                  <a:gd name="T47" fmla="*/ 368 h 624"/>
                  <a:gd name="T48" fmla="*/ 32 w 752"/>
                  <a:gd name="T49" fmla="*/ 384 h 624"/>
                  <a:gd name="T50" fmla="*/ 40 w 752"/>
                  <a:gd name="T51" fmla="*/ 424 h 624"/>
                  <a:gd name="T52" fmla="*/ 80 w 752"/>
                  <a:gd name="T53" fmla="*/ 416 h 624"/>
                  <a:gd name="T54" fmla="*/ 96 w 752"/>
                  <a:gd name="T55" fmla="*/ 456 h 624"/>
                  <a:gd name="T56" fmla="*/ 112 w 752"/>
                  <a:gd name="T57" fmla="*/ 464 h 624"/>
                  <a:gd name="T58" fmla="*/ 144 w 752"/>
                  <a:gd name="T59" fmla="*/ 472 h 624"/>
                  <a:gd name="T60" fmla="*/ 176 w 752"/>
                  <a:gd name="T61" fmla="*/ 472 h 624"/>
                  <a:gd name="T62" fmla="*/ 176 w 752"/>
                  <a:gd name="T63" fmla="*/ 504 h 624"/>
                  <a:gd name="T64" fmla="*/ 136 w 752"/>
                  <a:gd name="T65" fmla="*/ 560 h 624"/>
                  <a:gd name="T66" fmla="*/ 112 w 752"/>
                  <a:gd name="T67" fmla="*/ 592 h 624"/>
                  <a:gd name="T68" fmla="*/ 64 w 752"/>
                  <a:gd name="T69" fmla="*/ 608 h 624"/>
                  <a:gd name="T70" fmla="*/ 80 w 752"/>
                  <a:gd name="T71" fmla="*/ 608 h 624"/>
                  <a:gd name="T72" fmla="*/ 104 w 752"/>
                  <a:gd name="T73" fmla="*/ 608 h 624"/>
                  <a:gd name="T74" fmla="*/ 136 w 752"/>
                  <a:gd name="T75" fmla="*/ 584 h 624"/>
                  <a:gd name="T76" fmla="*/ 184 w 752"/>
                  <a:gd name="T77" fmla="*/ 544 h 624"/>
                  <a:gd name="T78" fmla="*/ 248 w 752"/>
                  <a:gd name="T79" fmla="*/ 480 h 624"/>
                  <a:gd name="T80" fmla="*/ 248 w 752"/>
                  <a:gd name="T81" fmla="*/ 432 h 624"/>
                  <a:gd name="T82" fmla="*/ 320 w 752"/>
                  <a:gd name="T83" fmla="*/ 368 h 624"/>
                  <a:gd name="T84" fmla="*/ 296 w 752"/>
                  <a:gd name="T85" fmla="*/ 408 h 624"/>
                  <a:gd name="T86" fmla="*/ 296 w 752"/>
                  <a:gd name="T87" fmla="*/ 424 h 624"/>
                  <a:gd name="T88" fmla="*/ 320 w 752"/>
                  <a:gd name="T89" fmla="*/ 416 h 624"/>
                  <a:gd name="T90" fmla="*/ 336 w 752"/>
                  <a:gd name="T91" fmla="*/ 376 h 624"/>
                  <a:gd name="T92" fmla="*/ 352 w 752"/>
                  <a:gd name="T93" fmla="*/ 368 h 624"/>
                  <a:gd name="T94" fmla="*/ 400 w 752"/>
                  <a:gd name="T95" fmla="*/ 384 h 624"/>
                  <a:gd name="T96" fmla="*/ 448 w 752"/>
                  <a:gd name="T97" fmla="*/ 376 h 624"/>
                  <a:gd name="T98" fmla="*/ 512 w 752"/>
                  <a:gd name="T99" fmla="*/ 376 h 624"/>
                  <a:gd name="T100" fmla="*/ 592 w 752"/>
                  <a:gd name="T101" fmla="*/ 408 h 624"/>
                  <a:gd name="T102" fmla="*/ 592 w 752"/>
                  <a:gd name="T103" fmla="*/ 384 h 624"/>
                  <a:gd name="T104" fmla="*/ 592 w 752"/>
                  <a:gd name="T105" fmla="*/ 368 h 624"/>
                  <a:gd name="T106" fmla="*/ 632 w 752"/>
                  <a:gd name="T107" fmla="*/ 384 h 624"/>
                  <a:gd name="T108" fmla="*/ 672 w 752"/>
                  <a:gd name="T109" fmla="*/ 424 h 624"/>
                  <a:gd name="T110" fmla="*/ 704 w 752"/>
                  <a:gd name="T111" fmla="*/ 456 h 624"/>
                  <a:gd name="T112" fmla="*/ 744 w 752"/>
                  <a:gd name="T113" fmla="*/ 47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2" h="624">
                    <a:moveTo>
                      <a:pt x="744" y="480"/>
                    </a:moveTo>
                    <a:lnTo>
                      <a:pt x="752" y="472"/>
                    </a:lnTo>
                    <a:lnTo>
                      <a:pt x="752" y="464"/>
                    </a:lnTo>
                    <a:lnTo>
                      <a:pt x="752" y="456"/>
                    </a:lnTo>
                    <a:lnTo>
                      <a:pt x="752" y="440"/>
                    </a:lnTo>
                    <a:lnTo>
                      <a:pt x="736" y="432"/>
                    </a:lnTo>
                    <a:lnTo>
                      <a:pt x="720" y="432"/>
                    </a:lnTo>
                    <a:lnTo>
                      <a:pt x="712" y="424"/>
                    </a:lnTo>
                    <a:lnTo>
                      <a:pt x="696" y="424"/>
                    </a:lnTo>
                    <a:lnTo>
                      <a:pt x="696" y="424"/>
                    </a:lnTo>
                    <a:lnTo>
                      <a:pt x="624" y="368"/>
                    </a:lnTo>
                    <a:lnTo>
                      <a:pt x="600" y="360"/>
                    </a:lnTo>
                    <a:lnTo>
                      <a:pt x="584" y="344"/>
                    </a:lnTo>
                    <a:lnTo>
                      <a:pt x="584" y="344"/>
                    </a:lnTo>
                    <a:lnTo>
                      <a:pt x="568" y="360"/>
                    </a:lnTo>
                    <a:lnTo>
                      <a:pt x="568" y="360"/>
                    </a:lnTo>
                    <a:lnTo>
                      <a:pt x="576" y="368"/>
                    </a:lnTo>
                    <a:lnTo>
                      <a:pt x="576" y="368"/>
                    </a:lnTo>
                    <a:lnTo>
                      <a:pt x="560" y="384"/>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20" y="24"/>
                    </a:lnTo>
                    <a:lnTo>
                      <a:pt x="312" y="24"/>
                    </a:lnTo>
                    <a:lnTo>
                      <a:pt x="280" y="24"/>
                    </a:lnTo>
                    <a:lnTo>
                      <a:pt x="264" y="24"/>
                    </a:lnTo>
                    <a:lnTo>
                      <a:pt x="256" y="24"/>
                    </a:lnTo>
                    <a:lnTo>
                      <a:pt x="248" y="24"/>
                    </a:lnTo>
                    <a:lnTo>
                      <a:pt x="232" y="24"/>
                    </a:lnTo>
                    <a:lnTo>
                      <a:pt x="224" y="8"/>
                    </a:lnTo>
                    <a:lnTo>
                      <a:pt x="224" y="8"/>
                    </a:lnTo>
                    <a:lnTo>
                      <a:pt x="216" y="8"/>
                    </a:lnTo>
                    <a:lnTo>
                      <a:pt x="208" y="8"/>
                    </a:lnTo>
                    <a:lnTo>
                      <a:pt x="208" y="16"/>
                    </a:lnTo>
                    <a:lnTo>
                      <a:pt x="208" y="16"/>
                    </a:lnTo>
                    <a:lnTo>
                      <a:pt x="192" y="0"/>
                    </a:lnTo>
                    <a:lnTo>
                      <a:pt x="192" y="0"/>
                    </a:lnTo>
                    <a:lnTo>
                      <a:pt x="184" y="8"/>
                    </a:lnTo>
                    <a:lnTo>
                      <a:pt x="184" y="8"/>
                    </a:lnTo>
                    <a:lnTo>
                      <a:pt x="184" y="0"/>
                    </a:lnTo>
                    <a:lnTo>
                      <a:pt x="184" y="0"/>
                    </a:lnTo>
                    <a:lnTo>
                      <a:pt x="168" y="0"/>
                    </a:lnTo>
                    <a:lnTo>
                      <a:pt x="168" y="0"/>
                    </a:lnTo>
                    <a:lnTo>
                      <a:pt x="160" y="8"/>
                    </a:lnTo>
                    <a:lnTo>
                      <a:pt x="152" y="16"/>
                    </a:lnTo>
                    <a:lnTo>
                      <a:pt x="144" y="16"/>
                    </a:lnTo>
                    <a:lnTo>
                      <a:pt x="136" y="16"/>
                    </a:lnTo>
                    <a:lnTo>
                      <a:pt x="136" y="16"/>
                    </a:lnTo>
                    <a:lnTo>
                      <a:pt x="120" y="32"/>
                    </a:lnTo>
                    <a:lnTo>
                      <a:pt x="112" y="32"/>
                    </a:lnTo>
                    <a:lnTo>
                      <a:pt x="96" y="48"/>
                    </a:lnTo>
                    <a:lnTo>
                      <a:pt x="72" y="80"/>
                    </a:lnTo>
                    <a:lnTo>
                      <a:pt x="72" y="80"/>
                    </a:lnTo>
                    <a:lnTo>
                      <a:pt x="72" y="88"/>
                    </a:lnTo>
                    <a:lnTo>
                      <a:pt x="72" y="88"/>
                    </a:lnTo>
                    <a:lnTo>
                      <a:pt x="48" y="88"/>
                    </a:lnTo>
                    <a:lnTo>
                      <a:pt x="48" y="88"/>
                    </a:lnTo>
                    <a:lnTo>
                      <a:pt x="32" y="104"/>
                    </a:lnTo>
                    <a:lnTo>
                      <a:pt x="32" y="104"/>
                    </a:lnTo>
                    <a:lnTo>
                      <a:pt x="48" y="112"/>
                    </a:lnTo>
                    <a:lnTo>
                      <a:pt x="72" y="136"/>
                    </a:lnTo>
                    <a:lnTo>
                      <a:pt x="72" y="152"/>
                    </a:lnTo>
                    <a:lnTo>
                      <a:pt x="72" y="152"/>
                    </a:lnTo>
                    <a:lnTo>
                      <a:pt x="96" y="160"/>
                    </a:lnTo>
                    <a:lnTo>
                      <a:pt x="96" y="160"/>
                    </a:lnTo>
                    <a:lnTo>
                      <a:pt x="104" y="176"/>
                    </a:lnTo>
                    <a:lnTo>
                      <a:pt x="104" y="176"/>
                    </a:lnTo>
                    <a:lnTo>
                      <a:pt x="112" y="176"/>
                    </a:lnTo>
                    <a:lnTo>
                      <a:pt x="112" y="176"/>
                    </a:lnTo>
                    <a:lnTo>
                      <a:pt x="112" y="184"/>
                    </a:lnTo>
                    <a:lnTo>
                      <a:pt x="112" y="184"/>
                    </a:lnTo>
                    <a:lnTo>
                      <a:pt x="96" y="184"/>
                    </a:lnTo>
                    <a:lnTo>
                      <a:pt x="96" y="184"/>
                    </a:lnTo>
                    <a:lnTo>
                      <a:pt x="88" y="168"/>
                    </a:lnTo>
                    <a:lnTo>
                      <a:pt x="88" y="168"/>
                    </a:lnTo>
                    <a:lnTo>
                      <a:pt x="88" y="176"/>
                    </a:lnTo>
                    <a:lnTo>
                      <a:pt x="88" y="176"/>
                    </a:lnTo>
                    <a:lnTo>
                      <a:pt x="96" y="184"/>
                    </a:lnTo>
                    <a:lnTo>
                      <a:pt x="96" y="184"/>
                    </a:lnTo>
                    <a:lnTo>
                      <a:pt x="112" y="192"/>
                    </a:lnTo>
                    <a:lnTo>
                      <a:pt x="112" y="192"/>
                    </a:lnTo>
                    <a:lnTo>
                      <a:pt x="96" y="200"/>
                    </a:lnTo>
                    <a:lnTo>
                      <a:pt x="96" y="200"/>
                    </a:lnTo>
                    <a:lnTo>
                      <a:pt x="64" y="192"/>
                    </a:lnTo>
                    <a:lnTo>
                      <a:pt x="64" y="192"/>
                    </a:lnTo>
                    <a:lnTo>
                      <a:pt x="72" y="176"/>
                    </a:lnTo>
                    <a:lnTo>
                      <a:pt x="72" y="176"/>
                    </a:lnTo>
                    <a:lnTo>
                      <a:pt x="40" y="184"/>
                    </a:lnTo>
                    <a:lnTo>
                      <a:pt x="40" y="184"/>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24" y="240"/>
                    </a:lnTo>
                    <a:lnTo>
                      <a:pt x="32" y="248"/>
                    </a:lnTo>
                    <a:lnTo>
                      <a:pt x="56" y="248"/>
                    </a:lnTo>
                    <a:lnTo>
                      <a:pt x="56" y="248"/>
                    </a:lnTo>
                    <a:lnTo>
                      <a:pt x="72" y="256"/>
                    </a:lnTo>
                    <a:lnTo>
                      <a:pt x="88" y="256"/>
                    </a:lnTo>
                    <a:lnTo>
                      <a:pt x="88" y="256"/>
                    </a:lnTo>
                    <a:lnTo>
                      <a:pt x="104" y="240"/>
                    </a:lnTo>
                    <a:lnTo>
                      <a:pt x="104" y="240"/>
                    </a:lnTo>
                    <a:lnTo>
                      <a:pt x="112" y="240"/>
                    </a:lnTo>
                    <a:lnTo>
                      <a:pt x="120" y="240"/>
                    </a:lnTo>
                    <a:lnTo>
                      <a:pt x="120" y="240"/>
                    </a:lnTo>
                    <a:lnTo>
                      <a:pt x="120" y="248"/>
                    </a:lnTo>
                    <a:lnTo>
                      <a:pt x="104" y="256"/>
                    </a:lnTo>
                    <a:lnTo>
                      <a:pt x="104" y="256"/>
                    </a:lnTo>
                    <a:lnTo>
                      <a:pt x="104" y="256"/>
                    </a:lnTo>
                    <a:lnTo>
                      <a:pt x="112" y="272"/>
                    </a:lnTo>
                    <a:lnTo>
                      <a:pt x="112" y="288"/>
                    </a:lnTo>
                    <a:lnTo>
                      <a:pt x="88" y="288"/>
                    </a:lnTo>
                    <a:lnTo>
                      <a:pt x="88" y="288"/>
                    </a:lnTo>
                    <a:lnTo>
                      <a:pt x="72" y="312"/>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16" y="368"/>
                    </a:lnTo>
                    <a:lnTo>
                      <a:pt x="24" y="368"/>
                    </a:lnTo>
                    <a:lnTo>
                      <a:pt x="32" y="360"/>
                    </a:lnTo>
                    <a:lnTo>
                      <a:pt x="32" y="360"/>
                    </a:lnTo>
                    <a:lnTo>
                      <a:pt x="24" y="376"/>
                    </a:lnTo>
                    <a:lnTo>
                      <a:pt x="24" y="376"/>
                    </a:lnTo>
                    <a:lnTo>
                      <a:pt x="32" y="384"/>
                    </a:lnTo>
                    <a:lnTo>
                      <a:pt x="48" y="400"/>
                    </a:lnTo>
                    <a:lnTo>
                      <a:pt x="56" y="400"/>
                    </a:lnTo>
                    <a:lnTo>
                      <a:pt x="56" y="400"/>
                    </a:lnTo>
                    <a:lnTo>
                      <a:pt x="56" y="400"/>
                    </a:lnTo>
                    <a:lnTo>
                      <a:pt x="40" y="416"/>
                    </a:lnTo>
                    <a:lnTo>
                      <a:pt x="40" y="424"/>
                    </a:lnTo>
                    <a:lnTo>
                      <a:pt x="48"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72"/>
                    </a:lnTo>
                    <a:lnTo>
                      <a:pt x="128" y="456"/>
                    </a:lnTo>
                    <a:lnTo>
                      <a:pt x="136" y="456"/>
                    </a:lnTo>
                    <a:lnTo>
                      <a:pt x="144" y="472"/>
                    </a:lnTo>
                    <a:lnTo>
                      <a:pt x="144" y="488"/>
                    </a:lnTo>
                    <a:lnTo>
                      <a:pt x="152" y="488"/>
                    </a:lnTo>
                    <a:lnTo>
                      <a:pt x="152" y="472"/>
                    </a:lnTo>
                    <a:lnTo>
                      <a:pt x="152" y="472"/>
                    </a:lnTo>
                    <a:lnTo>
                      <a:pt x="160" y="472"/>
                    </a:lnTo>
                    <a:lnTo>
                      <a:pt x="176" y="472"/>
                    </a:lnTo>
                    <a:lnTo>
                      <a:pt x="184" y="464"/>
                    </a:lnTo>
                    <a:lnTo>
                      <a:pt x="192" y="448"/>
                    </a:lnTo>
                    <a:lnTo>
                      <a:pt x="192" y="448"/>
                    </a:lnTo>
                    <a:lnTo>
                      <a:pt x="184" y="480"/>
                    </a:lnTo>
                    <a:lnTo>
                      <a:pt x="184" y="480"/>
                    </a:lnTo>
                    <a:lnTo>
                      <a:pt x="176" y="504"/>
                    </a:lnTo>
                    <a:lnTo>
                      <a:pt x="168" y="536"/>
                    </a:lnTo>
                    <a:lnTo>
                      <a:pt x="160" y="536"/>
                    </a:lnTo>
                    <a:lnTo>
                      <a:pt x="160" y="536"/>
                    </a:lnTo>
                    <a:lnTo>
                      <a:pt x="160" y="536"/>
                    </a:lnTo>
                    <a:lnTo>
                      <a:pt x="160" y="544"/>
                    </a:lnTo>
                    <a:lnTo>
                      <a:pt x="136" y="560"/>
                    </a:lnTo>
                    <a:lnTo>
                      <a:pt x="120" y="568"/>
                    </a:lnTo>
                    <a:lnTo>
                      <a:pt x="120" y="584"/>
                    </a:lnTo>
                    <a:lnTo>
                      <a:pt x="120" y="584"/>
                    </a:lnTo>
                    <a:lnTo>
                      <a:pt x="120" y="584"/>
                    </a:lnTo>
                    <a:lnTo>
                      <a:pt x="120" y="592"/>
                    </a:lnTo>
                    <a:lnTo>
                      <a:pt x="112" y="592"/>
                    </a:lnTo>
                    <a:lnTo>
                      <a:pt x="112" y="584"/>
                    </a:lnTo>
                    <a:lnTo>
                      <a:pt x="104" y="584"/>
                    </a:lnTo>
                    <a:lnTo>
                      <a:pt x="104" y="584"/>
                    </a:lnTo>
                    <a:lnTo>
                      <a:pt x="96" y="584"/>
                    </a:lnTo>
                    <a:lnTo>
                      <a:pt x="88" y="584"/>
                    </a:lnTo>
                    <a:lnTo>
                      <a:pt x="64" y="608"/>
                    </a:lnTo>
                    <a:lnTo>
                      <a:pt x="64" y="608"/>
                    </a:lnTo>
                    <a:lnTo>
                      <a:pt x="56" y="616"/>
                    </a:lnTo>
                    <a:lnTo>
                      <a:pt x="56" y="616"/>
                    </a:lnTo>
                    <a:lnTo>
                      <a:pt x="64" y="624"/>
                    </a:lnTo>
                    <a:lnTo>
                      <a:pt x="64" y="624"/>
                    </a:lnTo>
                    <a:lnTo>
                      <a:pt x="80" y="608"/>
                    </a:lnTo>
                    <a:lnTo>
                      <a:pt x="96" y="592"/>
                    </a:lnTo>
                    <a:lnTo>
                      <a:pt x="96" y="592"/>
                    </a:lnTo>
                    <a:lnTo>
                      <a:pt x="96" y="592"/>
                    </a:lnTo>
                    <a:lnTo>
                      <a:pt x="96" y="600"/>
                    </a:lnTo>
                    <a:lnTo>
                      <a:pt x="96" y="608"/>
                    </a:lnTo>
                    <a:lnTo>
                      <a:pt x="104" y="608"/>
                    </a:lnTo>
                    <a:lnTo>
                      <a:pt x="128" y="592"/>
                    </a:lnTo>
                    <a:lnTo>
                      <a:pt x="128" y="584"/>
                    </a:lnTo>
                    <a:lnTo>
                      <a:pt x="128" y="584"/>
                    </a:lnTo>
                    <a:lnTo>
                      <a:pt x="136" y="592"/>
                    </a:lnTo>
                    <a:lnTo>
                      <a:pt x="136" y="592"/>
                    </a:lnTo>
                    <a:lnTo>
                      <a:pt x="136" y="584"/>
                    </a:lnTo>
                    <a:lnTo>
                      <a:pt x="152" y="576"/>
                    </a:lnTo>
                    <a:lnTo>
                      <a:pt x="168" y="576"/>
                    </a:lnTo>
                    <a:lnTo>
                      <a:pt x="168" y="576"/>
                    </a:lnTo>
                    <a:lnTo>
                      <a:pt x="160" y="568"/>
                    </a:lnTo>
                    <a:lnTo>
                      <a:pt x="160" y="560"/>
                    </a:lnTo>
                    <a:lnTo>
                      <a:pt x="184" y="544"/>
                    </a:lnTo>
                    <a:lnTo>
                      <a:pt x="200" y="536"/>
                    </a:lnTo>
                    <a:lnTo>
                      <a:pt x="200" y="536"/>
                    </a:lnTo>
                    <a:lnTo>
                      <a:pt x="200" y="528"/>
                    </a:lnTo>
                    <a:lnTo>
                      <a:pt x="216" y="504"/>
                    </a:lnTo>
                    <a:lnTo>
                      <a:pt x="248" y="480"/>
                    </a:lnTo>
                    <a:lnTo>
                      <a:pt x="248" y="480"/>
                    </a:lnTo>
                    <a:lnTo>
                      <a:pt x="256" y="472"/>
                    </a:lnTo>
                    <a:lnTo>
                      <a:pt x="256" y="464"/>
                    </a:lnTo>
                    <a:lnTo>
                      <a:pt x="256" y="456"/>
                    </a:lnTo>
                    <a:lnTo>
                      <a:pt x="240" y="456"/>
                    </a:lnTo>
                    <a:lnTo>
                      <a:pt x="240" y="448"/>
                    </a:lnTo>
                    <a:lnTo>
                      <a:pt x="248" y="432"/>
                    </a:lnTo>
                    <a:lnTo>
                      <a:pt x="272" y="416"/>
                    </a:lnTo>
                    <a:lnTo>
                      <a:pt x="272" y="416"/>
                    </a:lnTo>
                    <a:lnTo>
                      <a:pt x="272" y="400"/>
                    </a:lnTo>
                    <a:lnTo>
                      <a:pt x="288" y="360"/>
                    </a:lnTo>
                    <a:lnTo>
                      <a:pt x="312" y="360"/>
                    </a:lnTo>
                    <a:lnTo>
                      <a:pt x="320" y="368"/>
                    </a:lnTo>
                    <a:lnTo>
                      <a:pt x="320" y="368"/>
                    </a:lnTo>
                    <a:lnTo>
                      <a:pt x="312" y="376"/>
                    </a:lnTo>
                    <a:lnTo>
                      <a:pt x="288" y="376"/>
                    </a:lnTo>
                    <a:lnTo>
                      <a:pt x="288" y="400"/>
                    </a:lnTo>
                    <a:lnTo>
                      <a:pt x="296" y="408"/>
                    </a:lnTo>
                    <a:lnTo>
                      <a:pt x="296" y="408"/>
                    </a:lnTo>
                    <a:lnTo>
                      <a:pt x="288" y="424"/>
                    </a:lnTo>
                    <a:lnTo>
                      <a:pt x="288" y="424"/>
                    </a:lnTo>
                    <a:lnTo>
                      <a:pt x="288" y="424"/>
                    </a:lnTo>
                    <a:lnTo>
                      <a:pt x="296" y="424"/>
                    </a:lnTo>
                    <a:lnTo>
                      <a:pt x="296" y="424"/>
                    </a:lnTo>
                    <a:lnTo>
                      <a:pt x="296" y="424"/>
                    </a:lnTo>
                    <a:lnTo>
                      <a:pt x="288" y="440"/>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36" y="368"/>
                    </a:lnTo>
                    <a:lnTo>
                      <a:pt x="352" y="360"/>
                    </a:lnTo>
                    <a:lnTo>
                      <a:pt x="352" y="360"/>
                    </a:lnTo>
                    <a:lnTo>
                      <a:pt x="352" y="368"/>
                    </a:lnTo>
                    <a:lnTo>
                      <a:pt x="352" y="368"/>
                    </a:lnTo>
                    <a:lnTo>
                      <a:pt x="368" y="360"/>
                    </a:lnTo>
                    <a:lnTo>
                      <a:pt x="368" y="360"/>
                    </a:lnTo>
                    <a:lnTo>
                      <a:pt x="392" y="368"/>
                    </a:lnTo>
                    <a:lnTo>
                      <a:pt x="392" y="368"/>
                    </a:lnTo>
                    <a:lnTo>
                      <a:pt x="400" y="384"/>
                    </a:lnTo>
                    <a:lnTo>
                      <a:pt x="400" y="384"/>
                    </a:lnTo>
                    <a:lnTo>
                      <a:pt x="408" y="368"/>
                    </a:lnTo>
                    <a:lnTo>
                      <a:pt x="408" y="368"/>
                    </a:lnTo>
                    <a:lnTo>
                      <a:pt x="424" y="392"/>
                    </a:lnTo>
                    <a:lnTo>
                      <a:pt x="424" y="392"/>
                    </a:lnTo>
                    <a:lnTo>
                      <a:pt x="424" y="384"/>
                    </a:lnTo>
                    <a:lnTo>
                      <a:pt x="448" y="376"/>
                    </a:lnTo>
                    <a:lnTo>
                      <a:pt x="480" y="376"/>
                    </a:lnTo>
                    <a:lnTo>
                      <a:pt x="496" y="376"/>
                    </a:lnTo>
                    <a:lnTo>
                      <a:pt x="496"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76" y="384"/>
                    </a:lnTo>
                    <a:lnTo>
                      <a:pt x="584" y="376"/>
                    </a:lnTo>
                    <a:lnTo>
                      <a:pt x="584" y="376"/>
                    </a:lnTo>
                    <a:lnTo>
                      <a:pt x="592" y="384"/>
                    </a:lnTo>
                    <a:lnTo>
                      <a:pt x="600" y="392"/>
                    </a:lnTo>
                    <a:lnTo>
                      <a:pt x="608" y="392"/>
                    </a:lnTo>
                    <a:lnTo>
                      <a:pt x="608" y="392"/>
                    </a:lnTo>
                    <a:lnTo>
                      <a:pt x="608" y="392"/>
                    </a:lnTo>
                    <a:lnTo>
                      <a:pt x="592" y="368"/>
                    </a:lnTo>
                    <a:lnTo>
                      <a:pt x="592" y="368"/>
                    </a:lnTo>
                    <a:lnTo>
                      <a:pt x="592" y="368"/>
                    </a:lnTo>
                    <a:lnTo>
                      <a:pt x="600" y="360"/>
                    </a:lnTo>
                    <a:lnTo>
                      <a:pt x="600" y="360"/>
                    </a:lnTo>
                    <a:lnTo>
                      <a:pt x="616" y="392"/>
                    </a:lnTo>
                    <a:lnTo>
                      <a:pt x="616" y="392"/>
                    </a:lnTo>
                    <a:lnTo>
                      <a:pt x="632" y="384"/>
                    </a:lnTo>
                    <a:lnTo>
                      <a:pt x="632" y="384"/>
                    </a:lnTo>
                    <a:lnTo>
                      <a:pt x="640" y="392"/>
                    </a:lnTo>
                    <a:lnTo>
                      <a:pt x="648" y="400"/>
                    </a:lnTo>
                    <a:lnTo>
                      <a:pt x="664" y="432"/>
                    </a:lnTo>
                    <a:lnTo>
                      <a:pt x="672" y="432"/>
                    </a:lnTo>
                    <a:lnTo>
                      <a:pt x="672" y="424"/>
                    </a:lnTo>
                    <a:lnTo>
                      <a:pt x="672" y="424"/>
                    </a:lnTo>
                    <a:lnTo>
                      <a:pt x="672" y="424"/>
                    </a:lnTo>
                    <a:lnTo>
                      <a:pt x="704" y="440"/>
                    </a:lnTo>
                    <a:lnTo>
                      <a:pt x="704" y="440"/>
                    </a:lnTo>
                    <a:lnTo>
                      <a:pt x="704" y="448"/>
                    </a:lnTo>
                    <a:lnTo>
                      <a:pt x="704" y="456"/>
                    </a:lnTo>
                    <a:lnTo>
                      <a:pt x="704" y="456"/>
                    </a:lnTo>
                    <a:lnTo>
                      <a:pt x="720" y="440"/>
                    </a:lnTo>
                    <a:lnTo>
                      <a:pt x="728" y="440"/>
                    </a:lnTo>
                    <a:lnTo>
                      <a:pt x="728" y="448"/>
                    </a:lnTo>
                    <a:lnTo>
                      <a:pt x="744" y="464"/>
                    </a:lnTo>
                    <a:lnTo>
                      <a:pt x="744" y="472"/>
                    </a:lnTo>
                    <a:lnTo>
                      <a:pt x="744" y="48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0" name="Freeform 4"/>
              <p:cNvSpPr>
                <a:spLocks/>
              </p:cNvSpPr>
              <p:nvPr/>
            </p:nvSpPr>
            <p:spPr bwMode="auto">
              <a:xfrm>
                <a:off x="1939" y="3719"/>
                <a:ext cx="37" cy="37"/>
              </a:xfrm>
              <a:custGeom>
                <a:avLst/>
                <a:gdLst>
                  <a:gd name="T0" fmla="*/ 0 w 32"/>
                  <a:gd name="T1" fmla="*/ 8 h 32"/>
                  <a:gd name="T2" fmla="*/ 0 w 32"/>
                  <a:gd name="T3" fmla="*/ 8 h 32"/>
                  <a:gd name="T4" fmla="*/ 16 w 32"/>
                  <a:gd name="T5" fmla="*/ 0 h 32"/>
                  <a:gd name="T6" fmla="*/ 16 w 32"/>
                  <a:gd name="T7" fmla="*/ 0 h 32"/>
                  <a:gd name="T8" fmla="*/ 32 w 32"/>
                  <a:gd name="T9" fmla="*/ 24 h 32"/>
                  <a:gd name="T10" fmla="*/ 32 w 32"/>
                  <a:gd name="T11" fmla="*/ 24 h 32"/>
                  <a:gd name="T12" fmla="*/ 32 w 32"/>
                  <a:gd name="T13" fmla="*/ 24 h 32"/>
                  <a:gd name="T14" fmla="*/ 32 w 32"/>
                  <a:gd name="T15" fmla="*/ 24 h 32"/>
                  <a:gd name="T16" fmla="*/ 24 w 32"/>
                  <a:gd name="T17" fmla="*/ 16 h 32"/>
                  <a:gd name="T18" fmla="*/ 24 w 32"/>
                  <a:gd name="T19" fmla="*/ 16 h 32"/>
                  <a:gd name="T20" fmla="*/ 16 w 32"/>
                  <a:gd name="T21" fmla="*/ 24 h 32"/>
                  <a:gd name="T22" fmla="*/ 16 w 32"/>
                  <a:gd name="T23" fmla="*/ 24 h 32"/>
                  <a:gd name="T24" fmla="*/ 24 w 32"/>
                  <a:gd name="T25" fmla="*/ 24 h 32"/>
                  <a:gd name="T26" fmla="*/ 24 w 32"/>
                  <a:gd name="T27" fmla="*/ 24 h 32"/>
                  <a:gd name="T28" fmla="*/ 16 w 32"/>
                  <a:gd name="T29" fmla="*/ 32 h 32"/>
                  <a:gd name="T30" fmla="*/ 16 w 32"/>
                  <a:gd name="T31" fmla="*/ 32 h 32"/>
                  <a:gd name="T32" fmla="*/ 0 w 32"/>
                  <a:gd name="T33" fmla="*/ 16 h 32"/>
                  <a:gd name="T34" fmla="*/ 0 w 32"/>
                  <a:gd name="T35" fmla="*/ 16 h 32"/>
                  <a:gd name="T36" fmla="*/ 0 w 32"/>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0" y="8"/>
                    </a:moveTo>
                    <a:lnTo>
                      <a:pt x="0" y="8"/>
                    </a:lnTo>
                    <a:lnTo>
                      <a:pt x="16" y="0"/>
                    </a:lnTo>
                    <a:lnTo>
                      <a:pt x="16" y="0"/>
                    </a:lnTo>
                    <a:lnTo>
                      <a:pt x="32" y="24"/>
                    </a:lnTo>
                    <a:lnTo>
                      <a:pt x="32" y="24"/>
                    </a:lnTo>
                    <a:lnTo>
                      <a:pt x="32" y="24"/>
                    </a:lnTo>
                    <a:lnTo>
                      <a:pt x="32" y="24"/>
                    </a:lnTo>
                    <a:lnTo>
                      <a:pt x="24" y="16"/>
                    </a:lnTo>
                    <a:lnTo>
                      <a:pt x="24" y="16"/>
                    </a:lnTo>
                    <a:lnTo>
                      <a:pt x="16" y="24"/>
                    </a:lnTo>
                    <a:lnTo>
                      <a:pt x="16" y="24"/>
                    </a:lnTo>
                    <a:lnTo>
                      <a:pt x="24" y="24"/>
                    </a:lnTo>
                    <a:lnTo>
                      <a:pt x="24" y="24"/>
                    </a:lnTo>
                    <a:lnTo>
                      <a:pt x="16" y="32"/>
                    </a:lnTo>
                    <a:lnTo>
                      <a:pt x="16" y="32"/>
                    </a:lnTo>
                    <a:lnTo>
                      <a:pt x="0" y="16"/>
                    </a:lnTo>
                    <a:lnTo>
                      <a:pt x="0" y="16"/>
                    </a:lnTo>
                    <a:lnTo>
                      <a:pt x="0" y="8"/>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1" name="Freeform 5"/>
              <p:cNvSpPr>
                <a:spLocks/>
              </p:cNvSpPr>
              <p:nvPr/>
            </p:nvSpPr>
            <p:spPr bwMode="auto">
              <a:xfrm>
                <a:off x="1976" y="3756"/>
                <a:ext cx="28" cy="38"/>
              </a:xfrm>
              <a:custGeom>
                <a:avLst/>
                <a:gdLst>
                  <a:gd name="T0" fmla="*/ 0 w 24"/>
                  <a:gd name="T1" fmla="*/ 0 h 32"/>
                  <a:gd name="T2" fmla="*/ 0 w 24"/>
                  <a:gd name="T3" fmla="*/ 0 h 32"/>
                  <a:gd name="T4" fmla="*/ 8 w 24"/>
                  <a:gd name="T5" fmla="*/ 24 h 32"/>
                  <a:gd name="T6" fmla="*/ 8 w 24"/>
                  <a:gd name="T7" fmla="*/ 24 h 32"/>
                  <a:gd name="T8" fmla="*/ 24 w 24"/>
                  <a:gd name="T9" fmla="*/ 32 h 32"/>
                  <a:gd name="T10" fmla="*/ 24 w 24"/>
                  <a:gd name="T11" fmla="*/ 32 h 32"/>
                  <a:gd name="T12" fmla="*/ 16 w 24"/>
                  <a:gd name="T13" fmla="*/ 8 h 32"/>
                  <a:gd name="T14" fmla="*/ 16 w 24"/>
                  <a:gd name="T15" fmla="*/ 8 h 32"/>
                  <a:gd name="T16" fmla="*/ 8 w 24"/>
                  <a:gd name="T17" fmla="*/ 0 h 32"/>
                  <a:gd name="T18" fmla="*/ 8 w 24"/>
                  <a:gd name="T19" fmla="*/ 0 h 32"/>
                  <a:gd name="T20" fmla="*/ 0 w 2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0" y="0"/>
                    </a:moveTo>
                    <a:lnTo>
                      <a:pt x="0" y="0"/>
                    </a:lnTo>
                    <a:lnTo>
                      <a:pt x="8" y="24"/>
                    </a:lnTo>
                    <a:lnTo>
                      <a:pt x="8" y="24"/>
                    </a:lnTo>
                    <a:lnTo>
                      <a:pt x="24" y="32"/>
                    </a:lnTo>
                    <a:lnTo>
                      <a:pt x="24" y="32"/>
                    </a:lnTo>
                    <a:lnTo>
                      <a:pt x="16" y="8"/>
                    </a:lnTo>
                    <a:lnTo>
                      <a:pt x="16" y="8"/>
                    </a:lnTo>
                    <a:lnTo>
                      <a:pt x="8" y="0"/>
                    </a:lnTo>
                    <a:lnTo>
                      <a:pt x="8" y="0"/>
                    </a:lnTo>
                    <a:lnTo>
                      <a:pt x="0" y="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2" name="Freeform 6"/>
              <p:cNvSpPr>
                <a:spLocks/>
              </p:cNvSpPr>
              <p:nvPr/>
            </p:nvSpPr>
            <p:spPr bwMode="auto">
              <a:xfrm>
                <a:off x="1967" y="3719"/>
                <a:ext cx="37" cy="28"/>
              </a:xfrm>
              <a:custGeom>
                <a:avLst/>
                <a:gdLst>
                  <a:gd name="T0" fmla="*/ 32 w 32"/>
                  <a:gd name="T1" fmla="*/ 16 h 24"/>
                  <a:gd name="T2" fmla="*/ 32 w 32"/>
                  <a:gd name="T3" fmla="*/ 16 h 24"/>
                  <a:gd name="T4" fmla="*/ 24 w 32"/>
                  <a:gd name="T5" fmla="*/ 24 h 24"/>
                  <a:gd name="T6" fmla="*/ 24 w 32"/>
                  <a:gd name="T7" fmla="*/ 24 h 24"/>
                  <a:gd name="T8" fmla="*/ 16 w 32"/>
                  <a:gd name="T9" fmla="*/ 24 h 24"/>
                  <a:gd name="T10" fmla="*/ 16 w 32"/>
                  <a:gd name="T11" fmla="*/ 24 h 24"/>
                  <a:gd name="T12" fmla="*/ 16 w 32"/>
                  <a:gd name="T13" fmla="*/ 16 h 24"/>
                  <a:gd name="T14" fmla="*/ 16 w 32"/>
                  <a:gd name="T15" fmla="*/ 16 h 24"/>
                  <a:gd name="T16" fmla="*/ 0 w 32"/>
                  <a:gd name="T17" fmla="*/ 0 h 24"/>
                  <a:gd name="T18" fmla="*/ 0 w 32"/>
                  <a:gd name="T19" fmla="*/ 0 h 24"/>
                  <a:gd name="T20" fmla="*/ 8 w 32"/>
                  <a:gd name="T21" fmla="*/ 0 h 24"/>
                  <a:gd name="T22" fmla="*/ 8 w 32"/>
                  <a:gd name="T23" fmla="*/ 0 h 24"/>
                  <a:gd name="T24" fmla="*/ 32 w 32"/>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32" y="16"/>
                    </a:moveTo>
                    <a:lnTo>
                      <a:pt x="32" y="16"/>
                    </a:lnTo>
                    <a:lnTo>
                      <a:pt x="24" y="24"/>
                    </a:lnTo>
                    <a:lnTo>
                      <a:pt x="24" y="24"/>
                    </a:lnTo>
                    <a:lnTo>
                      <a:pt x="16" y="24"/>
                    </a:lnTo>
                    <a:lnTo>
                      <a:pt x="16" y="24"/>
                    </a:lnTo>
                    <a:lnTo>
                      <a:pt x="16" y="16"/>
                    </a:lnTo>
                    <a:lnTo>
                      <a:pt x="16" y="16"/>
                    </a:lnTo>
                    <a:lnTo>
                      <a:pt x="0" y="0"/>
                    </a:lnTo>
                    <a:lnTo>
                      <a:pt x="0" y="0"/>
                    </a:lnTo>
                    <a:lnTo>
                      <a:pt x="8" y="0"/>
                    </a:lnTo>
                    <a:lnTo>
                      <a:pt x="8" y="0"/>
                    </a:lnTo>
                    <a:lnTo>
                      <a:pt x="32" y="16"/>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3" name="Freeform 7"/>
              <p:cNvSpPr>
                <a:spLocks/>
              </p:cNvSpPr>
              <p:nvPr/>
            </p:nvSpPr>
            <p:spPr bwMode="auto">
              <a:xfrm>
                <a:off x="2051" y="3784"/>
                <a:ext cx="38" cy="47"/>
              </a:xfrm>
              <a:custGeom>
                <a:avLst/>
                <a:gdLst>
                  <a:gd name="T0" fmla="*/ 8 w 32"/>
                  <a:gd name="T1" fmla="*/ 8 h 40"/>
                  <a:gd name="T2" fmla="*/ 8 w 32"/>
                  <a:gd name="T3" fmla="*/ 8 h 40"/>
                  <a:gd name="T4" fmla="*/ 32 w 32"/>
                  <a:gd name="T5" fmla="*/ 32 h 40"/>
                  <a:gd name="T6" fmla="*/ 32 w 32"/>
                  <a:gd name="T7" fmla="*/ 32 h 40"/>
                  <a:gd name="T8" fmla="*/ 32 w 32"/>
                  <a:gd name="T9" fmla="*/ 40 h 40"/>
                  <a:gd name="T10" fmla="*/ 32 w 32"/>
                  <a:gd name="T11" fmla="*/ 40 h 40"/>
                  <a:gd name="T12" fmla="*/ 16 w 32"/>
                  <a:gd name="T13" fmla="*/ 24 h 40"/>
                  <a:gd name="T14" fmla="*/ 16 w 32"/>
                  <a:gd name="T15" fmla="*/ 24 h 40"/>
                  <a:gd name="T16" fmla="*/ 8 w 32"/>
                  <a:gd name="T17" fmla="*/ 24 h 40"/>
                  <a:gd name="T18" fmla="*/ 8 w 32"/>
                  <a:gd name="T19" fmla="*/ 24 h 40"/>
                  <a:gd name="T20" fmla="*/ 0 w 32"/>
                  <a:gd name="T21" fmla="*/ 16 h 40"/>
                  <a:gd name="T22" fmla="*/ 0 w 32"/>
                  <a:gd name="T23" fmla="*/ 16 h 40"/>
                  <a:gd name="T24" fmla="*/ 0 w 32"/>
                  <a:gd name="T25" fmla="*/ 0 h 40"/>
                  <a:gd name="T26" fmla="*/ 0 w 32"/>
                  <a:gd name="T27" fmla="*/ 0 h 40"/>
                  <a:gd name="T28" fmla="*/ 8 w 32"/>
                  <a:gd name="T2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8" y="8"/>
                    </a:moveTo>
                    <a:lnTo>
                      <a:pt x="8" y="8"/>
                    </a:lnTo>
                    <a:lnTo>
                      <a:pt x="32" y="32"/>
                    </a:lnTo>
                    <a:lnTo>
                      <a:pt x="32" y="32"/>
                    </a:lnTo>
                    <a:lnTo>
                      <a:pt x="32" y="40"/>
                    </a:lnTo>
                    <a:lnTo>
                      <a:pt x="32" y="40"/>
                    </a:lnTo>
                    <a:lnTo>
                      <a:pt x="16" y="24"/>
                    </a:lnTo>
                    <a:lnTo>
                      <a:pt x="16" y="24"/>
                    </a:lnTo>
                    <a:lnTo>
                      <a:pt x="8" y="24"/>
                    </a:lnTo>
                    <a:lnTo>
                      <a:pt x="8" y="24"/>
                    </a:lnTo>
                    <a:lnTo>
                      <a:pt x="0" y="16"/>
                    </a:lnTo>
                    <a:lnTo>
                      <a:pt x="0" y="16"/>
                    </a:lnTo>
                    <a:lnTo>
                      <a:pt x="0" y="0"/>
                    </a:lnTo>
                    <a:lnTo>
                      <a:pt x="0" y="0"/>
                    </a:lnTo>
                    <a:lnTo>
                      <a:pt x="8" y="8"/>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4" name="Freeform 8"/>
              <p:cNvSpPr>
                <a:spLocks/>
              </p:cNvSpPr>
              <p:nvPr/>
            </p:nvSpPr>
            <p:spPr bwMode="auto">
              <a:xfrm>
                <a:off x="2079" y="3859"/>
                <a:ext cx="47" cy="28"/>
              </a:xfrm>
              <a:custGeom>
                <a:avLst/>
                <a:gdLst>
                  <a:gd name="T0" fmla="*/ 16 w 40"/>
                  <a:gd name="T1" fmla="*/ 0 h 24"/>
                  <a:gd name="T2" fmla="*/ 16 w 40"/>
                  <a:gd name="T3" fmla="*/ 0 h 24"/>
                  <a:gd name="T4" fmla="*/ 16 w 40"/>
                  <a:gd name="T5" fmla="*/ 16 h 24"/>
                  <a:gd name="T6" fmla="*/ 16 w 40"/>
                  <a:gd name="T7" fmla="*/ 16 h 24"/>
                  <a:gd name="T8" fmla="*/ 24 w 40"/>
                  <a:gd name="T9" fmla="*/ 16 h 24"/>
                  <a:gd name="T10" fmla="*/ 24 w 40"/>
                  <a:gd name="T11" fmla="*/ 16 h 24"/>
                  <a:gd name="T12" fmla="*/ 24 w 40"/>
                  <a:gd name="T13" fmla="*/ 0 h 24"/>
                  <a:gd name="T14" fmla="*/ 24 w 40"/>
                  <a:gd name="T15" fmla="*/ 0 h 24"/>
                  <a:gd name="T16" fmla="*/ 32 w 40"/>
                  <a:gd name="T17" fmla="*/ 0 h 24"/>
                  <a:gd name="T18" fmla="*/ 40 w 40"/>
                  <a:gd name="T19" fmla="*/ 8 h 24"/>
                  <a:gd name="T20" fmla="*/ 40 w 40"/>
                  <a:gd name="T21" fmla="*/ 16 h 24"/>
                  <a:gd name="T22" fmla="*/ 32 w 40"/>
                  <a:gd name="T23" fmla="*/ 24 h 24"/>
                  <a:gd name="T24" fmla="*/ 32 w 40"/>
                  <a:gd name="T25" fmla="*/ 24 h 24"/>
                  <a:gd name="T26" fmla="*/ 24 w 40"/>
                  <a:gd name="T27" fmla="*/ 24 h 24"/>
                  <a:gd name="T28" fmla="*/ 16 w 40"/>
                  <a:gd name="T29" fmla="*/ 24 h 24"/>
                  <a:gd name="T30" fmla="*/ 16 w 40"/>
                  <a:gd name="T31" fmla="*/ 24 h 24"/>
                  <a:gd name="T32" fmla="*/ 8 w 40"/>
                  <a:gd name="T33" fmla="*/ 16 h 24"/>
                  <a:gd name="T34" fmla="*/ 8 w 40"/>
                  <a:gd name="T35" fmla="*/ 16 h 24"/>
                  <a:gd name="T36" fmla="*/ 0 w 40"/>
                  <a:gd name="T37" fmla="*/ 0 h 24"/>
                  <a:gd name="T38" fmla="*/ 0 w 40"/>
                  <a:gd name="T39" fmla="*/ 0 h 24"/>
                  <a:gd name="T40" fmla="*/ 16 w 40"/>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4">
                    <a:moveTo>
                      <a:pt x="16" y="0"/>
                    </a:moveTo>
                    <a:lnTo>
                      <a:pt x="16" y="0"/>
                    </a:lnTo>
                    <a:lnTo>
                      <a:pt x="16" y="16"/>
                    </a:lnTo>
                    <a:lnTo>
                      <a:pt x="16" y="16"/>
                    </a:lnTo>
                    <a:lnTo>
                      <a:pt x="24" y="16"/>
                    </a:lnTo>
                    <a:lnTo>
                      <a:pt x="24" y="16"/>
                    </a:lnTo>
                    <a:lnTo>
                      <a:pt x="24" y="0"/>
                    </a:lnTo>
                    <a:lnTo>
                      <a:pt x="24" y="0"/>
                    </a:lnTo>
                    <a:lnTo>
                      <a:pt x="32" y="0"/>
                    </a:lnTo>
                    <a:lnTo>
                      <a:pt x="40" y="8"/>
                    </a:lnTo>
                    <a:lnTo>
                      <a:pt x="40" y="16"/>
                    </a:lnTo>
                    <a:lnTo>
                      <a:pt x="32" y="24"/>
                    </a:lnTo>
                    <a:lnTo>
                      <a:pt x="32" y="24"/>
                    </a:lnTo>
                    <a:lnTo>
                      <a:pt x="24" y="24"/>
                    </a:lnTo>
                    <a:lnTo>
                      <a:pt x="16" y="24"/>
                    </a:lnTo>
                    <a:lnTo>
                      <a:pt x="16" y="24"/>
                    </a:lnTo>
                    <a:lnTo>
                      <a:pt x="8" y="16"/>
                    </a:lnTo>
                    <a:lnTo>
                      <a:pt x="8" y="16"/>
                    </a:lnTo>
                    <a:lnTo>
                      <a:pt x="0" y="0"/>
                    </a:lnTo>
                    <a:lnTo>
                      <a:pt x="0" y="0"/>
                    </a:lnTo>
                    <a:lnTo>
                      <a:pt x="16" y="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5" name="Freeform 9"/>
              <p:cNvSpPr>
                <a:spLocks/>
              </p:cNvSpPr>
              <p:nvPr/>
            </p:nvSpPr>
            <p:spPr bwMode="auto">
              <a:xfrm>
                <a:off x="1527" y="3831"/>
                <a:ext cx="56" cy="47"/>
              </a:xfrm>
              <a:custGeom>
                <a:avLst/>
                <a:gdLst>
                  <a:gd name="T0" fmla="*/ 24 w 48"/>
                  <a:gd name="T1" fmla="*/ 0 h 40"/>
                  <a:gd name="T2" fmla="*/ 24 w 48"/>
                  <a:gd name="T3" fmla="*/ 0 h 40"/>
                  <a:gd name="T4" fmla="*/ 16 w 48"/>
                  <a:gd name="T5" fmla="*/ 8 h 40"/>
                  <a:gd name="T6" fmla="*/ 16 w 48"/>
                  <a:gd name="T7" fmla="*/ 8 h 40"/>
                  <a:gd name="T8" fmla="*/ 16 w 48"/>
                  <a:gd name="T9" fmla="*/ 16 h 40"/>
                  <a:gd name="T10" fmla="*/ 16 w 48"/>
                  <a:gd name="T11" fmla="*/ 16 h 40"/>
                  <a:gd name="T12" fmla="*/ 16 w 48"/>
                  <a:gd name="T13" fmla="*/ 24 h 40"/>
                  <a:gd name="T14" fmla="*/ 16 w 48"/>
                  <a:gd name="T15" fmla="*/ 24 h 40"/>
                  <a:gd name="T16" fmla="*/ 8 w 48"/>
                  <a:gd name="T17" fmla="*/ 8 h 40"/>
                  <a:gd name="T18" fmla="*/ 8 w 48"/>
                  <a:gd name="T19" fmla="*/ 8 h 40"/>
                  <a:gd name="T20" fmla="*/ 0 w 48"/>
                  <a:gd name="T21" fmla="*/ 24 h 40"/>
                  <a:gd name="T22" fmla="*/ 0 w 48"/>
                  <a:gd name="T23" fmla="*/ 24 h 40"/>
                  <a:gd name="T24" fmla="*/ 8 w 48"/>
                  <a:gd name="T25" fmla="*/ 40 h 40"/>
                  <a:gd name="T26" fmla="*/ 8 w 48"/>
                  <a:gd name="T27" fmla="*/ 40 h 40"/>
                  <a:gd name="T28" fmla="*/ 24 w 48"/>
                  <a:gd name="T29" fmla="*/ 32 h 40"/>
                  <a:gd name="T30" fmla="*/ 24 w 48"/>
                  <a:gd name="T31" fmla="*/ 32 h 40"/>
                  <a:gd name="T32" fmla="*/ 32 w 48"/>
                  <a:gd name="T33" fmla="*/ 16 h 40"/>
                  <a:gd name="T34" fmla="*/ 32 w 48"/>
                  <a:gd name="T35" fmla="*/ 16 h 40"/>
                  <a:gd name="T36" fmla="*/ 48 w 48"/>
                  <a:gd name="T37" fmla="*/ 16 h 40"/>
                  <a:gd name="T38" fmla="*/ 48 w 48"/>
                  <a:gd name="T39" fmla="*/ 16 h 40"/>
                  <a:gd name="T40" fmla="*/ 40 w 48"/>
                  <a:gd name="T41" fmla="*/ 8 h 40"/>
                  <a:gd name="T42" fmla="*/ 40 w 48"/>
                  <a:gd name="T43" fmla="*/ 0 h 40"/>
                  <a:gd name="T44" fmla="*/ 40 w 48"/>
                  <a:gd name="T45" fmla="*/ 0 h 40"/>
                  <a:gd name="T46" fmla="*/ 24 w 48"/>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0">
                    <a:moveTo>
                      <a:pt x="24" y="0"/>
                    </a:moveTo>
                    <a:lnTo>
                      <a:pt x="24" y="0"/>
                    </a:lnTo>
                    <a:lnTo>
                      <a:pt x="16" y="8"/>
                    </a:lnTo>
                    <a:lnTo>
                      <a:pt x="16" y="8"/>
                    </a:lnTo>
                    <a:lnTo>
                      <a:pt x="16" y="16"/>
                    </a:lnTo>
                    <a:lnTo>
                      <a:pt x="16" y="16"/>
                    </a:lnTo>
                    <a:lnTo>
                      <a:pt x="16" y="24"/>
                    </a:lnTo>
                    <a:lnTo>
                      <a:pt x="16" y="24"/>
                    </a:lnTo>
                    <a:lnTo>
                      <a:pt x="8" y="8"/>
                    </a:lnTo>
                    <a:lnTo>
                      <a:pt x="8" y="8"/>
                    </a:lnTo>
                    <a:lnTo>
                      <a:pt x="0" y="24"/>
                    </a:lnTo>
                    <a:lnTo>
                      <a:pt x="0" y="24"/>
                    </a:lnTo>
                    <a:lnTo>
                      <a:pt x="8" y="40"/>
                    </a:lnTo>
                    <a:lnTo>
                      <a:pt x="8" y="40"/>
                    </a:lnTo>
                    <a:lnTo>
                      <a:pt x="24" y="32"/>
                    </a:lnTo>
                    <a:lnTo>
                      <a:pt x="24" y="32"/>
                    </a:lnTo>
                    <a:lnTo>
                      <a:pt x="32" y="16"/>
                    </a:lnTo>
                    <a:lnTo>
                      <a:pt x="32" y="16"/>
                    </a:lnTo>
                    <a:lnTo>
                      <a:pt x="48" y="16"/>
                    </a:lnTo>
                    <a:lnTo>
                      <a:pt x="48" y="16"/>
                    </a:lnTo>
                    <a:lnTo>
                      <a:pt x="40" y="8"/>
                    </a:lnTo>
                    <a:lnTo>
                      <a:pt x="40" y="0"/>
                    </a:lnTo>
                    <a:lnTo>
                      <a:pt x="40" y="0"/>
                    </a:lnTo>
                    <a:lnTo>
                      <a:pt x="24" y="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6" name="Freeform 10"/>
              <p:cNvSpPr>
                <a:spLocks/>
              </p:cNvSpPr>
              <p:nvPr/>
            </p:nvSpPr>
            <p:spPr bwMode="auto">
              <a:xfrm>
                <a:off x="1199" y="4009"/>
                <a:ext cx="38" cy="28"/>
              </a:xfrm>
              <a:custGeom>
                <a:avLst/>
                <a:gdLst>
                  <a:gd name="T0" fmla="*/ 24 w 32"/>
                  <a:gd name="T1" fmla="*/ 0 h 24"/>
                  <a:gd name="T2" fmla="*/ 24 w 32"/>
                  <a:gd name="T3" fmla="*/ 0 h 24"/>
                  <a:gd name="T4" fmla="*/ 32 w 32"/>
                  <a:gd name="T5" fmla="*/ 8 h 24"/>
                  <a:gd name="T6" fmla="*/ 32 w 32"/>
                  <a:gd name="T7" fmla="*/ 8 h 24"/>
                  <a:gd name="T8" fmla="*/ 8 w 32"/>
                  <a:gd name="T9" fmla="*/ 24 h 24"/>
                  <a:gd name="T10" fmla="*/ 8 w 32"/>
                  <a:gd name="T11" fmla="*/ 24 h 24"/>
                  <a:gd name="T12" fmla="*/ 0 w 32"/>
                  <a:gd name="T13" fmla="*/ 24 h 24"/>
                  <a:gd name="T14" fmla="*/ 0 w 32"/>
                  <a:gd name="T15" fmla="*/ 24 h 24"/>
                  <a:gd name="T16" fmla="*/ 8 w 32"/>
                  <a:gd name="T17" fmla="*/ 16 h 24"/>
                  <a:gd name="T18" fmla="*/ 8 w 32"/>
                  <a:gd name="T19" fmla="*/ 16 h 24"/>
                  <a:gd name="T20" fmla="*/ 16 w 32"/>
                  <a:gd name="T21" fmla="*/ 8 h 24"/>
                  <a:gd name="T22" fmla="*/ 16 w 32"/>
                  <a:gd name="T23" fmla="*/ 8 h 24"/>
                  <a:gd name="T24" fmla="*/ 16 w 32"/>
                  <a:gd name="T25" fmla="*/ 8 h 24"/>
                  <a:gd name="T26" fmla="*/ 16 w 32"/>
                  <a:gd name="T27" fmla="*/ 8 h 24"/>
                  <a:gd name="T28" fmla="*/ 24 w 32"/>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4">
                    <a:moveTo>
                      <a:pt x="24" y="0"/>
                    </a:move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17" name="Freeform 11"/>
              <p:cNvSpPr>
                <a:spLocks/>
              </p:cNvSpPr>
              <p:nvPr/>
            </p:nvSpPr>
            <p:spPr bwMode="auto">
              <a:xfrm>
                <a:off x="1199" y="4009"/>
                <a:ext cx="38" cy="28"/>
              </a:xfrm>
              <a:custGeom>
                <a:avLst/>
                <a:gdLst>
                  <a:gd name="T0" fmla="*/ 24 w 32"/>
                  <a:gd name="T1" fmla="*/ 0 h 24"/>
                  <a:gd name="T2" fmla="*/ 24 w 32"/>
                  <a:gd name="T3" fmla="*/ 0 h 24"/>
                  <a:gd name="T4" fmla="*/ 24 w 32"/>
                  <a:gd name="T5" fmla="*/ 0 h 24"/>
                  <a:gd name="T6" fmla="*/ 32 w 32"/>
                  <a:gd name="T7" fmla="*/ 8 h 24"/>
                  <a:gd name="T8" fmla="*/ 32 w 32"/>
                  <a:gd name="T9" fmla="*/ 8 h 24"/>
                  <a:gd name="T10" fmla="*/ 32 w 32"/>
                  <a:gd name="T11" fmla="*/ 8 h 24"/>
                  <a:gd name="T12" fmla="*/ 32 w 32"/>
                  <a:gd name="T13" fmla="*/ 8 h 24"/>
                  <a:gd name="T14" fmla="*/ 8 w 32"/>
                  <a:gd name="T15" fmla="*/ 24 h 24"/>
                  <a:gd name="T16" fmla="*/ 8 w 32"/>
                  <a:gd name="T17" fmla="*/ 24 h 24"/>
                  <a:gd name="T18" fmla="*/ 8 w 32"/>
                  <a:gd name="T19" fmla="*/ 24 h 24"/>
                  <a:gd name="T20" fmla="*/ 8 w 32"/>
                  <a:gd name="T21" fmla="*/ 24 h 24"/>
                  <a:gd name="T22" fmla="*/ 0 w 32"/>
                  <a:gd name="T23" fmla="*/ 24 h 24"/>
                  <a:gd name="T24" fmla="*/ 0 w 32"/>
                  <a:gd name="T25" fmla="*/ 24 h 24"/>
                  <a:gd name="T26" fmla="*/ 0 w 32"/>
                  <a:gd name="T27" fmla="*/ 24 h 24"/>
                  <a:gd name="T28" fmla="*/ 0 w 32"/>
                  <a:gd name="T29" fmla="*/ 24 h 24"/>
                  <a:gd name="T30" fmla="*/ 8 w 32"/>
                  <a:gd name="T31" fmla="*/ 16 h 24"/>
                  <a:gd name="T32" fmla="*/ 8 w 32"/>
                  <a:gd name="T33" fmla="*/ 16 h 24"/>
                  <a:gd name="T34" fmla="*/ 8 w 32"/>
                  <a:gd name="T35" fmla="*/ 16 h 24"/>
                  <a:gd name="T36" fmla="*/ 8 w 32"/>
                  <a:gd name="T37" fmla="*/ 16 h 24"/>
                  <a:gd name="T38" fmla="*/ 16 w 32"/>
                  <a:gd name="T39" fmla="*/ 8 h 24"/>
                  <a:gd name="T40" fmla="*/ 16 w 32"/>
                  <a:gd name="T41" fmla="*/ 8 h 24"/>
                  <a:gd name="T42" fmla="*/ 16 w 32"/>
                  <a:gd name="T43" fmla="*/ 8 h 24"/>
                  <a:gd name="T44" fmla="*/ 16 w 32"/>
                  <a:gd name="T45" fmla="*/ 8 h 24"/>
                  <a:gd name="T46" fmla="*/ 16 w 32"/>
                  <a:gd name="T47" fmla="*/ 8 h 24"/>
                  <a:gd name="T48" fmla="*/ 16 w 32"/>
                  <a:gd name="T49" fmla="*/ 8 h 24"/>
                  <a:gd name="T50" fmla="*/ 16 w 32"/>
                  <a:gd name="T51" fmla="*/ 8 h 24"/>
                  <a:gd name="T52" fmla="*/ 16 w 32"/>
                  <a:gd name="T53" fmla="*/ 8 h 24"/>
                  <a:gd name="T54" fmla="*/ 24 w 32"/>
                  <a:gd name="T55" fmla="*/ 0 h 24"/>
                  <a:gd name="T56" fmla="*/ 24 w 32"/>
                  <a:gd name="T57" fmla="*/ 0 h 24"/>
                  <a:gd name="T58" fmla="*/ 24 w 32"/>
                  <a:gd name="T59" fmla="*/ 0 h 24"/>
                  <a:gd name="T60" fmla="*/ 32 w 32"/>
                  <a:gd name="T61" fmla="*/ 8 h 24"/>
                  <a:gd name="T62" fmla="*/ 32 w 32"/>
                  <a:gd name="T63" fmla="*/ 8 h 24"/>
                  <a:gd name="T64" fmla="*/ 8 w 32"/>
                  <a:gd name="T65" fmla="*/ 24 h 24"/>
                  <a:gd name="T66" fmla="*/ 8 w 32"/>
                  <a:gd name="T67" fmla="*/ 24 h 24"/>
                  <a:gd name="T68" fmla="*/ 0 w 32"/>
                  <a:gd name="T69" fmla="*/ 24 h 24"/>
                  <a:gd name="T70" fmla="*/ 0 w 32"/>
                  <a:gd name="T71" fmla="*/ 24 h 24"/>
                  <a:gd name="T72" fmla="*/ 8 w 32"/>
                  <a:gd name="T73" fmla="*/ 16 h 24"/>
                  <a:gd name="T74" fmla="*/ 8 w 32"/>
                  <a:gd name="T75" fmla="*/ 16 h 24"/>
                  <a:gd name="T76" fmla="*/ 16 w 32"/>
                  <a:gd name="T77" fmla="*/ 8 h 24"/>
                  <a:gd name="T78" fmla="*/ 16 w 32"/>
                  <a:gd name="T79" fmla="*/ 8 h 24"/>
                  <a:gd name="T80" fmla="*/ 16 w 32"/>
                  <a:gd name="T81" fmla="*/ 8 h 24"/>
                  <a:gd name="T82" fmla="*/ 16 w 32"/>
                  <a:gd name="T83" fmla="*/ 8 h 24"/>
                  <a:gd name="T84" fmla="*/ 24 w 32"/>
                  <a:gd name="T8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24">
                    <a:moveTo>
                      <a:pt x="24" y="0"/>
                    </a:moveTo>
                    <a:lnTo>
                      <a:pt x="24" y="0"/>
                    </a:lnTo>
                    <a:lnTo>
                      <a:pt x="24" y="0"/>
                    </a:lnTo>
                    <a:lnTo>
                      <a:pt x="32" y="8"/>
                    </a:lnTo>
                    <a:lnTo>
                      <a:pt x="32" y="8"/>
                    </a:lnTo>
                    <a:lnTo>
                      <a:pt x="32" y="8"/>
                    </a:lnTo>
                    <a:lnTo>
                      <a:pt x="32" y="8"/>
                    </a:lnTo>
                    <a:lnTo>
                      <a:pt x="8" y="24"/>
                    </a:lnTo>
                    <a:lnTo>
                      <a:pt x="8" y="24"/>
                    </a:lnTo>
                    <a:lnTo>
                      <a:pt x="8" y="24"/>
                    </a:lnTo>
                    <a:lnTo>
                      <a:pt x="8" y="24"/>
                    </a:lnTo>
                    <a:lnTo>
                      <a:pt x="0" y="24"/>
                    </a:lnTo>
                    <a:lnTo>
                      <a:pt x="0" y="24"/>
                    </a:lnTo>
                    <a:lnTo>
                      <a:pt x="0" y="24"/>
                    </a:lnTo>
                    <a:lnTo>
                      <a:pt x="0" y="24"/>
                    </a:lnTo>
                    <a:lnTo>
                      <a:pt x="8" y="16"/>
                    </a:lnTo>
                    <a:lnTo>
                      <a:pt x="8" y="16"/>
                    </a:lnTo>
                    <a:lnTo>
                      <a:pt x="8" y="16"/>
                    </a:lnTo>
                    <a:lnTo>
                      <a:pt x="8" y="16"/>
                    </a:lnTo>
                    <a:lnTo>
                      <a:pt x="16" y="8"/>
                    </a:lnTo>
                    <a:lnTo>
                      <a:pt x="16" y="8"/>
                    </a:lnTo>
                    <a:lnTo>
                      <a:pt x="16" y="8"/>
                    </a:lnTo>
                    <a:lnTo>
                      <a:pt x="16" y="8"/>
                    </a:lnTo>
                    <a:lnTo>
                      <a:pt x="16" y="8"/>
                    </a:lnTo>
                    <a:lnTo>
                      <a:pt x="16" y="8"/>
                    </a:lnTo>
                    <a:lnTo>
                      <a:pt x="16" y="8"/>
                    </a:lnTo>
                    <a:lnTo>
                      <a:pt x="16" y="8"/>
                    </a:lnTo>
                    <a:lnTo>
                      <a:pt x="24" y="0"/>
                    </a:lnTo>
                    <a:lnTo>
                      <a:pt x="24" y="0"/>
                    </a:ln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solidFill>
                  <a:srgbClr val="000000"/>
                </a:solidFill>
                <a:prstDash val="solid"/>
                <a:round/>
                <a:headEnd/>
                <a:tailEnd/>
              </a:ln>
            </p:spPr>
            <p:txBody>
              <a:bodyPr/>
              <a:lstStyle/>
              <a:p>
                <a:endParaRPr lang="en-US" dirty="0">
                  <a:solidFill>
                    <a:prstClr val="black"/>
                  </a:solidFill>
                  <a:latin typeface="Arial"/>
                  <a:cs typeface="Arial" panose="020B0604020202020204" pitchFamily="34" charset="0"/>
                </a:endParaRPr>
              </a:p>
            </p:txBody>
          </p:sp>
          <p:sp>
            <p:nvSpPr>
              <p:cNvPr id="118" name="Freeform 12"/>
              <p:cNvSpPr>
                <a:spLocks/>
              </p:cNvSpPr>
              <p:nvPr/>
            </p:nvSpPr>
            <p:spPr bwMode="auto">
              <a:xfrm>
                <a:off x="1162" y="4028"/>
                <a:ext cx="37" cy="28"/>
              </a:xfrm>
              <a:custGeom>
                <a:avLst/>
                <a:gdLst>
                  <a:gd name="T0" fmla="*/ 0 w 32"/>
                  <a:gd name="T1" fmla="*/ 24 h 24"/>
                  <a:gd name="T2" fmla="*/ 0 w 32"/>
                  <a:gd name="T3" fmla="*/ 24 h 24"/>
                  <a:gd name="T4" fmla="*/ 0 w 32"/>
                  <a:gd name="T5" fmla="*/ 24 h 24"/>
                  <a:gd name="T6" fmla="*/ 0 w 32"/>
                  <a:gd name="T7" fmla="*/ 16 h 24"/>
                  <a:gd name="T8" fmla="*/ 0 w 32"/>
                  <a:gd name="T9" fmla="*/ 16 h 24"/>
                  <a:gd name="T10" fmla="*/ 8 w 32"/>
                  <a:gd name="T11" fmla="*/ 8 h 24"/>
                  <a:gd name="T12" fmla="*/ 8 w 32"/>
                  <a:gd name="T13" fmla="*/ 8 h 24"/>
                  <a:gd name="T14" fmla="*/ 8 w 32"/>
                  <a:gd name="T15" fmla="*/ 8 h 24"/>
                  <a:gd name="T16" fmla="*/ 24 w 32"/>
                  <a:gd name="T17" fmla="*/ 0 h 24"/>
                  <a:gd name="T18" fmla="*/ 24 w 32"/>
                  <a:gd name="T19" fmla="*/ 0 h 24"/>
                  <a:gd name="T20" fmla="*/ 24 w 32"/>
                  <a:gd name="T21" fmla="*/ 0 h 24"/>
                  <a:gd name="T22" fmla="*/ 24 w 32"/>
                  <a:gd name="T23" fmla="*/ 0 h 24"/>
                  <a:gd name="T24" fmla="*/ 32 w 32"/>
                  <a:gd name="T25" fmla="*/ 0 h 24"/>
                  <a:gd name="T26" fmla="*/ 24 w 32"/>
                  <a:gd name="T27" fmla="*/ 8 h 24"/>
                  <a:gd name="T28" fmla="*/ 16 w 32"/>
                  <a:gd name="T29" fmla="*/ 16 h 24"/>
                  <a:gd name="T30" fmla="*/ 8 w 32"/>
                  <a:gd name="T31" fmla="*/ 24 h 24"/>
                  <a:gd name="T32" fmla="*/ 0 w 3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0" y="24"/>
                    </a:moveTo>
                    <a:lnTo>
                      <a:pt x="0" y="24"/>
                    </a:lnTo>
                    <a:lnTo>
                      <a:pt x="0" y="24"/>
                    </a:lnTo>
                    <a:lnTo>
                      <a:pt x="0" y="16"/>
                    </a:lnTo>
                    <a:lnTo>
                      <a:pt x="0" y="16"/>
                    </a:lnTo>
                    <a:lnTo>
                      <a:pt x="8" y="8"/>
                    </a:lnTo>
                    <a:lnTo>
                      <a:pt x="8" y="8"/>
                    </a:lnTo>
                    <a:lnTo>
                      <a:pt x="8" y="8"/>
                    </a:lnTo>
                    <a:lnTo>
                      <a:pt x="24" y="0"/>
                    </a:lnTo>
                    <a:lnTo>
                      <a:pt x="24" y="0"/>
                    </a:lnTo>
                    <a:lnTo>
                      <a:pt x="24" y="0"/>
                    </a:lnTo>
                    <a:lnTo>
                      <a:pt x="24" y="0"/>
                    </a:lnTo>
                    <a:lnTo>
                      <a:pt x="32" y="0"/>
                    </a:lnTo>
                    <a:lnTo>
                      <a:pt x="24" y="8"/>
                    </a:lnTo>
                    <a:lnTo>
                      <a:pt x="16" y="16"/>
                    </a:lnTo>
                    <a:lnTo>
                      <a:pt x="8" y="24"/>
                    </a:lnTo>
                    <a:lnTo>
                      <a:pt x="0" y="24"/>
                    </a:lnTo>
                    <a:close/>
                  </a:path>
                </a:pathLst>
              </a:custGeom>
              <a:grpFill/>
              <a:ln w="6350" cmpd="sng">
                <a:solidFill>
                  <a:srgbClr val="000000"/>
                </a:solidFill>
                <a:prstDash val="solid"/>
                <a:round/>
                <a:headEnd/>
                <a:tailEnd/>
              </a:ln>
            </p:spPr>
            <p:txBody>
              <a:bodyPr/>
              <a:lstStyle/>
              <a:p>
                <a:endParaRPr lang="en-US" dirty="0">
                  <a:solidFill>
                    <a:prstClr val="black"/>
                  </a:solidFill>
                  <a:latin typeface="Arial"/>
                  <a:cs typeface="Arial" panose="020B0604020202020204" pitchFamily="34" charset="0"/>
                </a:endParaRPr>
              </a:p>
            </p:txBody>
          </p:sp>
          <p:sp>
            <p:nvSpPr>
              <p:cNvPr id="119" name="Oval 13"/>
              <p:cNvSpPr>
                <a:spLocks noChangeArrowheads="1"/>
              </p:cNvSpPr>
              <p:nvPr/>
            </p:nvSpPr>
            <p:spPr bwMode="auto">
              <a:xfrm>
                <a:off x="1274" y="3981"/>
                <a:ext cx="28" cy="28"/>
              </a:xfrm>
              <a:prstGeom prst="ellipse">
                <a:avLst/>
              </a:prstGeom>
              <a:grpFill/>
              <a:ln w="6350">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0" name="Oval 14"/>
              <p:cNvSpPr>
                <a:spLocks noChangeArrowheads="1"/>
              </p:cNvSpPr>
              <p:nvPr/>
            </p:nvSpPr>
            <p:spPr bwMode="auto">
              <a:xfrm>
                <a:off x="937" y="4056"/>
                <a:ext cx="29" cy="28"/>
              </a:xfrm>
              <a:prstGeom prst="ellipse">
                <a:avLst/>
              </a:prstGeom>
              <a:grpFill/>
              <a:ln w="6350">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1" name="Oval 15"/>
              <p:cNvSpPr>
                <a:spLocks noChangeArrowheads="1"/>
              </p:cNvSpPr>
              <p:nvPr/>
            </p:nvSpPr>
            <p:spPr bwMode="auto">
              <a:xfrm>
                <a:off x="1022" y="4056"/>
                <a:ext cx="28" cy="28"/>
              </a:xfrm>
              <a:prstGeom prst="ellipse">
                <a:avLst/>
              </a:prstGeom>
              <a:grpFill/>
              <a:ln w="6350">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2" name="Oval 16"/>
              <p:cNvSpPr>
                <a:spLocks noChangeArrowheads="1"/>
              </p:cNvSpPr>
              <p:nvPr/>
            </p:nvSpPr>
            <p:spPr bwMode="auto">
              <a:xfrm>
                <a:off x="900" y="4047"/>
                <a:ext cx="19" cy="28"/>
              </a:xfrm>
              <a:prstGeom prst="ellipse">
                <a:avLst/>
              </a:prstGeom>
              <a:grpFill/>
              <a:ln w="6350">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3" name="Oval 17"/>
              <p:cNvSpPr>
                <a:spLocks noChangeArrowheads="1"/>
              </p:cNvSpPr>
              <p:nvPr/>
            </p:nvSpPr>
            <p:spPr bwMode="auto">
              <a:xfrm>
                <a:off x="1377" y="3962"/>
                <a:ext cx="19" cy="19"/>
              </a:xfrm>
              <a:prstGeom prst="ellipse">
                <a:avLst/>
              </a:prstGeom>
              <a:grpFill/>
              <a:ln w="6350">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4" name="Freeform 18"/>
              <p:cNvSpPr>
                <a:spLocks/>
              </p:cNvSpPr>
              <p:nvPr/>
            </p:nvSpPr>
            <p:spPr bwMode="auto">
              <a:xfrm>
                <a:off x="1237" y="3728"/>
                <a:ext cx="37" cy="19"/>
              </a:xfrm>
              <a:custGeom>
                <a:avLst/>
                <a:gdLst>
                  <a:gd name="T0" fmla="*/ 24 w 32"/>
                  <a:gd name="T1" fmla="*/ 0 h 16"/>
                  <a:gd name="T2" fmla="*/ 32 w 32"/>
                  <a:gd name="T3" fmla="*/ 0 h 16"/>
                  <a:gd name="T4" fmla="*/ 32 w 32"/>
                  <a:gd name="T5" fmla="*/ 8 h 16"/>
                  <a:gd name="T6" fmla="*/ 32 w 32"/>
                  <a:gd name="T7" fmla="*/ 16 h 16"/>
                  <a:gd name="T8" fmla="*/ 16 w 32"/>
                  <a:gd name="T9" fmla="*/ 16 h 16"/>
                  <a:gd name="T10" fmla="*/ 16 w 32"/>
                  <a:gd name="T11" fmla="*/ 16 h 16"/>
                  <a:gd name="T12" fmla="*/ 0 w 32"/>
                  <a:gd name="T13" fmla="*/ 8 h 16"/>
                  <a:gd name="T14" fmla="*/ 0 w 32"/>
                  <a:gd name="T15" fmla="*/ 8 h 16"/>
                  <a:gd name="T16" fmla="*/ 0 w 32"/>
                  <a:gd name="T17" fmla="*/ 0 h 16"/>
                  <a:gd name="T18" fmla="*/ 0 w 32"/>
                  <a:gd name="T19" fmla="*/ 0 h 16"/>
                  <a:gd name="T20" fmla="*/ 24 w 32"/>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6">
                    <a:moveTo>
                      <a:pt x="24" y="0"/>
                    </a:moveTo>
                    <a:lnTo>
                      <a:pt x="32" y="0"/>
                    </a:lnTo>
                    <a:lnTo>
                      <a:pt x="32" y="8"/>
                    </a:lnTo>
                    <a:lnTo>
                      <a:pt x="32" y="16"/>
                    </a:lnTo>
                    <a:lnTo>
                      <a:pt x="16" y="16"/>
                    </a:lnTo>
                    <a:lnTo>
                      <a:pt x="16" y="16"/>
                    </a:lnTo>
                    <a:lnTo>
                      <a:pt x="0" y="8"/>
                    </a:lnTo>
                    <a:lnTo>
                      <a:pt x="0" y="8"/>
                    </a:lnTo>
                    <a:lnTo>
                      <a:pt x="0" y="0"/>
                    </a:lnTo>
                    <a:lnTo>
                      <a:pt x="0" y="0"/>
                    </a:lnTo>
                    <a:lnTo>
                      <a:pt x="24" y="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5" name="Freeform 19"/>
              <p:cNvSpPr>
                <a:spLocks/>
              </p:cNvSpPr>
              <p:nvPr/>
            </p:nvSpPr>
            <p:spPr bwMode="auto">
              <a:xfrm>
                <a:off x="984" y="4047"/>
                <a:ext cx="38" cy="18"/>
              </a:xfrm>
              <a:custGeom>
                <a:avLst/>
                <a:gdLst>
                  <a:gd name="T0" fmla="*/ 0 w 32"/>
                  <a:gd name="T1" fmla="*/ 8 h 16"/>
                  <a:gd name="T2" fmla="*/ 0 w 32"/>
                  <a:gd name="T3" fmla="*/ 8 h 16"/>
                  <a:gd name="T4" fmla="*/ 24 w 32"/>
                  <a:gd name="T5" fmla="*/ 16 h 16"/>
                  <a:gd name="T6" fmla="*/ 24 w 32"/>
                  <a:gd name="T7" fmla="*/ 16 h 16"/>
                  <a:gd name="T8" fmla="*/ 32 w 32"/>
                  <a:gd name="T9" fmla="*/ 0 h 16"/>
                  <a:gd name="T10" fmla="*/ 32 w 32"/>
                  <a:gd name="T11" fmla="*/ 0 h 16"/>
                  <a:gd name="T12" fmla="*/ 16 w 32"/>
                  <a:gd name="T13" fmla="*/ 0 h 16"/>
                  <a:gd name="T14" fmla="*/ 0 w 3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6">
                    <a:moveTo>
                      <a:pt x="0" y="8"/>
                    </a:moveTo>
                    <a:lnTo>
                      <a:pt x="0" y="8"/>
                    </a:lnTo>
                    <a:lnTo>
                      <a:pt x="24" y="16"/>
                    </a:lnTo>
                    <a:lnTo>
                      <a:pt x="24" y="16"/>
                    </a:lnTo>
                    <a:lnTo>
                      <a:pt x="32" y="0"/>
                    </a:lnTo>
                    <a:lnTo>
                      <a:pt x="32" y="0"/>
                    </a:lnTo>
                    <a:lnTo>
                      <a:pt x="16" y="0"/>
                    </a:lnTo>
                    <a:lnTo>
                      <a:pt x="0" y="8"/>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26" name="Freeform 20"/>
              <p:cNvSpPr>
                <a:spLocks/>
              </p:cNvSpPr>
              <p:nvPr/>
            </p:nvSpPr>
            <p:spPr bwMode="auto">
              <a:xfrm>
                <a:off x="984" y="4047"/>
                <a:ext cx="38" cy="18"/>
              </a:xfrm>
              <a:custGeom>
                <a:avLst/>
                <a:gdLst>
                  <a:gd name="T0" fmla="*/ 0 w 32"/>
                  <a:gd name="T1" fmla="*/ 8 h 16"/>
                  <a:gd name="T2" fmla="*/ 0 w 32"/>
                  <a:gd name="T3" fmla="*/ 8 h 16"/>
                  <a:gd name="T4" fmla="*/ 0 w 32"/>
                  <a:gd name="T5" fmla="*/ 8 h 16"/>
                  <a:gd name="T6" fmla="*/ 24 w 32"/>
                  <a:gd name="T7" fmla="*/ 16 h 16"/>
                  <a:gd name="T8" fmla="*/ 24 w 32"/>
                  <a:gd name="T9" fmla="*/ 16 h 16"/>
                  <a:gd name="T10" fmla="*/ 24 w 32"/>
                  <a:gd name="T11" fmla="*/ 16 h 16"/>
                  <a:gd name="T12" fmla="*/ 24 w 32"/>
                  <a:gd name="T13" fmla="*/ 16 h 16"/>
                  <a:gd name="T14" fmla="*/ 32 w 32"/>
                  <a:gd name="T15" fmla="*/ 0 h 16"/>
                  <a:gd name="T16" fmla="*/ 32 w 32"/>
                  <a:gd name="T17" fmla="*/ 0 h 16"/>
                  <a:gd name="T18" fmla="*/ 32 w 32"/>
                  <a:gd name="T19" fmla="*/ 0 h 16"/>
                  <a:gd name="T20" fmla="*/ 32 w 32"/>
                  <a:gd name="T21" fmla="*/ 0 h 16"/>
                  <a:gd name="T22" fmla="*/ 16 w 32"/>
                  <a:gd name="T23" fmla="*/ 0 h 16"/>
                  <a:gd name="T24" fmla="*/ 16 w 32"/>
                  <a:gd name="T25" fmla="*/ 0 h 16"/>
                  <a:gd name="T26" fmla="*/ 0 w 32"/>
                  <a:gd name="T27" fmla="*/ 8 h 16"/>
                  <a:gd name="T28" fmla="*/ 0 w 32"/>
                  <a:gd name="T29" fmla="*/ 8 h 16"/>
                  <a:gd name="T30" fmla="*/ 0 w 32"/>
                  <a:gd name="T31" fmla="*/ 8 h 16"/>
                  <a:gd name="T32" fmla="*/ 24 w 32"/>
                  <a:gd name="T33" fmla="*/ 16 h 16"/>
                  <a:gd name="T34" fmla="*/ 24 w 32"/>
                  <a:gd name="T35" fmla="*/ 16 h 16"/>
                  <a:gd name="T36" fmla="*/ 32 w 32"/>
                  <a:gd name="T37" fmla="*/ 0 h 16"/>
                  <a:gd name="T38" fmla="*/ 32 w 32"/>
                  <a:gd name="T39" fmla="*/ 0 h 16"/>
                  <a:gd name="T40" fmla="*/ 16 w 32"/>
                  <a:gd name="T41" fmla="*/ 0 h 16"/>
                  <a:gd name="T42" fmla="*/ 0 w 32"/>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16">
                    <a:moveTo>
                      <a:pt x="0" y="8"/>
                    </a:moveTo>
                    <a:lnTo>
                      <a:pt x="0" y="8"/>
                    </a:lnTo>
                    <a:lnTo>
                      <a:pt x="0" y="8"/>
                    </a:lnTo>
                    <a:lnTo>
                      <a:pt x="24" y="16"/>
                    </a:lnTo>
                    <a:lnTo>
                      <a:pt x="24" y="16"/>
                    </a:lnTo>
                    <a:lnTo>
                      <a:pt x="24" y="16"/>
                    </a:lnTo>
                    <a:lnTo>
                      <a:pt x="24" y="16"/>
                    </a:lnTo>
                    <a:lnTo>
                      <a:pt x="32" y="0"/>
                    </a:lnTo>
                    <a:lnTo>
                      <a:pt x="32" y="0"/>
                    </a:lnTo>
                    <a:lnTo>
                      <a:pt x="32" y="0"/>
                    </a:lnTo>
                    <a:lnTo>
                      <a:pt x="32" y="0"/>
                    </a:lnTo>
                    <a:lnTo>
                      <a:pt x="16" y="0"/>
                    </a:lnTo>
                    <a:lnTo>
                      <a:pt x="16" y="0"/>
                    </a:lnTo>
                    <a:lnTo>
                      <a:pt x="0" y="8"/>
                    </a:lnTo>
                    <a:lnTo>
                      <a:pt x="0" y="8"/>
                    </a:lnTo>
                    <a:lnTo>
                      <a:pt x="0" y="8"/>
                    </a:lnTo>
                    <a:lnTo>
                      <a:pt x="24" y="16"/>
                    </a:lnTo>
                    <a:lnTo>
                      <a:pt x="24" y="16"/>
                    </a:lnTo>
                    <a:lnTo>
                      <a:pt x="32" y="0"/>
                    </a:lnTo>
                    <a:lnTo>
                      <a:pt x="32" y="0"/>
                    </a:lnTo>
                    <a:lnTo>
                      <a:pt x="16" y="0"/>
                    </a:lnTo>
                    <a:lnTo>
                      <a:pt x="0" y="8"/>
                    </a:lnTo>
                    <a:close/>
                  </a:path>
                </a:pathLst>
              </a:custGeom>
              <a:grpFill/>
              <a:ln w="6350" cmpd="sng">
                <a:solidFill>
                  <a:srgbClr val="000000"/>
                </a:solidFill>
                <a:prstDash val="solid"/>
                <a:round/>
                <a:headEnd/>
                <a:tailEnd/>
              </a:ln>
            </p:spPr>
            <p:txBody>
              <a:bodyPr/>
              <a:lstStyle/>
              <a:p>
                <a:endParaRPr lang="en-US" dirty="0">
                  <a:solidFill>
                    <a:prstClr val="black"/>
                  </a:solidFill>
                  <a:latin typeface="Arial"/>
                  <a:cs typeface="Arial" panose="020B0604020202020204" pitchFamily="34" charset="0"/>
                </a:endParaRPr>
              </a:p>
            </p:txBody>
          </p:sp>
          <p:sp>
            <p:nvSpPr>
              <p:cNvPr id="127" name="Freeform 21"/>
              <p:cNvSpPr>
                <a:spLocks/>
              </p:cNvSpPr>
              <p:nvPr/>
            </p:nvSpPr>
            <p:spPr bwMode="auto">
              <a:xfrm>
                <a:off x="1171" y="3560"/>
                <a:ext cx="47" cy="47"/>
              </a:xfrm>
              <a:custGeom>
                <a:avLst/>
                <a:gdLst>
                  <a:gd name="T0" fmla="*/ 0 w 40"/>
                  <a:gd name="T1" fmla="*/ 0 h 40"/>
                  <a:gd name="T2" fmla="*/ 0 w 40"/>
                  <a:gd name="T3" fmla="*/ 8 h 40"/>
                  <a:gd name="T4" fmla="*/ 8 w 40"/>
                  <a:gd name="T5" fmla="*/ 16 h 40"/>
                  <a:gd name="T6" fmla="*/ 16 w 40"/>
                  <a:gd name="T7" fmla="*/ 16 h 40"/>
                  <a:gd name="T8" fmla="*/ 24 w 40"/>
                  <a:gd name="T9" fmla="*/ 8 h 40"/>
                  <a:gd name="T10" fmla="*/ 24 w 40"/>
                  <a:gd name="T11" fmla="*/ 8 h 40"/>
                  <a:gd name="T12" fmla="*/ 24 w 40"/>
                  <a:gd name="T13" fmla="*/ 16 h 40"/>
                  <a:gd name="T14" fmla="*/ 32 w 40"/>
                  <a:gd name="T15" fmla="*/ 24 h 40"/>
                  <a:gd name="T16" fmla="*/ 40 w 40"/>
                  <a:gd name="T17" fmla="*/ 24 h 40"/>
                  <a:gd name="T18" fmla="*/ 40 w 40"/>
                  <a:gd name="T19" fmla="*/ 24 h 40"/>
                  <a:gd name="T20" fmla="*/ 24 w 40"/>
                  <a:gd name="T21" fmla="*/ 40 h 40"/>
                  <a:gd name="T22" fmla="*/ 24 w 40"/>
                  <a:gd name="T23" fmla="*/ 40 h 40"/>
                  <a:gd name="T24" fmla="*/ 24 w 40"/>
                  <a:gd name="T25" fmla="*/ 32 h 40"/>
                  <a:gd name="T26" fmla="*/ 16 w 40"/>
                  <a:gd name="T27" fmla="*/ 16 h 40"/>
                  <a:gd name="T28" fmla="*/ 0 w 40"/>
                  <a:gd name="T29" fmla="*/ 16 h 40"/>
                  <a:gd name="T30" fmla="*/ 0 w 40"/>
                  <a:gd name="T31" fmla="*/ 16 h 40"/>
                  <a:gd name="T32" fmla="*/ 0 w 40"/>
                  <a:gd name="T33" fmla="*/ 16 h 40"/>
                  <a:gd name="T34" fmla="*/ 0 w 40"/>
                  <a:gd name="T35" fmla="*/ 8 h 40"/>
                  <a:gd name="T36" fmla="*/ 0 w 40"/>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0">
                    <a:moveTo>
                      <a:pt x="0" y="0"/>
                    </a:moveTo>
                    <a:lnTo>
                      <a:pt x="0" y="8"/>
                    </a:lnTo>
                    <a:lnTo>
                      <a:pt x="8" y="16"/>
                    </a:lnTo>
                    <a:lnTo>
                      <a:pt x="16" y="16"/>
                    </a:lnTo>
                    <a:lnTo>
                      <a:pt x="24" y="8"/>
                    </a:lnTo>
                    <a:lnTo>
                      <a:pt x="24" y="8"/>
                    </a:lnTo>
                    <a:lnTo>
                      <a:pt x="24" y="16"/>
                    </a:lnTo>
                    <a:lnTo>
                      <a:pt x="32" y="24"/>
                    </a:lnTo>
                    <a:lnTo>
                      <a:pt x="40" y="24"/>
                    </a:lnTo>
                    <a:lnTo>
                      <a:pt x="40" y="24"/>
                    </a:lnTo>
                    <a:lnTo>
                      <a:pt x="24" y="40"/>
                    </a:lnTo>
                    <a:lnTo>
                      <a:pt x="24" y="40"/>
                    </a:lnTo>
                    <a:lnTo>
                      <a:pt x="24" y="32"/>
                    </a:lnTo>
                    <a:lnTo>
                      <a:pt x="16" y="16"/>
                    </a:lnTo>
                    <a:lnTo>
                      <a:pt x="0" y="16"/>
                    </a:lnTo>
                    <a:lnTo>
                      <a:pt x="0" y="16"/>
                    </a:lnTo>
                    <a:lnTo>
                      <a:pt x="0" y="16"/>
                    </a:lnTo>
                    <a:lnTo>
                      <a:pt x="0" y="8"/>
                    </a:lnTo>
                    <a:lnTo>
                      <a:pt x="0" y="0"/>
                    </a:lnTo>
                    <a:close/>
                  </a:path>
                </a:pathLst>
              </a:custGeom>
              <a:grp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grpSp>
        <p:grpSp>
          <p:nvGrpSpPr>
            <p:cNvPr id="128" name="Group 22"/>
            <p:cNvGrpSpPr>
              <a:grpSpLocks/>
            </p:cNvGrpSpPr>
            <p:nvPr/>
          </p:nvGrpSpPr>
          <p:grpSpPr bwMode="auto">
            <a:xfrm>
              <a:off x="2106907" y="5184744"/>
              <a:ext cx="538100" cy="347548"/>
              <a:chOff x="2400" y="3800"/>
              <a:chExt cx="449" cy="290"/>
            </a:xfrm>
            <a:solidFill>
              <a:schemeClr val="accent6"/>
            </a:solidFill>
          </p:grpSpPr>
          <p:sp>
            <p:nvSpPr>
              <p:cNvPr id="129" name="Freeform 23"/>
              <p:cNvSpPr>
                <a:spLocks/>
              </p:cNvSpPr>
              <p:nvPr/>
            </p:nvSpPr>
            <p:spPr bwMode="auto">
              <a:xfrm>
                <a:off x="2437" y="3800"/>
                <a:ext cx="38" cy="37"/>
              </a:xfrm>
              <a:custGeom>
                <a:avLst/>
                <a:gdLst>
                  <a:gd name="T0" fmla="*/ 0 w 32"/>
                  <a:gd name="T1" fmla="*/ 16 h 32"/>
                  <a:gd name="T2" fmla="*/ 0 w 32"/>
                  <a:gd name="T3" fmla="*/ 8 h 32"/>
                  <a:gd name="T4" fmla="*/ 16 w 32"/>
                  <a:gd name="T5" fmla="*/ 0 h 32"/>
                  <a:gd name="T6" fmla="*/ 32 w 32"/>
                  <a:gd name="T7" fmla="*/ 0 h 32"/>
                  <a:gd name="T8" fmla="*/ 32 w 32"/>
                  <a:gd name="T9" fmla="*/ 0 h 32"/>
                  <a:gd name="T10" fmla="*/ 32 w 32"/>
                  <a:gd name="T11" fmla="*/ 16 h 32"/>
                  <a:gd name="T12" fmla="*/ 32 w 32"/>
                  <a:gd name="T13" fmla="*/ 16 h 32"/>
                  <a:gd name="T14" fmla="*/ 24 w 32"/>
                  <a:gd name="T15" fmla="*/ 32 h 32"/>
                  <a:gd name="T16" fmla="*/ 24 w 32"/>
                  <a:gd name="T17" fmla="*/ 32 h 32"/>
                  <a:gd name="T18" fmla="*/ 16 w 32"/>
                  <a:gd name="T19" fmla="*/ 32 h 32"/>
                  <a:gd name="T20" fmla="*/ 0 w 32"/>
                  <a:gd name="T21" fmla="*/ 24 h 32"/>
                  <a:gd name="T22" fmla="*/ 0 w 32"/>
                  <a:gd name="T2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2">
                    <a:moveTo>
                      <a:pt x="0" y="16"/>
                    </a:moveTo>
                    <a:lnTo>
                      <a:pt x="0" y="8"/>
                    </a:lnTo>
                    <a:lnTo>
                      <a:pt x="16" y="0"/>
                    </a:lnTo>
                    <a:lnTo>
                      <a:pt x="32" y="0"/>
                    </a:lnTo>
                    <a:lnTo>
                      <a:pt x="32" y="0"/>
                    </a:lnTo>
                    <a:lnTo>
                      <a:pt x="32" y="16"/>
                    </a:lnTo>
                    <a:lnTo>
                      <a:pt x="32" y="16"/>
                    </a:lnTo>
                    <a:lnTo>
                      <a:pt x="24" y="32"/>
                    </a:lnTo>
                    <a:lnTo>
                      <a:pt x="24" y="32"/>
                    </a:lnTo>
                    <a:lnTo>
                      <a:pt x="16" y="32"/>
                    </a:lnTo>
                    <a:lnTo>
                      <a:pt x="0" y="24"/>
                    </a:lnTo>
                    <a:lnTo>
                      <a:pt x="0" y="16"/>
                    </a:lnTo>
                    <a:close/>
                  </a:path>
                </a:pathLst>
              </a:custGeom>
              <a:grpFill/>
              <a:ln w="9525" cmpd="sng">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0" name="Freeform 24"/>
              <p:cNvSpPr>
                <a:spLocks/>
              </p:cNvSpPr>
              <p:nvPr/>
            </p:nvSpPr>
            <p:spPr bwMode="auto">
              <a:xfrm>
                <a:off x="2568" y="3847"/>
                <a:ext cx="47" cy="47"/>
              </a:xfrm>
              <a:custGeom>
                <a:avLst/>
                <a:gdLst>
                  <a:gd name="T0" fmla="*/ 8 w 40"/>
                  <a:gd name="T1" fmla="*/ 8 h 40"/>
                  <a:gd name="T2" fmla="*/ 8 w 40"/>
                  <a:gd name="T3" fmla="*/ 8 h 40"/>
                  <a:gd name="T4" fmla="*/ 8 w 40"/>
                  <a:gd name="T5" fmla="*/ 0 h 40"/>
                  <a:gd name="T6" fmla="*/ 16 w 40"/>
                  <a:gd name="T7" fmla="*/ 0 h 40"/>
                  <a:gd name="T8" fmla="*/ 24 w 40"/>
                  <a:gd name="T9" fmla="*/ 16 h 40"/>
                  <a:gd name="T10" fmla="*/ 32 w 40"/>
                  <a:gd name="T11" fmla="*/ 24 h 40"/>
                  <a:gd name="T12" fmla="*/ 40 w 40"/>
                  <a:gd name="T13" fmla="*/ 32 h 40"/>
                  <a:gd name="T14" fmla="*/ 32 w 40"/>
                  <a:gd name="T15" fmla="*/ 40 h 40"/>
                  <a:gd name="T16" fmla="*/ 32 w 40"/>
                  <a:gd name="T17" fmla="*/ 40 h 40"/>
                  <a:gd name="T18" fmla="*/ 16 w 40"/>
                  <a:gd name="T19" fmla="*/ 32 h 40"/>
                  <a:gd name="T20" fmla="*/ 16 w 40"/>
                  <a:gd name="T21" fmla="*/ 32 h 40"/>
                  <a:gd name="T22" fmla="*/ 16 w 40"/>
                  <a:gd name="T23" fmla="*/ 32 h 40"/>
                  <a:gd name="T24" fmla="*/ 8 w 40"/>
                  <a:gd name="T25" fmla="*/ 32 h 40"/>
                  <a:gd name="T26" fmla="*/ 8 w 40"/>
                  <a:gd name="T27" fmla="*/ 32 h 40"/>
                  <a:gd name="T28" fmla="*/ 0 w 40"/>
                  <a:gd name="T29" fmla="*/ 24 h 40"/>
                  <a:gd name="T30" fmla="*/ 0 w 40"/>
                  <a:gd name="T31" fmla="*/ 24 h 40"/>
                  <a:gd name="T32" fmla="*/ 0 w 40"/>
                  <a:gd name="T33" fmla="*/ 8 h 40"/>
                  <a:gd name="T34" fmla="*/ 0 w 40"/>
                  <a:gd name="T35" fmla="*/ 8 h 40"/>
                  <a:gd name="T36" fmla="*/ 8 w 40"/>
                  <a:gd name="T3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0">
                    <a:moveTo>
                      <a:pt x="8" y="8"/>
                    </a:moveTo>
                    <a:lnTo>
                      <a:pt x="8" y="8"/>
                    </a:lnTo>
                    <a:lnTo>
                      <a:pt x="8" y="0"/>
                    </a:lnTo>
                    <a:lnTo>
                      <a:pt x="16" y="0"/>
                    </a:lnTo>
                    <a:lnTo>
                      <a:pt x="24" y="16"/>
                    </a:lnTo>
                    <a:lnTo>
                      <a:pt x="32" y="24"/>
                    </a:lnTo>
                    <a:lnTo>
                      <a:pt x="40" y="32"/>
                    </a:lnTo>
                    <a:lnTo>
                      <a:pt x="32" y="40"/>
                    </a:lnTo>
                    <a:lnTo>
                      <a:pt x="32" y="40"/>
                    </a:lnTo>
                    <a:lnTo>
                      <a:pt x="16" y="32"/>
                    </a:lnTo>
                    <a:lnTo>
                      <a:pt x="16" y="32"/>
                    </a:lnTo>
                    <a:lnTo>
                      <a:pt x="16" y="32"/>
                    </a:lnTo>
                    <a:lnTo>
                      <a:pt x="8" y="32"/>
                    </a:lnTo>
                    <a:lnTo>
                      <a:pt x="8" y="32"/>
                    </a:lnTo>
                    <a:lnTo>
                      <a:pt x="0" y="24"/>
                    </a:lnTo>
                    <a:lnTo>
                      <a:pt x="0" y="24"/>
                    </a:lnTo>
                    <a:lnTo>
                      <a:pt x="0" y="8"/>
                    </a:lnTo>
                    <a:lnTo>
                      <a:pt x="0" y="8"/>
                    </a:lnTo>
                    <a:lnTo>
                      <a:pt x="8" y="8"/>
                    </a:lnTo>
                    <a:close/>
                  </a:path>
                </a:pathLst>
              </a:custGeom>
              <a:grpFill/>
              <a:ln w="9525" cmpd="sng">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1" name="Freeform 25"/>
              <p:cNvSpPr>
                <a:spLocks/>
              </p:cNvSpPr>
              <p:nvPr/>
            </p:nvSpPr>
            <p:spPr bwMode="auto">
              <a:xfrm>
                <a:off x="2643" y="3884"/>
                <a:ext cx="47" cy="19"/>
              </a:xfrm>
              <a:custGeom>
                <a:avLst/>
                <a:gdLst>
                  <a:gd name="T0" fmla="*/ 8 w 40"/>
                  <a:gd name="T1" fmla="*/ 0 h 16"/>
                  <a:gd name="T2" fmla="*/ 0 w 40"/>
                  <a:gd name="T3" fmla="*/ 16 h 16"/>
                  <a:gd name="T4" fmla="*/ 0 w 40"/>
                  <a:gd name="T5" fmla="*/ 16 h 16"/>
                  <a:gd name="T6" fmla="*/ 24 w 40"/>
                  <a:gd name="T7" fmla="*/ 16 h 16"/>
                  <a:gd name="T8" fmla="*/ 24 w 40"/>
                  <a:gd name="T9" fmla="*/ 16 h 16"/>
                  <a:gd name="T10" fmla="*/ 32 w 40"/>
                  <a:gd name="T11" fmla="*/ 16 h 16"/>
                  <a:gd name="T12" fmla="*/ 40 w 40"/>
                  <a:gd name="T13" fmla="*/ 16 h 16"/>
                  <a:gd name="T14" fmla="*/ 40 w 40"/>
                  <a:gd name="T15" fmla="*/ 8 h 16"/>
                  <a:gd name="T16" fmla="*/ 24 w 40"/>
                  <a:gd name="T17" fmla="*/ 8 h 16"/>
                  <a:gd name="T18" fmla="*/ 8 w 40"/>
                  <a:gd name="T19" fmla="*/ 8 h 16"/>
                  <a:gd name="T20" fmla="*/ 8 w 40"/>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8" y="0"/>
                    </a:moveTo>
                    <a:lnTo>
                      <a:pt x="0" y="16"/>
                    </a:lnTo>
                    <a:lnTo>
                      <a:pt x="0" y="16"/>
                    </a:lnTo>
                    <a:lnTo>
                      <a:pt x="24" y="16"/>
                    </a:lnTo>
                    <a:lnTo>
                      <a:pt x="24" y="16"/>
                    </a:lnTo>
                    <a:lnTo>
                      <a:pt x="32" y="16"/>
                    </a:lnTo>
                    <a:lnTo>
                      <a:pt x="40" y="16"/>
                    </a:lnTo>
                    <a:lnTo>
                      <a:pt x="40" y="8"/>
                    </a:lnTo>
                    <a:lnTo>
                      <a:pt x="24" y="8"/>
                    </a:lnTo>
                    <a:lnTo>
                      <a:pt x="8" y="8"/>
                    </a:lnTo>
                    <a:lnTo>
                      <a:pt x="8" y="0"/>
                    </a:lnTo>
                    <a:close/>
                  </a:path>
                </a:pathLst>
              </a:custGeom>
              <a:grpFill/>
              <a:ln w="9525" cmpd="sng">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2" name="Freeform 26"/>
              <p:cNvSpPr>
                <a:spLocks/>
              </p:cNvSpPr>
              <p:nvPr/>
            </p:nvSpPr>
            <p:spPr bwMode="auto">
              <a:xfrm>
                <a:off x="2699" y="3912"/>
                <a:ext cx="56" cy="38"/>
              </a:xfrm>
              <a:custGeom>
                <a:avLst/>
                <a:gdLst>
                  <a:gd name="T0" fmla="*/ 0 w 48"/>
                  <a:gd name="T1" fmla="*/ 0 h 32"/>
                  <a:gd name="T2" fmla="*/ 0 w 48"/>
                  <a:gd name="T3" fmla="*/ 0 h 32"/>
                  <a:gd name="T4" fmla="*/ 0 w 48"/>
                  <a:gd name="T5" fmla="*/ 0 h 32"/>
                  <a:gd name="T6" fmla="*/ 8 w 48"/>
                  <a:gd name="T7" fmla="*/ 0 h 32"/>
                  <a:gd name="T8" fmla="*/ 16 w 48"/>
                  <a:gd name="T9" fmla="*/ 8 h 32"/>
                  <a:gd name="T10" fmla="*/ 32 w 48"/>
                  <a:gd name="T11" fmla="*/ 8 h 32"/>
                  <a:gd name="T12" fmla="*/ 32 w 48"/>
                  <a:gd name="T13" fmla="*/ 8 h 32"/>
                  <a:gd name="T14" fmla="*/ 40 w 48"/>
                  <a:gd name="T15" fmla="*/ 8 h 32"/>
                  <a:gd name="T16" fmla="*/ 40 w 48"/>
                  <a:gd name="T17" fmla="*/ 16 h 32"/>
                  <a:gd name="T18" fmla="*/ 48 w 48"/>
                  <a:gd name="T19" fmla="*/ 16 h 32"/>
                  <a:gd name="T20" fmla="*/ 48 w 48"/>
                  <a:gd name="T21" fmla="*/ 24 h 32"/>
                  <a:gd name="T22" fmla="*/ 32 w 48"/>
                  <a:gd name="T23" fmla="*/ 24 h 32"/>
                  <a:gd name="T24" fmla="*/ 32 w 48"/>
                  <a:gd name="T25" fmla="*/ 24 h 32"/>
                  <a:gd name="T26" fmla="*/ 24 w 48"/>
                  <a:gd name="T27" fmla="*/ 32 h 32"/>
                  <a:gd name="T28" fmla="*/ 16 w 48"/>
                  <a:gd name="T29" fmla="*/ 32 h 32"/>
                  <a:gd name="T30" fmla="*/ 16 w 48"/>
                  <a:gd name="T31" fmla="*/ 24 h 32"/>
                  <a:gd name="T32" fmla="*/ 16 w 48"/>
                  <a:gd name="T33" fmla="*/ 24 h 32"/>
                  <a:gd name="T34" fmla="*/ 8 w 48"/>
                  <a:gd name="T35" fmla="*/ 16 h 32"/>
                  <a:gd name="T36" fmla="*/ 8 w 48"/>
                  <a:gd name="T37" fmla="*/ 16 h 32"/>
                  <a:gd name="T38" fmla="*/ 0 w 48"/>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2">
                    <a:moveTo>
                      <a:pt x="0" y="0"/>
                    </a:moveTo>
                    <a:lnTo>
                      <a:pt x="0" y="0"/>
                    </a:lnTo>
                    <a:lnTo>
                      <a:pt x="0" y="0"/>
                    </a:lnTo>
                    <a:lnTo>
                      <a:pt x="8" y="0"/>
                    </a:lnTo>
                    <a:lnTo>
                      <a:pt x="16" y="8"/>
                    </a:lnTo>
                    <a:lnTo>
                      <a:pt x="32" y="8"/>
                    </a:lnTo>
                    <a:lnTo>
                      <a:pt x="32" y="8"/>
                    </a:lnTo>
                    <a:lnTo>
                      <a:pt x="40" y="8"/>
                    </a:lnTo>
                    <a:lnTo>
                      <a:pt x="40" y="16"/>
                    </a:lnTo>
                    <a:lnTo>
                      <a:pt x="48" y="16"/>
                    </a:lnTo>
                    <a:lnTo>
                      <a:pt x="48" y="24"/>
                    </a:lnTo>
                    <a:lnTo>
                      <a:pt x="32" y="24"/>
                    </a:lnTo>
                    <a:lnTo>
                      <a:pt x="32" y="24"/>
                    </a:lnTo>
                    <a:lnTo>
                      <a:pt x="24" y="32"/>
                    </a:lnTo>
                    <a:lnTo>
                      <a:pt x="16" y="32"/>
                    </a:lnTo>
                    <a:lnTo>
                      <a:pt x="16" y="24"/>
                    </a:lnTo>
                    <a:lnTo>
                      <a:pt x="16" y="24"/>
                    </a:lnTo>
                    <a:lnTo>
                      <a:pt x="8" y="16"/>
                    </a:lnTo>
                    <a:lnTo>
                      <a:pt x="8" y="16"/>
                    </a:lnTo>
                    <a:lnTo>
                      <a:pt x="0" y="0"/>
                    </a:lnTo>
                    <a:close/>
                  </a:path>
                </a:pathLst>
              </a:custGeom>
              <a:grpFill/>
              <a:ln w="9525" cmpd="sng">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3" name="Freeform 27"/>
              <p:cNvSpPr>
                <a:spLocks/>
              </p:cNvSpPr>
              <p:nvPr/>
            </p:nvSpPr>
            <p:spPr bwMode="auto">
              <a:xfrm>
                <a:off x="2746" y="3968"/>
                <a:ext cx="103" cy="122"/>
              </a:xfrm>
              <a:custGeom>
                <a:avLst/>
                <a:gdLst>
                  <a:gd name="T0" fmla="*/ 16 w 88"/>
                  <a:gd name="T1" fmla="*/ 8 h 104"/>
                  <a:gd name="T2" fmla="*/ 16 w 88"/>
                  <a:gd name="T3" fmla="*/ 0 h 104"/>
                  <a:gd name="T4" fmla="*/ 16 w 88"/>
                  <a:gd name="T5" fmla="*/ 0 h 104"/>
                  <a:gd name="T6" fmla="*/ 32 w 88"/>
                  <a:gd name="T7" fmla="*/ 16 h 104"/>
                  <a:gd name="T8" fmla="*/ 32 w 88"/>
                  <a:gd name="T9" fmla="*/ 16 h 104"/>
                  <a:gd name="T10" fmla="*/ 64 w 88"/>
                  <a:gd name="T11" fmla="*/ 32 h 104"/>
                  <a:gd name="T12" fmla="*/ 72 w 88"/>
                  <a:gd name="T13" fmla="*/ 32 h 104"/>
                  <a:gd name="T14" fmla="*/ 72 w 88"/>
                  <a:gd name="T15" fmla="*/ 32 h 104"/>
                  <a:gd name="T16" fmla="*/ 72 w 88"/>
                  <a:gd name="T17" fmla="*/ 40 h 104"/>
                  <a:gd name="T18" fmla="*/ 72 w 88"/>
                  <a:gd name="T19" fmla="*/ 40 h 104"/>
                  <a:gd name="T20" fmla="*/ 80 w 88"/>
                  <a:gd name="T21" fmla="*/ 56 h 104"/>
                  <a:gd name="T22" fmla="*/ 88 w 88"/>
                  <a:gd name="T23" fmla="*/ 56 h 104"/>
                  <a:gd name="T24" fmla="*/ 88 w 88"/>
                  <a:gd name="T25" fmla="*/ 56 h 104"/>
                  <a:gd name="T26" fmla="*/ 88 w 88"/>
                  <a:gd name="T27" fmla="*/ 72 h 104"/>
                  <a:gd name="T28" fmla="*/ 72 w 88"/>
                  <a:gd name="T29" fmla="*/ 80 h 104"/>
                  <a:gd name="T30" fmla="*/ 40 w 88"/>
                  <a:gd name="T31" fmla="*/ 88 h 104"/>
                  <a:gd name="T32" fmla="*/ 32 w 88"/>
                  <a:gd name="T33" fmla="*/ 104 h 104"/>
                  <a:gd name="T34" fmla="*/ 32 w 88"/>
                  <a:gd name="T35" fmla="*/ 104 h 104"/>
                  <a:gd name="T36" fmla="*/ 24 w 88"/>
                  <a:gd name="T37" fmla="*/ 104 h 104"/>
                  <a:gd name="T38" fmla="*/ 8 w 88"/>
                  <a:gd name="T39" fmla="*/ 96 h 104"/>
                  <a:gd name="T40" fmla="*/ 16 w 88"/>
                  <a:gd name="T41" fmla="*/ 72 h 104"/>
                  <a:gd name="T42" fmla="*/ 16 w 88"/>
                  <a:gd name="T43" fmla="*/ 64 h 104"/>
                  <a:gd name="T44" fmla="*/ 0 w 88"/>
                  <a:gd name="T45" fmla="*/ 48 h 104"/>
                  <a:gd name="T46" fmla="*/ 0 w 88"/>
                  <a:gd name="T47" fmla="*/ 40 h 104"/>
                  <a:gd name="T48" fmla="*/ 8 w 88"/>
                  <a:gd name="T49" fmla="*/ 40 h 104"/>
                  <a:gd name="T50" fmla="*/ 16 w 88"/>
                  <a:gd name="T51" fmla="*/ 40 h 104"/>
                  <a:gd name="T52" fmla="*/ 16 w 88"/>
                  <a:gd name="T53" fmla="*/ 40 h 104"/>
                  <a:gd name="T54" fmla="*/ 16 w 88"/>
                  <a:gd name="T55" fmla="*/ 16 h 104"/>
                  <a:gd name="T56" fmla="*/ 16 w 88"/>
                  <a:gd name="T5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104">
                    <a:moveTo>
                      <a:pt x="16" y="8"/>
                    </a:moveTo>
                    <a:lnTo>
                      <a:pt x="16" y="0"/>
                    </a:lnTo>
                    <a:lnTo>
                      <a:pt x="16" y="0"/>
                    </a:lnTo>
                    <a:lnTo>
                      <a:pt x="32" y="16"/>
                    </a:lnTo>
                    <a:lnTo>
                      <a:pt x="32" y="16"/>
                    </a:lnTo>
                    <a:lnTo>
                      <a:pt x="64" y="32"/>
                    </a:lnTo>
                    <a:lnTo>
                      <a:pt x="72" y="32"/>
                    </a:lnTo>
                    <a:lnTo>
                      <a:pt x="72" y="32"/>
                    </a:lnTo>
                    <a:lnTo>
                      <a:pt x="72" y="40"/>
                    </a:lnTo>
                    <a:lnTo>
                      <a:pt x="72" y="40"/>
                    </a:lnTo>
                    <a:lnTo>
                      <a:pt x="80" y="56"/>
                    </a:lnTo>
                    <a:lnTo>
                      <a:pt x="88" y="56"/>
                    </a:lnTo>
                    <a:lnTo>
                      <a:pt x="88" y="56"/>
                    </a:lnTo>
                    <a:lnTo>
                      <a:pt x="88" y="72"/>
                    </a:lnTo>
                    <a:lnTo>
                      <a:pt x="72" y="80"/>
                    </a:lnTo>
                    <a:lnTo>
                      <a:pt x="40" y="88"/>
                    </a:lnTo>
                    <a:lnTo>
                      <a:pt x="32" y="104"/>
                    </a:lnTo>
                    <a:lnTo>
                      <a:pt x="32" y="104"/>
                    </a:lnTo>
                    <a:lnTo>
                      <a:pt x="24" y="104"/>
                    </a:lnTo>
                    <a:lnTo>
                      <a:pt x="8" y="96"/>
                    </a:lnTo>
                    <a:lnTo>
                      <a:pt x="16" y="72"/>
                    </a:lnTo>
                    <a:lnTo>
                      <a:pt x="16" y="64"/>
                    </a:lnTo>
                    <a:lnTo>
                      <a:pt x="0" y="48"/>
                    </a:lnTo>
                    <a:lnTo>
                      <a:pt x="0" y="40"/>
                    </a:lnTo>
                    <a:lnTo>
                      <a:pt x="8" y="40"/>
                    </a:lnTo>
                    <a:lnTo>
                      <a:pt x="16" y="40"/>
                    </a:lnTo>
                    <a:lnTo>
                      <a:pt x="16" y="40"/>
                    </a:lnTo>
                    <a:lnTo>
                      <a:pt x="16" y="16"/>
                    </a:lnTo>
                    <a:lnTo>
                      <a:pt x="16" y="8"/>
                    </a:lnTo>
                    <a:close/>
                  </a:path>
                </a:pathLst>
              </a:custGeom>
              <a:grpFill/>
              <a:ln w="9525" cmpd="sng">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4" name="Freeform 28"/>
              <p:cNvSpPr>
                <a:spLocks/>
              </p:cNvSpPr>
              <p:nvPr/>
            </p:nvSpPr>
            <p:spPr bwMode="auto">
              <a:xfrm>
                <a:off x="2671" y="3922"/>
                <a:ext cx="10" cy="9"/>
              </a:xfrm>
              <a:custGeom>
                <a:avLst/>
                <a:gdLst>
                  <a:gd name="T0" fmla="*/ 8 w 8"/>
                  <a:gd name="T1" fmla="*/ 0 h 8"/>
                  <a:gd name="T2" fmla="*/ 8 w 8"/>
                  <a:gd name="T3" fmla="*/ 0 h 8"/>
                  <a:gd name="T4" fmla="*/ 8 w 8"/>
                  <a:gd name="T5" fmla="*/ 0 h 8"/>
                  <a:gd name="T6" fmla="*/ 8 w 8"/>
                  <a:gd name="T7" fmla="*/ 8 h 8"/>
                  <a:gd name="T8" fmla="*/ 8 w 8"/>
                  <a:gd name="T9" fmla="*/ 8 h 8"/>
                  <a:gd name="T10" fmla="*/ 8 w 8"/>
                  <a:gd name="T11" fmla="*/ 8 h 8"/>
                  <a:gd name="T12" fmla="*/ 8 w 8"/>
                  <a:gd name="T13" fmla="*/ 8 h 8"/>
                  <a:gd name="T14" fmla="*/ 0 w 8"/>
                  <a:gd name="T15" fmla="*/ 8 h 8"/>
                  <a:gd name="T16" fmla="*/ 0 w 8"/>
                  <a:gd name="T17" fmla="*/ 8 h 8"/>
                  <a:gd name="T18" fmla="*/ 0 w 8"/>
                  <a:gd name="T19" fmla="*/ 8 h 8"/>
                  <a:gd name="T20" fmla="*/ 0 w 8"/>
                  <a:gd name="T21" fmla="*/ 8 h 8"/>
                  <a:gd name="T22" fmla="*/ 0 w 8"/>
                  <a:gd name="T23" fmla="*/ 8 h 8"/>
                  <a:gd name="T24" fmla="*/ 0 w 8"/>
                  <a:gd name="T25" fmla="*/ 8 h 8"/>
                  <a:gd name="T26" fmla="*/ 0 w 8"/>
                  <a:gd name="T27" fmla="*/ 8 h 8"/>
                  <a:gd name="T28" fmla="*/ 0 w 8"/>
                  <a:gd name="T29" fmla="*/ 8 h 8"/>
                  <a:gd name="T30" fmla="*/ 0 w 8"/>
                  <a:gd name="T31" fmla="*/ 0 h 8"/>
                  <a:gd name="T32" fmla="*/ 0 w 8"/>
                  <a:gd name="T33" fmla="*/ 0 h 8"/>
                  <a:gd name="T34" fmla="*/ 0 w 8"/>
                  <a:gd name="T35" fmla="*/ 0 h 8"/>
                  <a:gd name="T36" fmla="*/ 0 w 8"/>
                  <a:gd name="T37" fmla="*/ 0 h 8"/>
                  <a:gd name="T38" fmla="*/ 8 w 8"/>
                  <a:gd name="T39" fmla="*/ 0 h 8"/>
                  <a:gd name="T40" fmla="*/ 8 w 8"/>
                  <a:gd name="T41" fmla="*/ 0 h 8"/>
                  <a:gd name="T42" fmla="*/ 8 w 8"/>
                  <a:gd name="T43" fmla="*/ 0 h 8"/>
                  <a:gd name="T44" fmla="*/ 8 w 8"/>
                  <a:gd name="T45" fmla="*/ 8 h 8"/>
                  <a:gd name="T46" fmla="*/ 8 w 8"/>
                  <a:gd name="T47" fmla="*/ 8 h 8"/>
                  <a:gd name="T48" fmla="*/ 0 w 8"/>
                  <a:gd name="T49" fmla="*/ 8 h 8"/>
                  <a:gd name="T50" fmla="*/ 0 w 8"/>
                  <a:gd name="T51" fmla="*/ 8 h 8"/>
                  <a:gd name="T52" fmla="*/ 0 w 8"/>
                  <a:gd name="T53" fmla="*/ 8 h 8"/>
                  <a:gd name="T54" fmla="*/ 0 w 8"/>
                  <a:gd name="T55" fmla="*/ 8 h 8"/>
                  <a:gd name="T56" fmla="*/ 0 w 8"/>
                  <a:gd name="T57" fmla="*/ 0 h 8"/>
                  <a:gd name="T58" fmla="*/ 0 w 8"/>
                  <a:gd name="T59" fmla="*/ 0 h 8"/>
                  <a:gd name="T60" fmla="*/ 8 w 8"/>
                  <a:gd name="T6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8">
                    <a:moveTo>
                      <a:pt x="8" y="0"/>
                    </a:moveTo>
                    <a:lnTo>
                      <a:pt x="8" y="0"/>
                    </a:lnTo>
                    <a:lnTo>
                      <a:pt x="8" y="0"/>
                    </a:lnTo>
                    <a:lnTo>
                      <a:pt x="8" y="8"/>
                    </a:lnTo>
                    <a:lnTo>
                      <a:pt x="8" y="8"/>
                    </a:lnTo>
                    <a:lnTo>
                      <a:pt x="8" y="8"/>
                    </a:lnTo>
                    <a:lnTo>
                      <a:pt x="8" y="8"/>
                    </a:lnTo>
                    <a:lnTo>
                      <a:pt x="0" y="8"/>
                    </a:lnTo>
                    <a:lnTo>
                      <a:pt x="0" y="8"/>
                    </a:lnTo>
                    <a:lnTo>
                      <a:pt x="0" y="8"/>
                    </a:lnTo>
                    <a:lnTo>
                      <a:pt x="0" y="8"/>
                    </a:lnTo>
                    <a:lnTo>
                      <a:pt x="0" y="8"/>
                    </a:lnTo>
                    <a:lnTo>
                      <a:pt x="0" y="8"/>
                    </a:lnTo>
                    <a:lnTo>
                      <a:pt x="0" y="8"/>
                    </a:lnTo>
                    <a:lnTo>
                      <a:pt x="0" y="8"/>
                    </a:lnTo>
                    <a:lnTo>
                      <a:pt x="0" y="0"/>
                    </a:lnTo>
                    <a:lnTo>
                      <a:pt x="0" y="0"/>
                    </a:lnTo>
                    <a:lnTo>
                      <a:pt x="0" y="0"/>
                    </a:lnTo>
                    <a:lnTo>
                      <a:pt x="0" y="0"/>
                    </a:lnTo>
                    <a:lnTo>
                      <a:pt x="8" y="0"/>
                    </a:lnTo>
                    <a:lnTo>
                      <a:pt x="8" y="0"/>
                    </a:lnTo>
                    <a:lnTo>
                      <a:pt x="8" y="0"/>
                    </a:lnTo>
                    <a:lnTo>
                      <a:pt x="8" y="8"/>
                    </a:lnTo>
                    <a:lnTo>
                      <a:pt x="8" y="8"/>
                    </a:lnTo>
                    <a:lnTo>
                      <a:pt x="0" y="8"/>
                    </a:lnTo>
                    <a:lnTo>
                      <a:pt x="0" y="8"/>
                    </a:lnTo>
                    <a:lnTo>
                      <a:pt x="0" y="8"/>
                    </a:lnTo>
                    <a:lnTo>
                      <a:pt x="0" y="8"/>
                    </a:lnTo>
                    <a:lnTo>
                      <a:pt x="0" y="0"/>
                    </a:lnTo>
                    <a:lnTo>
                      <a:pt x="0" y="0"/>
                    </a:lnTo>
                    <a:lnTo>
                      <a:pt x="8" y="0"/>
                    </a:lnTo>
                    <a:close/>
                  </a:path>
                </a:pathLst>
              </a:custGeom>
              <a:grpFill/>
              <a:ln w="9525" cmpd="sng">
                <a:solidFill>
                  <a:schemeClr val="tx1"/>
                </a:solidFill>
                <a:prstDash val="solid"/>
                <a:round/>
                <a:headEnd/>
                <a:tailEnd/>
              </a:ln>
            </p:spPr>
            <p:txBody>
              <a:bodyPr/>
              <a:lstStyle/>
              <a:p>
                <a:endParaRPr lang="en-US" dirty="0">
                  <a:solidFill>
                    <a:prstClr val="black"/>
                  </a:solidFill>
                  <a:latin typeface="Arial"/>
                  <a:cs typeface="Arial" panose="020B0604020202020204" pitchFamily="34" charset="0"/>
                </a:endParaRPr>
              </a:p>
            </p:txBody>
          </p:sp>
          <p:sp>
            <p:nvSpPr>
              <p:cNvPr id="135" name="Oval 29"/>
              <p:cNvSpPr>
                <a:spLocks noChangeArrowheads="1"/>
              </p:cNvSpPr>
              <p:nvPr/>
            </p:nvSpPr>
            <p:spPr bwMode="auto">
              <a:xfrm>
                <a:off x="2699" y="3950"/>
                <a:ext cx="19" cy="18"/>
              </a:xfrm>
              <a:prstGeom prst="ellipse">
                <a:avLst/>
              </a:prstGeom>
              <a:grpFill/>
              <a:ln w="9525">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6" name="Oval 30"/>
              <p:cNvSpPr>
                <a:spLocks noChangeArrowheads="1"/>
              </p:cNvSpPr>
              <p:nvPr/>
            </p:nvSpPr>
            <p:spPr bwMode="auto">
              <a:xfrm>
                <a:off x="2400" y="3828"/>
                <a:ext cx="28" cy="19"/>
              </a:xfrm>
              <a:prstGeom prst="ellipse">
                <a:avLst/>
              </a:prstGeom>
              <a:grpFill/>
              <a:ln w="9525">
                <a:solidFill>
                  <a:schemeClr val="tx1"/>
                </a:solidFill>
                <a:round/>
                <a:headEnd/>
                <a:tailEnd/>
              </a:ln>
            </p:spPr>
            <p:txBody>
              <a:bodyPr/>
              <a:lstStyle/>
              <a:p>
                <a:endParaRPr lang="en-US" dirty="0">
                  <a:solidFill>
                    <a:prstClr val="black"/>
                  </a:solidFill>
                  <a:latin typeface="Arial"/>
                  <a:cs typeface="Arial" panose="020B0604020202020204" pitchFamily="34" charset="0"/>
                </a:endParaRPr>
              </a:p>
            </p:txBody>
          </p:sp>
        </p:grpSp>
        <p:sp>
          <p:nvSpPr>
            <p:cNvPr id="137" name="Freeform 31"/>
            <p:cNvSpPr>
              <a:spLocks/>
            </p:cNvSpPr>
            <p:nvPr/>
          </p:nvSpPr>
          <p:spPr bwMode="auto">
            <a:xfrm>
              <a:off x="4817067" y="4874980"/>
              <a:ext cx="1021071" cy="784979"/>
            </a:xfrm>
            <a:custGeom>
              <a:avLst/>
              <a:gdLst>
                <a:gd name="T0" fmla="*/ 536 w 728"/>
                <a:gd name="T1" fmla="*/ 40 h 560"/>
                <a:gd name="T2" fmla="*/ 520 w 728"/>
                <a:gd name="T3" fmla="*/ 64 h 560"/>
                <a:gd name="T4" fmla="*/ 528 w 728"/>
                <a:gd name="T5" fmla="*/ 40 h 560"/>
                <a:gd name="T6" fmla="*/ 552 w 728"/>
                <a:gd name="T7" fmla="*/ 80 h 560"/>
                <a:gd name="T8" fmla="*/ 568 w 728"/>
                <a:gd name="T9" fmla="*/ 104 h 560"/>
                <a:gd name="T10" fmla="*/ 600 w 728"/>
                <a:gd name="T11" fmla="*/ 160 h 560"/>
                <a:gd name="T12" fmla="*/ 584 w 728"/>
                <a:gd name="T13" fmla="*/ 144 h 560"/>
                <a:gd name="T14" fmla="*/ 616 w 728"/>
                <a:gd name="T15" fmla="*/ 192 h 560"/>
                <a:gd name="T16" fmla="*/ 664 w 728"/>
                <a:gd name="T17" fmla="*/ 296 h 560"/>
                <a:gd name="T18" fmla="*/ 704 w 728"/>
                <a:gd name="T19" fmla="*/ 368 h 560"/>
                <a:gd name="T20" fmla="*/ 720 w 728"/>
                <a:gd name="T21" fmla="*/ 384 h 560"/>
                <a:gd name="T22" fmla="*/ 720 w 728"/>
                <a:gd name="T23" fmla="*/ 472 h 560"/>
                <a:gd name="T24" fmla="*/ 712 w 728"/>
                <a:gd name="T25" fmla="*/ 544 h 560"/>
                <a:gd name="T26" fmla="*/ 672 w 728"/>
                <a:gd name="T27" fmla="*/ 552 h 560"/>
                <a:gd name="T28" fmla="*/ 640 w 728"/>
                <a:gd name="T29" fmla="*/ 544 h 560"/>
                <a:gd name="T30" fmla="*/ 656 w 728"/>
                <a:gd name="T31" fmla="*/ 552 h 560"/>
                <a:gd name="T32" fmla="*/ 656 w 728"/>
                <a:gd name="T33" fmla="*/ 536 h 560"/>
                <a:gd name="T34" fmla="*/ 648 w 728"/>
                <a:gd name="T35" fmla="*/ 520 h 560"/>
                <a:gd name="T36" fmla="*/ 640 w 728"/>
                <a:gd name="T37" fmla="*/ 536 h 560"/>
                <a:gd name="T38" fmla="*/ 584 w 728"/>
                <a:gd name="T39" fmla="*/ 488 h 560"/>
                <a:gd name="T40" fmla="*/ 552 w 728"/>
                <a:gd name="T41" fmla="*/ 440 h 560"/>
                <a:gd name="T42" fmla="*/ 536 w 728"/>
                <a:gd name="T43" fmla="*/ 408 h 560"/>
                <a:gd name="T44" fmla="*/ 528 w 728"/>
                <a:gd name="T45" fmla="*/ 392 h 560"/>
                <a:gd name="T46" fmla="*/ 528 w 728"/>
                <a:gd name="T47" fmla="*/ 408 h 560"/>
                <a:gd name="T48" fmla="*/ 496 w 728"/>
                <a:gd name="T49" fmla="*/ 384 h 560"/>
                <a:gd name="T50" fmla="*/ 480 w 728"/>
                <a:gd name="T51" fmla="*/ 344 h 560"/>
                <a:gd name="T52" fmla="*/ 480 w 728"/>
                <a:gd name="T53" fmla="*/ 312 h 560"/>
                <a:gd name="T54" fmla="*/ 464 w 728"/>
                <a:gd name="T55" fmla="*/ 328 h 560"/>
                <a:gd name="T56" fmla="*/ 456 w 728"/>
                <a:gd name="T57" fmla="*/ 288 h 560"/>
                <a:gd name="T58" fmla="*/ 456 w 728"/>
                <a:gd name="T59" fmla="*/ 216 h 560"/>
                <a:gd name="T60" fmla="*/ 440 w 728"/>
                <a:gd name="T61" fmla="*/ 184 h 560"/>
                <a:gd name="T62" fmla="*/ 408 w 728"/>
                <a:gd name="T63" fmla="*/ 184 h 560"/>
                <a:gd name="T64" fmla="*/ 392 w 728"/>
                <a:gd name="T65" fmla="*/ 160 h 560"/>
                <a:gd name="T66" fmla="*/ 328 w 728"/>
                <a:gd name="T67" fmla="*/ 104 h 560"/>
                <a:gd name="T68" fmla="*/ 288 w 728"/>
                <a:gd name="T69" fmla="*/ 120 h 560"/>
                <a:gd name="T70" fmla="*/ 248 w 728"/>
                <a:gd name="T71" fmla="*/ 144 h 560"/>
                <a:gd name="T72" fmla="*/ 248 w 728"/>
                <a:gd name="T73" fmla="*/ 136 h 560"/>
                <a:gd name="T74" fmla="*/ 208 w 728"/>
                <a:gd name="T75" fmla="*/ 160 h 560"/>
                <a:gd name="T76" fmla="*/ 208 w 728"/>
                <a:gd name="T77" fmla="*/ 152 h 560"/>
                <a:gd name="T78" fmla="*/ 200 w 728"/>
                <a:gd name="T79" fmla="*/ 136 h 560"/>
                <a:gd name="T80" fmla="*/ 192 w 728"/>
                <a:gd name="T81" fmla="*/ 120 h 560"/>
                <a:gd name="T82" fmla="*/ 184 w 728"/>
                <a:gd name="T83" fmla="*/ 96 h 560"/>
                <a:gd name="T84" fmla="*/ 168 w 728"/>
                <a:gd name="T85" fmla="*/ 112 h 560"/>
                <a:gd name="T86" fmla="*/ 104 w 728"/>
                <a:gd name="T87" fmla="*/ 96 h 560"/>
                <a:gd name="T88" fmla="*/ 120 w 728"/>
                <a:gd name="T89" fmla="*/ 88 h 560"/>
                <a:gd name="T90" fmla="*/ 80 w 728"/>
                <a:gd name="T91" fmla="*/ 96 h 560"/>
                <a:gd name="T92" fmla="*/ 48 w 728"/>
                <a:gd name="T93" fmla="*/ 104 h 560"/>
                <a:gd name="T94" fmla="*/ 56 w 728"/>
                <a:gd name="T95" fmla="*/ 88 h 560"/>
                <a:gd name="T96" fmla="*/ 40 w 728"/>
                <a:gd name="T97" fmla="*/ 80 h 560"/>
                <a:gd name="T98" fmla="*/ 32 w 728"/>
                <a:gd name="T99" fmla="*/ 104 h 560"/>
                <a:gd name="T100" fmla="*/ 24 w 728"/>
                <a:gd name="T101" fmla="*/ 104 h 560"/>
                <a:gd name="T102" fmla="*/ 24 w 728"/>
                <a:gd name="T103" fmla="*/ 96 h 560"/>
                <a:gd name="T104" fmla="*/ 8 w 728"/>
                <a:gd name="T105" fmla="*/ 64 h 560"/>
                <a:gd name="T106" fmla="*/ 224 w 728"/>
                <a:gd name="T107" fmla="*/ 24 h 560"/>
                <a:gd name="T108" fmla="*/ 464 w 728"/>
                <a:gd name="T109" fmla="*/ 32 h 560"/>
                <a:gd name="T110" fmla="*/ 488 w 728"/>
                <a:gd name="T111" fmla="*/ 40 h 560"/>
                <a:gd name="T112" fmla="*/ 488 w 728"/>
                <a:gd name="T113" fmla="*/ 0 h 560"/>
                <a:gd name="T114" fmla="*/ 528 w 728"/>
                <a:gd name="T115" fmla="*/ 1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8" h="560">
                  <a:moveTo>
                    <a:pt x="528" y="32"/>
                  </a:moveTo>
                  <a:lnTo>
                    <a:pt x="528" y="32"/>
                  </a:lnTo>
                  <a:lnTo>
                    <a:pt x="536" y="32"/>
                  </a:lnTo>
                  <a:lnTo>
                    <a:pt x="536" y="32"/>
                  </a:lnTo>
                  <a:lnTo>
                    <a:pt x="536" y="40"/>
                  </a:lnTo>
                  <a:lnTo>
                    <a:pt x="536" y="40"/>
                  </a:lnTo>
                  <a:lnTo>
                    <a:pt x="528" y="40"/>
                  </a:lnTo>
                  <a:lnTo>
                    <a:pt x="520" y="40"/>
                  </a:lnTo>
                  <a:lnTo>
                    <a:pt x="520" y="56"/>
                  </a:lnTo>
                  <a:lnTo>
                    <a:pt x="520" y="64"/>
                  </a:lnTo>
                  <a:lnTo>
                    <a:pt x="520" y="64"/>
                  </a:lnTo>
                  <a:lnTo>
                    <a:pt x="520" y="56"/>
                  </a:lnTo>
                  <a:lnTo>
                    <a:pt x="520" y="56"/>
                  </a:lnTo>
                  <a:lnTo>
                    <a:pt x="520" y="48"/>
                  </a:lnTo>
                  <a:lnTo>
                    <a:pt x="528" y="40"/>
                  </a:lnTo>
                  <a:lnTo>
                    <a:pt x="536" y="40"/>
                  </a:lnTo>
                  <a:lnTo>
                    <a:pt x="536" y="40"/>
                  </a:lnTo>
                  <a:lnTo>
                    <a:pt x="536" y="40"/>
                  </a:lnTo>
                  <a:lnTo>
                    <a:pt x="552" y="80"/>
                  </a:lnTo>
                  <a:lnTo>
                    <a:pt x="552" y="80"/>
                  </a:lnTo>
                  <a:lnTo>
                    <a:pt x="552" y="96"/>
                  </a:lnTo>
                  <a:lnTo>
                    <a:pt x="552" y="96"/>
                  </a:lnTo>
                  <a:lnTo>
                    <a:pt x="560" y="112"/>
                  </a:lnTo>
                  <a:lnTo>
                    <a:pt x="560" y="112"/>
                  </a:lnTo>
                  <a:lnTo>
                    <a:pt x="568" y="104"/>
                  </a:lnTo>
                  <a:lnTo>
                    <a:pt x="568" y="104"/>
                  </a:lnTo>
                  <a:lnTo>
                    <a:pt x="576" y="112"/>
                  </a:lnTo>
                  <a:lnTo>
                    <a:pt x="584" y="136"/>
                  </a:lnTo>
                  <a:lnTo>
                    <a:pt x="592" y="144"/>
                  </a:lnTo>
                  <a:lnTo>
                    <a:pt x="600" y="160"/>
                  </a:lnTo>
                  <a:lnTo>
                    <a:pt x="600" y="168"/>
                  </a:lnTo>
                  <a:lnTo>
                    <a:pt x="584" y="144"/>
                  </a:lnTo>
                  <a:lnTo>
                    <a:pt x="584" y="144"/>
                  </a:lnTo>
                  <a:lnTo>
                    <a:pt x="584" y="144"/>
                  </a:lnTo>
                  <a:lnTo>
                    <a:pt x="584" y="144"/>
                  </a:lnTo>
                  <a:lnTo>
                    <a:pt x="600" y="168"/>
                  </a:lnTo>
                  <a:lnTo>
                    <a:pt x="608" y="176"/>
                  </a:lnTo>
                  <a:lnTo>
                    <a:pt x="616" y="192"/>
                  </a:lnTo>
                  <a:lnTo>
                    <a:pt x="616" y="192"/>
                  </a:lnTo>
                  <a:lnTo>
                    <a:pt x="616" y="192"/>
                  </a:lnTo>
                  <a:lnTo>
                    <a:pt x="616" y="192"/>
                  </a:lnTo>
                  <a:lnTo>
                    <a:pt x="616" y="192"/>
                  </a:lnTo>
                  <a:lnTo>
                    <a:pt x="616" y="192"/>
                  </a:lnTo>
                  <a:lnTo>
                    <a:pt x="624" y="224"/>
                  </a:lnTo>
                  <a:lnTo>
                    <a:pt x="664" y="296"/>
                  </a:lnTo>
                  <a:lnTo>
                    <a:pt x="688" y="328"/>
                  </a:lnTo>
                  <a:lnTo>
                    <a:pt x="696" y="344"/>
                  </a:lnTo>
                  <a:lnTo>
                    <a:pt x="704" y="352"/>
                  </a:lnTo>
                  <a:lnTo>
                    <a:pt x="704" y="360"/>
                  </a:lnTo>
                  <a:lnTo>
                    <a:pt x="704" y="368"/>
                  </a:lnTo>
                  <a:lnTo>
                    <a:pt x="704" y="368"/>
                  </a:lnTo>
                  <a:lnTo>
                    <a:pt x="720" y="376"/>
                  </a:lnTo>
                  <a:lnTo>
                    <a:pt x="712" y="376"/>
                  </a:lnTo>
                  <a:lnTo>
                    <a:pt x="712" y="376"/>
                  </a:lnTo>
                  <a:lnTo>
                    <a:pt x="720" y="384"/>
                  </a:lnTo>
                  <a:lnTo>
                    <a:pt x="720" y="384"/>
                  </a:lnTo>
                  <a:lnTo>
                    <a:pt x="720" y="408"/>
                  </a:lnTo>
                  <a:lnTo>
                    <a:pt x="728" y="448"/>
                  </a:lnTo>
                  <a:lnTo>
                    <a:pt x="720" y="472"/>
                  </a:lnTo>
                  <a:lnTo>
                    <a:pt x="720" y="472"/>
                  </a:lnTo>
                  <a:lnTo>
                    <a:pt x="720" y="480"/>
                  </a:lnTo>
                  <a:lnTo>
                    <a:pt x="712" y="496"/>
                  </a:lnTo>
                  <a:lnTo>
                    <a:pt x="712" y="512"/>
                  </a:lnTo>
                  <a:lnTo>
                    <a:pt x="712" y="520"/>
                  </a:lnTo>
                  <a:lnTo>
                    <a:pt x="712" y="544"/>
                  </a:lnTo>
                  <a:lnTo>
                    <a:pt x="704" y="544"/>
                  </a:lnTo>
                  <a:lnTo>
                    <a:pt x="696" y="544"/>
                  </a:lnTo>
                  <a:lnTo>
                    <a:pt x="696" y="544"/>
                  </a:lnTo>
                  <a:lnTo>
                    <a:pt x="688" y="552"/>
                  </a:lnTo>
                  <a:lnTo>
                    <a:pt x="672" y="552"/>
                  </a:lnTo>
                  <a:lnTo>
                    <a:pt x="672" y="552"/>
                  </a:lnTo>
                  <a:lnTo>
                    <a:pt x="672" y="552"/>
                  </a:lnTo>
                  <a:lnTo>
                    <a:pt x="664" y="560"/>
                  </a:lnTo>
                  <a:lnTo>
                    <a:pt x="648" y="560"/>
                  </a:lnTo>
                  <a:lnTo>
                    <a:pt x="640" y="544"/>
                  </a:lnTo>
                  <a:lnTo>
                    <a:pt x="640" y="544"/>
                  </a:lnTo>
                  <a:lnTo>
                    <a:pt x="640" y="544"/>
                  </a:lnTo>
                  <a:lnTo>
                    <a:pt x="640" y="544"/>
                  </a:lnTo>
                  <a:lnTo>
                    <a:pt x="648" y="544"/>
                  </a:lnTo>
                  <a:lnTo>
                    <a:pt x="656" y="552"/>
                  </a:lnTo>
                  <a:lnTo>
                    <a:pt x="656" y="552"/>
                  </a:lnTo>
                  <a:lnTo>
                    <a:pt x="664" y="544"/>
                  </a:lnTo>
                  <a:lnTo>
                    <a:pt x="664" y="544"/>
                  </a:lnTo>
                  <a:lnTo>
                    <a:pt x="656" y="536"/>
                  </a:lnTo>
                  <a:lnTo>
                    <a:pt x="656" y="536"/>
                  </a:lnTo>
                  <a:lnTo>
                    <a:pt x="664" y="528"/>
                  </a:lnTo>
                  <a:lnTo>
                    <a:pt x="664" y="528"/>
                  </a:lnTo>
                  <a:lnTo>
                    <a:pt x="656" y="512"/>
                  </a:lnTo>
                  <a:lnTo>
                    <a:pt x="648" y="520"/>
                  </a:lnTo>
                  <a:lnTo>
                    <a:pt x="648" y="520"/>
                  </a:lnTo>
                  <a:lnTo>
                    <a:pt x="656" y="528"/>
                  </a:lnTo>
                  <a:lnTo>
                    <a:pt x="648" y="536"/>
                  </a:lnTo>
                  <a:lnTo>
                    <a:pt x="640" y="536"/>
                  </a:lnTo>
                  <a:lnTo>
                    <a:pt x="640" y="536"/>
                  </a:lnTo>
                  <a:lnTo>
                    <a:pt x="640" y="536"/>
                  </a:lnTo>
                  <a:lnTo>
                    <a:pt x="624" y="504"/>
                  </a:lnTo>
                  <a:lnTo>
                    <a:pt x="600" y="488"/>
                  </a:lnTo>
                  <a:lnTo>
                    <a:pt x="584" y="488"/>
                  </a:lnTo>
                  <a:lnTo>
                    <a:pt x="584" y="488"/>
                  </a:lnTo>
                  <a:lnTo>
                    <a:pt x="584" y="488"/>
                  </a:lnTo>
                  <a:lnTo>
                    <a:pt x="576" y="488"/>
                  </a:lnTo>
                  <a:lnTo>
                    <a:pt x="568" y="480"/>
                  </a:lnTo>
                  <a:lnTo>
                    <a:pt x="568" y="448"/>
                  </a:lnTo>
                  <a:lnTo>
                    <a:pt x="552" y="440"/>
                  </a:lnTo>
                  <a:lnTo>
                    <a:pt x="552" y="440"/>
                  </a:lnTo>
                  <a:lnTo>
                    <a:pt x="552" y="440"/>
                  </a:lnTo>
                  <a:lnTo>
                    <a:pt x="544" y="432"/>
                  </a:lnTo>
                  <a:lnTo>
                    <a:pt x="536" y="424"/>
                  </a:lnTo>
                  <a:lnTo>
                    <a:pt x="536" y="408"/>
                  </a:lnTo>
                  <a:lnTo>
                    <a:pt x="536" y="408"/>
                  </a:lnTo>
                  <a:lnTo>
                    <a:pt x="528" y="400"/>
                  </a:lnTo>
                  <a:lnTo>
                    <a:pt x="528" y="400"/>
                  </a:lnTo>
                  <a:lnTo>
                    <a:pt x="536" y="384"/>
                  </a:lnTo>
                  <a:lnTo>
                    <a:pt x="536" y="384"/>
                  </a:lnTo>
                  <a:lnTo>
                    <a:pt x="528" y="392"/>
                  </a:lnTo>
                  <a:lnTo>
                    <a:pt x="528" y="392"/>
                  </a:lnTo>
                  <a:lnTo>
                    <a:pt x="512" y="384"/>
                  </a:lnTo>
                  <a:lnTo>
                    <a:pt x="512" y="384"/>
                  </a:lnTo>
                  <a:lnTo>
                    <a:pt x="528" y="400"/>
                  </a:lnTo>
                  <a:lnTo>
                    <a:pt x="528" y="408"/>
                  </a:lnTo>
                  <a:lnTo>
                    <a:pt x="520" y="408"/>
                  </a:lnTo>
                  <a:lnTo>
                    <a:pt x="520" y="408"/>
                  </a:lnTo>
                  <a:lnTo>
                    <a:pt x="504" y="392"/>
                  </a:lnTo>
                  <a:lnTo>
                    <a:pt x="496" y="384"/>
                  </a:lnTo>
                  <a:lnTo>
                    <a:pt x="496" y="384"/>
                  </a:lnTo>
                  <a:lnTo>
                    <a:pt x="496" y="376"/>
                  </a:lnTo>
                  <a:lnTo>
                    <a:pt x="496" y="376"/>
                  </a:lnTo>
                  <a:lnTo>
                    <a:pt x="472" y="344"/>
                  </a:lnTo>
                  <a:lnTo>
                    <a:pt x="472" y="344"/>
                  </a:lnTo>
                  <a:lnTo>
                    <a:pt x="480" y="344"/>
                  </a:lnTo>
                  <a:lnTo>
                    <a:pt x="480" y="344"/>
                  </a:lnTo>
                  <a:lnTo>
                    <a:pt x="480" y="344"/>
                  </a:lnTo>
                  <a:lnTo>
                    <a:pt x="480" y="328"/>
                  </a:lnTo>
                  <a:lnTo>
                    <a:pt x="480" y="312"/>
                  </a:lnTo>
                  <a:lnTo>
                    <a:pt x="480" y="312"/>
                  </a:lnTo>
                  <a:lnTo>
                    <a:pt x="472" y="296"/>
                  </a:lnTo>
                  <a:lnTo>
                    <a:pt x="472" y="296"/>
                  </a:lnTo>
                  <a:lnTo>
                    <a:pt x="464" y="312"/>
                  </a:lnTo>
                  <a:lnTo>
                    <a:pt x="464" y="320"/>
                  </a:lnTo>
                  <a:lnTo>
                    <a:pt x="464" y="328"/>
                  </a:lnTo>
                  <a:lnTo>
                    <a:pt x="464" y="328"/>
                  </a:lnTo>
                  <a:lnTo>
                    <a:pt x="448" y="312"/>
                  </a:lnTo>
                  <a:lnTo>
                    <a:pt x="448" y="312"/>
                  </a:lnTo>
                  <a:lnTo>
                    <a:pt x="456" y="304"/>
                  </a:lnTo>
                  <a:lnTo>
                    <a:pt x="456" y="288"/>
                  </a:lnTo>
                  <a:lnTo>
                    <a:pt x="448" y="272"/>
                  </a:lnTo>
                  <a:lnTo>
                    <a:pt x="448" y="272"/>
                  </a:lnTo>
                  <a:lnTo>
                    <a:pt x="456" y="264"/>
                  </a:lnTo>
                  <a:lnTo>
                    <a:pt x="456" y="224"/>
                  </a:lnTo>
                  <a:lnTo>
                    <a:pt x="456" y="216"/>
                  </a:lnTo>
                  <a:lnTo>
                    <a:pt x="456" y="216"/>
                  </a:lnTo>
                  <a:lnTo>
                    <a:pt x="448" y="200"/>
                  </a:lnTo>
                  <a:lnTo>
                    <a:pt x="448" y="200"/>
                  </a:lnTo>
                  <a:lnTo>
                    <a:pt x="448" y="200"/>
                  </a:lnTo>
                  <a:lnTo>
                    <a:pt x="440" y="184"/>
                  </a:lnTo>
                  <a:lnTo>
                    <a:pt x="432" y="184"/>
                  </a:lnTo>
                  <a:lnTo>
                    <a:pt x="432" y="184"/>
                  </a:lnTo>
                  <a:lnTo>
                    <a:pt x="432" y="184"/>
                  </a:lnTo>
                  <a:lnTo>
                    <a:pt x="416" y="184"/>
                  </a:lnTo>
                  <a:lnTo>
                    <a:pt x="408" y="184"/>
                  </a:lnTo>
                  <a:lnTo>
                    <a:pt x="408" y="176"/>
                  </a:lnTo>
                  <a:lnTo>
                    <a:pt x="416" y="176"/>
                  </a:lnTo>
                  <a:lnTo>
                    <a:pt x="408" y="168"/>
                  </a:lnTo>
                  <a:lnTo>
                    <a:pt x="392" y="160"/>
                  </a:lnTo>
                  <a:lnTo>
                    <a:pt x="392" y="160"/>
                  </a:lnTo>
                  <a:lnTo>
                    <a:pt x="376" y="152"/>
                  </a:lnTo>
                  <a:lnTo>
                    <a:pt x="376" y="144"/>
                  </a:lnTo>
                  <a:lnTo>
                    <a:pt x="360" y="128"/>
                  </a:lnTo>
                  <a:lnTo>
                    <a:pt x="352" y="112"/>
                  </a:lnTo>
                  <a:lnTo>
                    <a:pt x="328" y="104"/>
                  </a:lnTo>
                  <a:lnTo>
                    <a:pt x="312" y="104"/>
                  </a:lnTo>
                  <a:lnTo>
                    <a:pt x="296" y="104"/>
                  </a:lnTo>
                  <a:lnTo>
                    <a:pt x="288" y="112"/>
                  </a:lnTo>
                  <a:lnTo>
                    <a:pt x="288" y="120"/>
                  </a:lnTo>
                  <a:lnTo>
                    <a:pt x="288" y="120"/>
                  </a:lnTo>
                  <a:lnTo>
                    <a:pt x="288" y="120"/>
                  </a:lnTo>
                  <a:lnTo>
                    <a:pt x="272" y="120"/>
                  </a:lnTo>
                  <a:lnTo>
                    <a:pt x="264" y="136"/>
                  </a:lnTo>
                  <a:lnTo>
                    <a:pt x="256" y="144"/>
                  </a:lnTo>
                  <a:lnTo>
                    <a:pt x="248" y="144"/>
                  </a:lnTo>
                  <a:lnTo>
                    <a:pt x="248" y="144"/>
                  </a:lnTo>
                  <a:lnTo>
                    <a:pt x="248" y="144"/>
                  </a:lnTo>
                  <a:lnTo>
                    <a:pt x="248" y="144"/>
                  </a:lnTo>
                  <a:lnTo>
                    <a:pt x="248" y="136"/>
                  </a:lnTo>
                  <a:lnTo>
                    <a:pt x="248" y="136"/>
                  </a:lnTo>
                  <a:lnTo>
                    <a:pt x="240" y="152"/>
                  </a:lnTo>
                  <a:lnTo>
                    <a:pt x="232" y="152"/>
                  </a:lnTo>
                  <a:lnTo>
                    <a:pt x="224" y="152"/>
                  </a:lnTo>
                  <a:lnTo>
                    <a:pt x="208" y="160"/>
                  </a:lnTo>
                  <a:lnTo>
                    <a:pt x="208" y="160"/>
                  </a:lnTo>
                  <a:lnTo>
                    <a:pt x="208" y="160"/>
                  </a:lnTo>
                  <a:lnTo>
                    <a:pt x="200" y="152"/>
                  </a:lnTo>
                  <a:lnTo>
                    <a:pt x="200" y="152"/>
                  </a:lnTo>
                  <a:lnTo>
                    <a:pt x="200" y="152"/>
                  </a:lnTo>
                  <a:lnTo>
                    <a:pt x="208" y="152"/>
                  </a:lnTo>
                  <a:lnTo>
                    <a:pt x="208" y="152"/>
                  </a:lnTo>
                  <a:lnTo>
                    <a:pt x="208" y="144"/>
                  </a:lnTo>
                  <a:lnTo>
                    <a:pt x="208" y="144"/>
                  </a:lnTo>
                  <a:lnTo>
                    <a:pt x="200" y="136"/>
                  </a:lnTo>
                  <a:lnTo>
                    <a:pt x="200" y="136"/>
                  </a:lnTo>
                  <a:lnTo>
                    <a:pt x="176" y="120"/>
                  </a:lnTo>
                  <a:lnTo>
                    <a:pt x="176" y="120"/>
                  </a:lnTo>
                  <a:lnTo>
                    <a:pt x="192" y="120"/>
                  </a:lnTo>
                  <a:lnTo>
                    <a:pt x="192" y="120"/>
                  </a:lnTo>
                  <a:lnTo>
                    <a:pt x="192" y="120"/>
                  </a:lnTo>
                  <a:lnTo>
                    <a:pt x="192" y="120"/>
                  </a:lnTo>
                  <a:lnTo>
                    <a:pt x="184" y="112"/>
                  </a:lnTo>
                  <a:lnTo>
                    <a:pt x="176" y="112"/>
                  </a:lnTo>
                  <a:lnTo>
                    <a:pt x="176" y="112"/>
                  </a:lnTo>
                  <a:lnTo>
                    <a:pt x="184" y="96"/>
                  </a:lnTo>
                  <a:lnTo>
                    <a:pt x="184" y="96"/>
                  </a:lnTo>
                  <a:lnTo>
                    <a:pt x="168" y="96"/>
                  </a:lnTo>
                  <a:lnTo>
                    <a:pt x="168" y="96"/>
                  </a:lnTo>
                  <a:lnTo>
                    <a:pt x="168" y="112"/>
                  </a:lnTo>
                  <a:lnTo>
                    <a:pt x="168" y="112"/>
                  </a:lnTo>
                  <a:lnTo>
                    <a:pt x="152" y="104"/>
                  </a:lnTo>
                  <a:lnTo>
                    <a:pt x="120" y="96"/>
                  </a:lnTo>
                  <a:lnTo>
                    <a:pt x="104" y="96"/>
                  </a:lnTo>
                  <a:lnTo>
                    <a:pt x="104" y="96"/>
                  </a:lnTo>
                  <a:lnTo>
                    <a:pt x="104" y="96"/>
                  </a:lnTo>
                  <a:lnTo>
                    <a:pt x="112" y="96"/>
                  </a:lnTo>
                  <a:lnTo>
                    <a:pt x="128" y="96"/>
                  </a:lnTo>
                  <a:lnTo>
                    <a:pt x="136" y="88"/>
                  </a:lnTo>
                  <a:lnTo>
                    <a:pt x="136" y="88"/>
                  </a:lnTo>
                  <a:lnTo>
                    <a:pt x="120" y="88"/>
                  </a:lnTo>
                  <a:lnTo>
                    <a:pt x="120" y="88"/>
                  </a:lnTo>
                  <a:lnTo>
                    <a:pt x="88" y="88"/>
                  </a:lnTo>
                  <a:lnTo>
                    <a:pt x="88" y="88"/>
                  </a:lnTo>
                  <a:lnTo>
                    <a:pt x="80" y="96"/>
                  </a:lnTo>
                  <a:lnTo>
                    <a:pt x="80" y="96"/>
                  </a:lnTo>
                  <a:lnTo>
                    <a:pt x="64" y="96"/>
                  </a:lnTo>
                  <a:lnTo>
                    <a:pt x="56" y="104"/>
                  </a:lnTo>
                  <a:lnTo>
                    <a:pt x="48" y="104"/>
                  </a:lnTo>
                  <a:lnTo>
                    <a:pt x="48" y="104"/>
                  </a:lnTo>
                  <a:lnTo>
                    <a:pt x="48" y="104"/>
                  </a:lnTo>
                  <a:lnTo>
                    <a:pt x="48" y="96"/>
                  </a:lnTo>
                  <a:lnTo>
                    <a:pt x="56" y="96"/>
                  </a:lnTo>
                  <a:lnTo>
                    <a:pt x="64" y="88"/>
                  </a:lnTo>
                  <a:lnTo>
                    <a:pt x="64" y="88"/>
                  </a:lnTo>
                  <a:lnTo>
                    <a:pt x="56" y="88"/>
                  </a:lnTo>
                  <a:lnTo>
                    <a:pt x="48" y="88"/>
                  </a:lnTo>
                  <a:lnTo>
                    <a:pt x="48" y="88"/>
                  </a:lnTo>
                  <a:lnTo>
                    <a:pt x="40" y="80"/>
                  </a:lnTo>
                  <a:lnTo>
                    <a:pt x="40" y="80"/>
                  </a:lnTo>
                  <a:lnTo>
                    <a:pt x="40" y="80"/>
                  </a:lnTo>
                  <a:lnTo>
                    <a:pt x="40" y="88"/>
                  </a:lnTo>
                  <a:lnTo>
                    <a:pt x="40" y="88"/>
                  </a:lnTo>
                  <a:lnTo>
                    <a:pt x="40" y="96"/>
                  </a:lnTo>
                  <a:lnTo>
                    <a:pt x="40" y="96"/>
                  </a:lnTo>
                  <a:lnTo>
                    <a:pt x="32" y="104"/>
                  </a:lnTo>
                  <a:lnTo>
                    <a:pt x="32" y="112"/>
                  </a:lnTo>
                  <a:lnTo>
                    <a:pt x="32" y="112"/>
                  </a:lnTo>
                  <a:lnTo>
                    <a:pt x="16" y="112"/>
                  </a:lnTo>
                  <a:lnTo>
                    <a:pt x="16" y="112"/>
                  </a:lnTo>
                  <a:lnTo>
                    <a:pt x="24" y="104"/>
                  </a:lnTo>
                  <a:lnTo>
                    <a:pt x="24" y="96"/>
                  </a:lnTo>
                  <a:lnTo>
                    <a:pt x="24" y="96"/>
                  </a:lnTo>
                  <a:lnTo>
                    <a:pt x="16" y="96"/>
                  </a:lnTo>
                  <a:lnTo>
                    <a:pt x="16" y="96"/>
                  </a:lnTo>
                  <a:lnTo>
                    <a:pt x="24" y="96"/>
                  </a:lnTo>
                  <a:lnTo>
                    <a:pt x="16" y="88"/>
                  </a:lnTo>
                  <a:lnTo>
                    <a:pt x="16" y="88"/>
                  </a:lnTo>
                  <a:lnTo>
                    <a:pt x="24" y="88"/>
                  </a:lnTo>
                  <a:lnTo>
                    <a:pt x="24" y="72"/>
                  </a:lnTo>
                  <a:lnTo>
                    <a:pt x="8" y="64"/>
                  </a:lnTo>
                  <a:lnTo>
                    <a:pt x="0" y="64"/>
                  </a:lnTo>
                  <a:lnTo>
                    <a:pt x="0" y="64"/>
                  </a:lnTo>
                  <a:lnTo>
                    <a:pt x="0" y="48"/>
                  </a:lnTo>
                  <a:lnTo>
                    <a:pt x="0" y="48"/>
                  </a:lnTo>
                  <a:lnTo>
                    <a:pt x="224" y="24"/>
                  </a:lnTo>
                  <a:lnTo>
                    <a:pt x="224" y="24"/>
                  </a:lnTo>
                  <a:lnTo>
                    <a:pt x="240" y="48"/>
                  </a:lnTo>
                  <a:lnTo>
                    <a:pt x="240" y="48"/>
                  </a:lnTo>
                  <a:lnTo>
                    <a:pt x="464" y="32"/>
                  </a:lnTo>
                  <a:lnTo>
                    <a:pt x="464" y="32"/>
                  </a:lnTo>
                  <a:lnTo>
                    <a:pt x="472" y="48"/>
                  </a:lnTo>
                  <a:lnTo>
                    <a:pt x="472" y="48"/>
                  </a:lnTo>
                  <a:lnTo>
                    <a:pt x="488" y="48"/>
                  </a:lnTo>
                  <a:lnTo>
                    <a:pt x="488" y="48"/>
                  </a:lnTo>
                  <a:lnTo>
                    <a:pt x="488" y="40"/>
                  </a:lnTo>
                  <a:lnTo>
                    <a:pt x="480" y="32"/>
                  </a:lnTo>
                  <a:lnTo>
                    <a:pt x="480" y="24"/>
                  </a:lnTo>
                  <a:lnTo>
                    <a:pt x="480" y="8"/>
                  </a:lnTo>
                  <a:lnTo>
                    <a:pt x="488" y="0"/>
                  </a:lnTo>
                  <a:lnTo>
                    <a:pt x="488" y="0"/>
                  </a:lnTo>
                  <a:lnTo>
                    <a:pt x="496" y="8"/>
                  </a:lnTo>
                  <a:lnTo>
                    <a:pt x="512" y="8"/>
                  </a:lnTo>
                  <a:lnTo>
                    <a:pt x="520" y="8"/>
                  </a:lnTo>
                  <a:lnTo>
                    <a:pt x="528" y="8"/>
                  </a:lnTo>
                  <a:lnTo>
                    <a:pt x="528" y="16"/>
                  </a:lnTo>
                  <a:lnTo>
                    <a:pt x="528" y="16"/>
                  </a:lnTo>
                  <a:lnTo>
                    <a:pt x="528" y="32"/>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8" name="Freeform 32"/>
            <p:cNvSpPr>
              <a:spLocks/>
            </p:cNvSpPr>
            <p:nvPr/>
          </p:nvSpPr>
          <p:spPr bwMode="auto">
            <a:xfrm>
              <a:off x="1089918" y="2068233"/>
              <a:ext cx="740636" cy="550084"/>
            </a:xfrm>
            <a:custGeom>
              <a:avLst/>
              <a:gdLst>
                <a:gd name="T0" fmla="*/ 56 w 528"/>
                <a:gd name="T1" fmla="*/ 56 h 392"/>
                <a:gd name="T2" fmla="*/ 96 w 528"/>
                <a:gd name="T3" fmla="*/ 72 h 392"/>
                <a:gd name="T4" fmla="*/ 120 w 528"/>
                <a:gd name="T5" fmla="*/ 88 h 392"/>
                <a:gd name="T6" fmla="*/ 128 w 528"/>
                <a:gd name="T7" fmla="*/ 96 h 392"/>
                <a:gd name="T8" fmla="*/ 136 w 528"/>
                <a:gd name="T9" fmla="*/ 96 h 392"/>
                <a:gd name="T10" fmla="*/ 120 w 528"/>
                <a:gd name="T11" fmla="*/ 128 h 392"/>
                <a:gd name="T12" fmla="*/ 128 w 528"/>
                <a:gd name="T13" fmla="*/ 112 h 392"/>
                <a:gd name="T14" fmla="*/ 88 w 528"/>
                <a:gd name="T15" fmla="*/ 144 h 392"/>
                <a:gd name="T16" fmla="*/ 96 w 528"/>
                <a:gd name="T17" fmla="*/ 160 h 392"/>
                <a:gd name="T18" fmla="*/ 120 w 528"/>
                <a:gd name="T19" fmla="*/ 128 h 392"/>
                <a:gd name="T20" fmla="*/ 144 w 528"/>
                <a:gd name="T21" fmla="*/ 112 h 392"/>
                <a:gd name="T22" fmla="*/ 136 w 528"/>
                <a:gd name="T23" fmla="*/ 128 h 392"/>
                <a:gd name="T24" fmla="*/ 136 w 528"/>
                <a:gd name="T25" fmla="*/ 144 h 392"/>
                <a:gd name="T26" fmla="*/ 120 w 528"/>
                <a:gd name="T27" fmla="*/ 176 h 392"/>
                <a:gd name="T28" fmla="*/ 112 w 528"/>
                <a:gd name="T29" fmla="*/ 168 h 392"/>
                <a:gd name="T30" fmla="*/ 112 w 528"/>
                <a:gd name="T31" fmla="*/ 160 h 392"/>
                <a:gd name="T32" fmla="*/ 88 w 528"/>
                <a:gd name="T33" fmla="*/ 176 h 392"/>
                <a:gd name="T34" fmla="*/ 104 w 528"/>
                <a:gd name="T35" fmla="*/ 184 h 392"/>
                <a:gd name="T36" fmla="*/ 128 w 528"/>
                <a:gd name="T37" fmla="*/ 176 h 392"/>
                <a:gd name="T38" fmla="*/ 144 w 528"/>
                <a:gd name="T39" fmla="*/ 168 h 392"/>
                <a:gd name="T40" fmla="*/ 144 w 528"/>
                <a:gd name="T41" fmla="*/ 136 h 392"/>
                <a:gd name="T42" fmla="*/ 168 w 528"/>
                <a:gd name="T43" fmla="*/ 104 h 392"/>
                <a:gd name="T44" fmla="*/ 160 w 528"/>
                <a:gd name="T45" fmla="*/ 88 h 392"/>
                <a:gd name="T46" fmla="*/ 152 w 528"/>
                <a:gd name="T47" fmla="*/ 88 h 392"/>
                <a:gd name="T48" fmla="*/ 160 w 528"/>
                <a:gd name="T49" fmla="*/ 80 h 392"/>
                <a:gd name="T50" fmla="*/ 152 w 528"/>
                <a:gd name="T51" fmla="*/ 56 h 392"/>
                <a:gd name="T52" fmla="*/ 160 w 528"/>
                <a:gd name="T53" fmla="*/ 48 h 392"/>
                <a:gd name="T54" fmla="*/ 168 w 528"/>
                <a:gd name="T55" fmla="*/ 48 h 392"/>
                <a:gd name="T56" fmla="*/ 168 w 528"/>
                <a:gd name="T57" fmla="*/ 32 h 392"/>
                <a:gd name="T58" fmla="*/ 160 w 528"/>
                <a:gd name="T59" fmla="*/ 0 h 392"/>
                <a:gd name="T60" fmla="*/ 528 w 528"/>
                <a:gd name="T61" fmla="*/ 96 h 392"/>
                <a:gd name="T62" fmla="*/ 480 w 528"/>
                <a:gd name="T63" fmla="*/ 368 h 392"/>
                <a:gd name="T64" fmla="*/ 472 w 528"/>
                <a:gd name="T65" fmla="*/ 392 h 392"/>
                <a:gd name="T66" fmla="*/ 288 w 528"/>
                <a:gd name="T67" fmla="*/ 360 h 392"/>
                <a:gd name="T68" fmla="*/ 256 w 528"/>
                <a:gd name="T69" fmla="*/ 360 h 392"/>
                <a:gd name="T70" fmla="*/ 208 w 528"/>
                <a:gd name="T71" fmla="*/ 360 h 392"/>
                <a:gd name="T72" fmla="*/ 176 w 528"/>
                <a:gd name="T73" fmla="*/ 360 h 392"/>
                <a:gd name="T74" fmla="*/ 136 w 528"/>
                <a:gd name="T75" fmla="*/ 336 h 392"/>
                <a:gd name="T76" fmla="*/ 72 w 528"/>
                <a:gd name="T77" fmla="*/ 328 h 392"/>
                <a:gd name="T78" fmla="*/ 72 w 528"/>
                <a:gd name="T79" fmla="*/ 288 h 392"/>
                <a:gd name="T80" fmla="*/ 40 w 528"/>
                <a:gd name="T81" fmla="*/ 264 h 392"/>
                <a:gd name="T82" fmla="*/ 24 w 528"/>
                <a:gd name="T83" fmla="*/ 248 h 392"/>
                <a:gd name="T84" fmla="*/ 0 w 528"/>
                <a:gd name="T85" fmla="*/ 240 h 392"/>
                <a:gd name="T86" fmla="*/ 0 w 528"/>
                <a:gd name="T87" fmla="*/ 232 h 392"/>
                <a:gd name="T88" fmla="*/ 8 w 528"/>
                <a:gd name="T89" fmla="*/ 208 h 392"/>
                <a:gd name="T90" fmla="*/ 8 w 528"/>
                <a:gd name="T91" fmla="*/ 232 h 392"/>
                <a:gd name="T92" fmla="*/ 16 w 528"/>
                <a:gd name="T93" fmla="*/ 208 h 392"/>
                <a:gd name="T94" fmla="*/ 24 w 528"/>
                <a:gd name="T95" fmla="*/ 192 h 392"/>
                <a:gd name="T96" fmla="*/ 8 w 528"/>
                <a:gd name="T97" fmla="*/ 176 h 392"/>
                <a:gd name="T98" fmla="*/ 32 w 528"/>
                <a:gd name="T99" fmla="*/ 176 h 392"/>
                <a:gd name="T100" fmla="*/ 24 w 528"/>
                <a:gd name="T101" fmla="*/ 168 h 392"/>
                <a:gd name="T102" fmla="*/ 16 w 528"/>
                <a:gd name="T103" fmla="*/ 168 h 392"/>
                <a:gd name="T104" fmla="*/ 16 w 528"/>
                <a:gd name="T105" fmla="*/ 136 h 392"/>
                <a:gd name="T106" fmla="*/ 8 w 528"/>
                <a:gd name="T107" fmla="*/ 6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392">
                  <a:moveTo>
                    <a:pt x="16" y="32"/>
                  </a:moveTo>
                  <a:lnTo>
                    <a:pt x="16" y="24"/>
                  </a:lnTo>
                  <a:lnTo>
                    <a:pt x="16" y="24"/>
                  </a:lnTo>
                  <a:lnTo>
                    <a:pt x="24" y="32"/>
                  </a:lnTo>
                  <a:lnTo>
                    <a:pt x="56" y="56"/>
                  </a:lnTo>
                  <a:lnTo>
                    <a:pt x="72" y="64"/>
                  </a:lnTo>
                  <a:lnTo>
                    <a:pt x="80" y="64"/>
                  </a:lnTo>
                  <a:lnTo>
                    <a:pt x="88" y="72"/>
                  </a:lnTo>
                  <a:lnTo>
                    <a:pt x="96" y="72"/>
                  </a:lnTo>
                  <a:lnTo>
                    <a:pt x="96" y="72"/>
                  </a:lnTo>
                  <a:lnTo>
                    <a:pt x="112" y="80"/>
                  </a:lnTo>
                  <a:lnTo>
                    <a:pt x="112" y="80"/>
                  </a:lnTo>
                  <a:lnTo>
                    <a:pt x="112" y="88"/>
                  </a:lnTo>
                  <a:lnTo>
                    <a:pt x="112" y="88"/>
                  </a:lnTo>
                  <a:lnTo>
                    <a:pt x="120" y="88"/>
                  </a:lnTo>
                  <a:lnTo>
                    <a:pt x="120" y="88"/>
                  </a:lnTo>
                  <a:lnTo>
                    <a:pt x="120" y="96"/>
                  </a:lnTo>
                  <a:lnTo>
                    <a:pt x="120" y="96"/>
                  </a:lnTo>
                  <a:lnTo>
                    <a:pt x="128" y="96"/>
                  </a:lnTo>
                  <a:lnTo>
                    <a:pt x="128" y="96"/>
                  </a:lnTo>
                  <a:lnTo>
                    <a:pt x="128" y="88"/>
                  </a:lnTo>
                  <a:lnTo>
                    <a:pt x="128" y="80"/>
                  </a:lnTo>
                  <a:lnTo>
                    <a:pt x="136" y="80"/>
                  </a:lnTo>
                  <a:lnTo>
                    <a:pt x="136" y="80"/>
                  </a:lnTo>
                  <a:lnTo>
                    <a:pt x="136" y="96"/>
                  </a:lnTo>
                  <a:lnTo>
                    <a:pt x="136" y="96"/>
                  </a:lnTo>
                  <a:lnTo>
                    <a:pt x="136" y="96"/>
                  </a:lnTo>
                  <a:lnTo>
                    <a:pt x="136" y="104"/>
                  </a:lnTo>
                  <a:lnTo>
                    <a:pt x="136" y="112"/>
                  </a:lnTo>
                  <a:lnTo>
                    <a:pt x="120" y="128"/>
                  </a:lnTo>
                  <a:lnTo>
                    <a:pt x="120" y="128"/>
                  </a:lnTo>
                  <a:lnTo>
                    <a:pt x="120" y="120"/>
                  </a:lnTo>
                  <a:lnTo>
                    <a:pt x="120" y="120"/>
                  </a:lnTo>
                  <a:lnTo>
                    <a:pt x="128" y="112"/>
                  </a:lnTo>
                  <a:lnTo>
                    <a:pt x="128" y="112"/>
                  </a:lnTo>
                  <a:lnTo>
                    <a:pt x="128" y="112"/>
                  </a:lnTo>
                  <a:lnTo>
                    <a:pt x="128" y="112"/>
                  </a:lnTo>
                  <a:lnTo>
                    <a:pt x="104" y="136"/>
                  </a:lnTo>
                  <a:lnTo>
                    <a:pt x="104" y="136"/>
                  </a:lnTo>
                  <a:lnTo>
                    <a:pt x="88" y="144"/>
                  </a:lnTo>
                  <a:lnTo>
                    <a:pt x="88" y="144"/>
                  </a:lnTo>
                  <a:lnTo>
                    <a:pt x="88" y="152"/>
                  </a:lnTo>
                  <a:lnTo>
                    <a:pt x="88" y="152"/>
                  </a:lnTo>
                  <a:lnTo>
                    <a:pt x="96" y="160"/>
                  </a:lnTo>
                  <a:lnTo>
                    <a:pt x="96" y="160"/>
                  </a:lnTo>
                  <a:lnTo>
                    <a:pt x="104" y="152"/>
                  </a:lnTo>
                  <a:lnTo>
                    <a:pt x="104" y="152"/>
                  </a:lnTo>
                  <a:lnTo>
                    <a:pt x="96" y="144"/>
                  </a:lnTo>
                  <a:lnTo>
                    <a:pt x="96" y="144"/>
                  </a:lnTo>
                  <a:lnTo>
                    <a:pt x="120" y="128"/>
                  </a:lnTo>
                  <a:lnTo>
                    <a:pt x="120" y="128"/>
                  </a:lnTo>
                  <a:lnTo>
                    <a:pt x="120" y="128"/>
                  </a:lnTo>
                  <a:lnTo>
                    <a:pt x="120" y="128"/>
                  </a:lnTo>
                  <a:lnTo>
                    <a:pt x="144" y="112"/>
                  </a:lnTo>
                  <a:lnTo>
                    <a:pt x="144" y="112"/>
                  </a:lnTo>
                  <a:lnTo>
                    <a:pt x="144" y="120"/>
                  </a:lnTo>
                  <a:lnTo>
                    <a:pt x="144" y="128"/>
                  </a:lnTo>
                  <a:lnTo>
                    <a:pt x="144" y="128"/>
                  </a:lnTo>
                  <a:lnTo>
                    <a:pt x="136" y="128"/>
                  </a:lnTo>
                  <a:lnTo>
                    <a:pt x="136" y="128"/>
                  </a:lnTo>
                  <a:lnTo>
                    <a:pt x="136" y="128"/>
                  </a:lnTo>
                  <a:lnTo>
                    <a:pt x="128" y="136"/>
                  </a:lnTo>
                  <a:lnTo>
                    <a:pt x="128" y="144"/>
                  </a:lnTo>
                  <a:lnTo>
                    <a:pt x="128" y="144"/>
                  </a:lnTo>
                  <a:lnTo>
                    <a:pt x="136" y="144"/>
                  </a:lnTo>
                  <a:lnTo>
                    <a:pt x="136" y="144"/>
                  </a:lnTo>
                  <a:lnTo>
                    <a:pt x="128" y="168"/>
                  </a:lnTo>
                  <a:lnTo>
                    <a:pt x="120" y="176"/>
                  </a:lnTo>
                  <a:lnTo>
                    <a:pt x="120" y="176"/>
                  </a:lnTo>
                  <a:lnTo>
                    <a:pt x="120" y="176"/>
                  </a:lnTo>
                  <a:lnTo>
                    <a:pt x="120" y="168"/>
                  </a:lnTo>
                  <a:lnTo>
                    <a:pt x="128" y="160"/>
                  </a:lnTo>
                  <a:lnTo>
                    <a:pt x="128" y="160"/>
                  </a:lnTo>
                  <a:lnTo>
                    <a:pt x="112" y="168"/>
                  </a:lnTo>
                  <a:lnTo>
                    <a:pt x="112" y="168"/>
                  </a:lnTo>
                  <a:lnTo>
                    <a:pt x="112" y="176"/>
                  </a:lnTo>
                  <a:lnTo>
                    <a:pt x="112" y="176"/>
                  </a:lnTo>
                  <a:lnTo>
                    <a:pt x="112" y="168"/>
                  </a:lnTo>
                  <a:lnTo>
                    <a:pt x="112" y="168"/>
                  </a:lnTo>
                  <a:lnTo>
                    <a:pt x="112" y="160"/>
                  </a:lnTo>
                  <a:lnTo>
                    <a:pt x="112" y="160"/>
                  </a:lnTo>
                  <a:lnTo>
                    <a:pt x="112" y="160"/>
                  </a:lnTo>
                  <a:lnTo>
                    <a:pt x="104" y="160"/>
                  </a:lnTo>
                  <a:lnTo>
                    <a:pt x="88" y="168"/>
                  </a:lnTo>
                  <a:lnTo>
                    <a:pt x="88" y="176"/>
                  </a:lnTo>
                  <a:lnTo>
                    <a:pt x="88" y="176"/>
                  </a:lnTo>
                  <a:lnTo>
                    <a:pt x="96" y="176"/>
                  </a:lnTo>
                  <a:lnTo>
                    <a:pt x="104" y="176"/>
                  </a:lnTo>
                  <a:lnTo>
                    <a:pt x="104" y="184"/>
                  </a:lnTo>
                  <a:lnTo>
                    <a:pt x="104" y="184"/>
                  </a:lnTo>
                  <a:lnTo>
                    <a:pt x="112" y="184"/>
                  </a:lnTo>
                  <a:lnTo>
                    <a:pt x="112" y="184"/>
                  </a:lnTo>
                  <a:lnTo>
                    <a:pt x="120" y="176"/>
                  </a:lnTo>
                  <a:lnTo>
                    <a:pt x="128" y="176"/>
                  </a:lnTo>
                  <a:lnTo>
                    <a:pt x="128" y="176"/>
                  </a:lnTo>
                  <a:lnTo>
                    <a:pt x="136" y="176"/>
                  </a:lnTo>
                  <a:lnTo>
                    <a:pt x="136" y="176"/>
                  </a:lnTo>
                  <a:lnTo>
                    <a:pt x="144" y="168"/>
                  </a:lnTo>
                  <a:lnTo>
                    <a:pt x="144" y="168"/>
                  </a:lnTo>
                  <a:lnTo>
                    <a:pt x="144" y="168"/>
                  </a:lnTo>
                  <a:lnTo>
                    <a:pt x="144" y="152"/>
                  </a:lnTo>
                  <a:lnTo>
                    <a:pt x="144" y="152"/>
                  </a:lnTo>
                  <a:lnTo>
                    <a:pt x="152" y="144"/>
                  </a:lnTo>
                  <a:lnTo>
                    <a:pt x="152" y="144"/>
                  </a:lnTo>
                  <a:lnTo>
                    <a:pt x="144" y="136"/>
                  </a:lnTo>
                  <a:lnTo>
                    <a:pt x="144" y="136"/>
                  </a:lnTo>
                  <a:lnTo>
                    <a:pt x="152" y="120"/>
                  </a:lnTo>
                  <a:lnTo>
                    <a:pt x="152" y="120"/>
                  </a:lnTo>
                  <a:lnTo>
                    <a:pt x="168" y="104"/>
                  </a:lnTo>
                  <a:lnTo>
                    <a:pt x="168" y="104"/>
                  </a:lnTo>
                  <a:lnTo>
                    <a:pt x="160" y="80"/>
                  </a:lnTo>
                  <a:lnTo>
                    <a:pt x="160" y="80"/>
                  </a:lnTo>
                  <a:lnTo>
                    <a:pt x="160" y="80"/>
                  </a:lnTo>
                  <a:lnTo>
                    <a:pt x="160" y="80"/>
                  </a:lnTo>
                  <a:lnTo>
                    <a:pt x="160" y="88"/>
                  </a:lnTo>
                  <a:lnTo>
                    <a:pt x="160" y="96"/>
                  </a:lnTo>
                  <a:lnTo>
                    <a:pt x="160" y="96"/>
                  </a:lnTo>
                  <a:lnTo>
                    <a:pt x="160" y="96"/>
                  </a:lnTo>
                  <a:lnTo>
                    <a:pt x="160" y="96"/>
                  </a:lnTo>
                  <a:lnTo>
                    <a:pt x="152" y="88"/>
                  </a:lnTo>
                  <a:lnTo>
                    <a:pt x="152" y="88"/>
                  </a:lnTo>
                  <a:lnTo>
                    <a:pt x="152" y="80"/>
                  </a:lnTo>
                  <a:lnTo>
                    <a:pt x="152" y="80"/>
                  </a:lnTo>
                  <a:lnTo>
                    <a:pt x="160" y="80"/>
                  </a:lnTo>
                  <a:lnTo>
                    <a:pt x="160" y="80"/>
                  </a:lnTo>
                  <a:lnTo>
                    <a:pt x="168" y="80"/>
                  </a:lnTo>
                  <a:lnTo>
                    <a:pt x="168" y="80"/>
                  </a:lnTo>
                  <a:lnTo>
                    <a:pt x="160" y="64"/>
                  </a:lnTo>
                  <a:lnTo>
                    <a:pt x="160" y="56"/>
                  </a:lnTo>
                  <a:lnTo>
                    <a:pt x="152" y="56"/>
                  </a:lnTo>
                  <a:lnTo>
                    <a:pt x="152" y="56"/>
                  </a:lnTo>
                  <a:lnTo>
                    <a:pt x="152" y="48"/>
                  </a:lnTo>
                  <a:lnTo>
                    <a:pt x="160" y="40"/>
                  </a:lnTo>
                  <a:lnTo>
                    <a:pt x="160" y="40"/>
                  </a:lnTo>
                  <a:lnTo>
                    <a:pt x="160" y="48"/>
                  </a:lnTo>
                  <a:lnTo>
                    <a:pt x="160" y="56"/>
                  </a:lnTo>
                  <a:lnTo>
                    <a:pt x="160" y="56"/>
                  </a:lnTo>
                  <a:lnTo>
                    <a:pt x="168" y="56"/>
                  </a:lnTo>
                  <a:lnTo>
                    <a:pt x="160" y="48"/>
                  </a:lnTo>
                  <a:lnTo>
                    <a:pt x="168" y="48"/>
                  </a:lnTo>
                  <a:lnTo>
                    <a:pt x="168" y="48"/>
                  </a:lnTo>
                  <a:lnTo>
                    <a:pt x="168" y="40"/>
                  </a:lnTo>
                  <a:lnTo>
                    <a:pt x="168" y="40"/>
                  </a:lnTo>
                  <a:lnTo>
                    <a:pt x="168" y="32"/>
                  </a:lnTo>
                  <a:lnTo>
                    <a:pt x="168" y="32"/>
                  </a:lnTo>
                  <a:lnTo>
                    <a:pt x="168" y="24"/>
                  </a:lnTo>
                  <a:lnTo>
                    <a:pt x="168" y="24"/>
                  </a:lnTo>
                  <a:lnTo>
                    <a:pt x="160" y="24"/>
                  </a:lnTo>
                  <a:lnTo>
                    <a:pt x="160" y="24"/>
                  </a:lnTo>
                  <a:lnTo>
                    <a:pt x="160" y="0"/>
                  </a:lnTo>
                  <a:lnTo>
                    <a:pt x="160" y="0"/>
                  </a:lnTo>
                  <a:lnTo>
                    <a:pt x="184" y="8"/>
                  </a:lnTo>
                  <a:lnTo>
                    <a:pt x="264" y="32"/>
                  </a:lnTo>
                  <a:lnTo>
                    <a:pt x="456" y="80"/>
                  </a:lnTo>
                  <a:lnTo>
                    <a:pt x="528" y="96"/>
                  </a:lnTo>
                  <a:lnTo>
                    <a:pt x="528" y="96"/>
                  </a:lnTo>
                  <a:lnTo>
                    <a:pt x="480" y="344"/>
                  </a:lnTo>
                  <a:lnTo>
                    <a:pt x="472" y="352"/>
                  </a:lnTo>
                  <a:lnTo>
                    <a:pt x="472" y="352"/>
                  </a:lnTo>
                  <a:lnTo>
                    <a:pt x="480" y="368"/>
                  </a:lnTo>
                  <a:lnTo>
                    <a:pt x="480" y="376"/>
                  </a:lnTo>
                  <a:lnTo>
                    <a:pt x="472" y="384"/>
                  </a:lnTo>
                  <a:lnTo>
                    <a:pt x="472" y="384"/>
                  </a:lnTo>
                  <a:lnTo>
                    <a:pt x="472" y="392"/>
                  </a:lnTo>
                  <a:lnTo>
                    <a:pt x="472" y="392"/>
                  </a:lnTo>
                  <a:lnTo>
                    <a:pt x="336" y="360"/>
                  </a:lnTo>
                  <a:lnTo>
                    <a:pt x="336" y="360"/>
                  </a:lnTo>
                  <a:lnTo>
                    <a:pt x="320" y="360"/>
                  </a:lnTo>
                  <a:lnTo>
                    <a:pt x="296" y="360"/>
                  </a:lnTo>
                  <a:lnTo>
                    <a:pt x="288" y="360"/>
                  </a:lnTo>
                  <a:lnTo>
                    <a:pt x="288" y="352"/>
                  </a:lnTo>
                  <a:lnTo>
                    <a:pt x="280" y="360"/>
                  </a:lnTo>
                  <a:lnTo>
                    <a:pt x="280" y="360"/>
                  </a:lnTo>
                  <a:lnTo>
                    <a:pt x="280" y="360"/>
                  </a:lnTo>
                  <a:lnTo>
                    <a:pt x="256" y="360"/>
                  </a:lnTo>
                  <a:lnTo>
                    <a:pt x="256" y="360"/>
                  </a:lnTo>
                  <a:lnTo>
                    <a:pt x="240" y="368"/>
                  </a:lnTo>
                  <a:lnTo>
                    <a:pt x="216" y="368"/>
                  </a:lnTo>
                  <a:lnTo>
                    <a:pt x="216" y="360"/>
                  </a:lnTo>
                  <a:lnTo>
                    <a:pt x="208" y="360"/>
                  </a:lnTo>
                  <a:lnTo>
                    <a:pt x="208" y="360"/>
                  </a:lnTo>
                  <a:lnTo>
                    <a:pt x="200" y="360"/>
                  </a:lnTo>
                  <a:lnTo>
                    <a:pt x="192" y="360"/>
                  </a:lnTo>
                  <a:lnTo>
                    <a:pt x="184" y="360"/>
                  </a:lnTo>
                  <a:lnTo>
                    <a:pt x="176" y="360"/>
                  </a:lnTo>
                  <a:lnTo>
                    <a:pt x="176" y="360"/>
                  </a:lnTo>
                  <a:lnTo>
                    <a:pt x="168" y="352"/>
                  </a:lnTo>
                  <a:lnTo>
                    <a:pt x="152" y="336"/>
                  </a:lnTo>
                  <a:lnTo>
                    <a:pt x="136" y="336"/>
                  </a:lnTo>
                  <a:lnTo>
                    <a:pt x="136" y="336"/>
                  </a:lnTo>
                  <a:lnTo>
                    <a:pt x="128" y="344"/>
                  </a:lnTo>
                  <a:lnTo>
                    <a:pt x="112" y="344"/>
                  </a:lnTo>
                  <a:lnTo>
                    <a:pt x="88" y="344"/>
                  </a:lnTo>
                  <a:lnTo>
                    <a:pt x="80" y="336"/>
                  </a:lnTo>
                  <a:lnTo>
                    <a:pt x="72" y="328"/>
                  </a:lnTo>
                  <a:lnTo>
                    <a:pt x="72" y="328"/>
                  </a:lnTo>
                  <a:lnTo>
                    <a:pt x="64" y="320"/>
                  </a:lnTo>
                  <a:lnTo>
                    <a:pt x="64" y="312"/>
                  </a:lnTo>
                  <a:lnTo>
                    <a:pt x="72" y="304"/>
                  </a:lnTo>
                  <a:lnTo>
                    <a:pt x="72" y="288"/>
                  </a:lnTo>
                  <a:lnTo>
                    <a:pt x="64" y="272"/>
                  </a:lnTo>
                  <a:lnTo>
                    <a:pt x="48" y="264"/>
                  </a:lnTo>
                  <a:lnTo>
                    <a:pt x="40" y="264"/>
                  </a:lnTo>
                  <a:lnTo>
                    <a:pt x="40" y="264"/>
                  </a:lnTo>
                  <a:lnTo>
                    <a:pt x="40" y="264"/>
                  </a:lnTo>
                  <a:lnTo>
                    <a:pt x="40" y="248"/>
                  </a:lnTo>
                  <a:lnTo>
                    <a:pt x="32" y="248"/>
                  </a:lnTo>
                  <a:lnTo>
                    <a:pt x="32" y="248"/>
                  </a:lnTo>
                  <a:lnTo>
                    <a:pt x="24" y="248"/>
                  </a:lnTo>
                  <a:lnTo>
                    <a:pt x="24" y="248"/>
                  </a:lnTo>
                  <a:lnTo>
                    <a:pt x="16" y="248"/>
                  </a:lnTo>
                  <a:lnTo>
                    <a:pt x="16" y="240"/>
                  </a:lnTo>
                  <a:lnTo>
                    <a:pt x="16" y="248"/>
                  </a:lnTo>
                  <a:lnTo>
                    <a:pt x="8" y="240"/>
                  </a:lnTo>
                  <a:lnTo>
                    <a:pt x="0" y="240"/>
                  </a:lnTo>
                  <a:lnTo>
                    <a:pt x="0" y="240"/>
                  </a:lnTo>
                  <a:lnTo>
                    <a:pt x="0" y="240"/>
                  </a:lnTo>
                  <a:lnTo>
                    <a:pt x="0" y="240"/>
                  </a:lnTo>
                  <a:lnTo>
                    <a:pt x="0" y="240"/>
                  </a:lnTo>
                  <a:lnTo>
                    <a:pt x="0" y="232"/>
                  </a:lnTo>
                  <a:lnTo>
                    <a:pt x="0" y="232"/>
                  </a:lnTo>
                  <a:lnTo>
                    <a:pt x="0" y="224"/>
                  </a:lnTo>
                  <a:lnTo>
                    <a:pt x="8" y="208"/>
                  </a:lnTo>
                  <a:lnTo>
                    <a:pt x="8" y="208"/>
                  </a:lnTo>
                  <a:lnTo>
                    <a:pt x="8" y="208"/>
                  </a:lnTo>
                  <a:lnTo>
                    <a:pt x="8" y="208"/>
                  </a:lnTo>
                  <a:lnTo>
                    <a:pt x="8" y="224"/>
                  </a:lnTo>
                  <a:lnTo>
                    <a:pt x="8" y="232"/>
                  </a:lnTo>
                  <a:lnTo>
                    <a:pt x="8" y="232"/>
                  </a:lnTo>
                  <a:lnTo>
                    <a:pt x="8" y="232"/>
                  </a:lnTo>
                  <a:lnTo>
                    <a:pt x="8" y="232"/>
                  </a:lnTo>
                  <a:lnTo>
                    <a:pt x="8" y="224"/>
                  </a:lnTo>
                  <a:lnTo>
                    <a:pt x="16" y="216"/>
                  </a:lnTo>
                  <a:lnTo>
                    <a:pt x="16" y="216"/>
                  </a:lnTo>
                  <a:lnTo>
                    <a:pt x="16" y="208"/>
                  </a:lnTo>
                  <a:lnTo>
                    <a:pt x="16" y="200"/>
                  </a:lnTo>
                  <a:lnTo>
                    <a:pt x="16" y="200"/>
                  </a:lnTo>
                  <a:lnTo>
                    <a:pt x="24" y="200"/>
                  </a:lnTo>
                  <a:lnTo>
                    <a:pt x="24" y="200"/>
                  </a:lnTo>
                  <a:lnTo>
                    <a:pt x="24" y="192"/>
                  </a:lnTo>
                  <a:lnTo>
                    <a:pt x="24" y="192"/>
                  </a:lnTo>
                  <a:lnTo>
                    <a:pt x="16" y="200"/>
                  </a:lnTo>
                  <a:lnTo>
                    <a:pt x="8" y="200"/>
                  </a:lnTo>
                  <a:lnTo>
                    <a:pt x="8" y="200"/>
                  </a:lnTo>
                  <a:lnTo>
                    <a:pt x="8" y="176"/>
                  </a:lnTo>
                  <a:lnTo>
                    <a:pt x="16" y="176"/>
                  </a:lnTo>
                  <a:lnTo>
                    <a:pt x="16" y="184"/>
                  </a:lnTo>
                  <a:lnTo>
                    <a:pt x="16" y="184"/>
                  </a:lnTo>
                  <a:lnTo>
                    <a:pt x="16" y="176"/>
                  </a:lnTo>
                  <a:lnTo>
                    <a:pt x="32" y="176"/>
                  </a:lnTo>
                  <a:lnTo>
                    <a:pt x="32" y="176"/>
                  </a:lnTo>
                  <a:lnTo>
                    <a:pt x="32" y="176"/>
                  </a:lnTo>
                  <a:lnTo>
                    <a:pt x="32" y="176"/>
                  </a:lnTo>
                  <a:lnTo>
                    <a:pt x="24" y="168"/>
                  </a:lnTo>
                  <a:lnTo>
                    <a:pt x="24" y="168"/>
                  </a:lnTo>
                  <a:lnTo>
                    <a:pt x="24" y="168"/>
                  </a:lnTo>
                  <a:lnTo>
                    <a:pt x="24" y="168"/>
                  </a:lnTo>
                  <a:lnTo>
                    <a:pt x="16" y="168"/>
                  </a:lnTo>
                  <a:lnTo>
                    <a:pt x="16" y="168"/>
                  </a:lnTo>
                  <a:lnTo>
                    <a:pt x="16" y="168"/>
                  </a:lnTo>
                  <a:lnTo>
                    <a:pt x="8" y="168"/>
                  </a:lnTo>
                  <a:lnTo>
                    <a:pt x="8" y="160"/>
                  </a:lnTo>
                  <a:lnTo>
                    <a:pt x="16" y="160"/>
                  </a:lnTo>
                  <a:lnTo>
                    <a:pt x="16" y="144"/>
                  </a:lnTo>
                  <a:lnTo>
                    <a:pt x="16" y="136"/>
                  </a:lnTo>
                  <a:lnTo>
                    <a:pt x="16" y="136"/>
                  </a:lnTo>
                  <a:lnTo>
                    <a:pt x="16" y="88"/>
                  </a:lnTo>
                  <a:lnTo>
                    <a:pt x="16" y="88"/>
                  </a:lnTo>
                  <a:lnTo>
                    <a:pt x="16" y="80"/>
                  </a:lnTo>
                  <a:lnTo>
                    <a:pt x="8" y="64"/>
                  </a:lnTo>
                  <a:lnTo>
                    <a:pt x="8" y="48"/>
                  </a:lnTo>
                  <a:lnTo>
                    <a:pt x="8" y="40"/>
                  </a:lnTo>
                  <a:lnTo>
                    <a:pt x="16" y="3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39" name="Freeform 33"/>
            <p:cNvSpPr>
              <a:spLocks/>
            </p:cNvSpPr>
            <p:nvPr/>
          </p:nvSpPr>
          <p:spPr bwMode="auto">
            <a:xfrm>
              <a:off x="888580" y="2415781"/>
              <a:ext cx="897631" cy="752620"/>
            </a:xfrm>
            <a:custGeom>
              <a:avLst/>
              <a:gdLst>
                <a:gd name="T0" fmla="*/ 184 w 640"/>
                <a:gd name="T1" fmla="*/ 16 h 536"/>
                <a:gd name="T2" fmla="*/ 176 w 640"/>
                <a:gd name="T3" fmla="*/ 8 h 536"/>
                <a:gd name="T4" fmla="*/ 176 w 640"/>
                <a:gd name="T5" fmla="*/ 8 h 536"/>
                <a:gd name="T6" fmla="*/ 168 w 640"/>
                <a:gd name="T7" fmla="*/ 8 h 536"/>
                <a:gd name="T8" fmla="*/ 160 w 640"/>
                <a:gd name="T9" fmla="*/ 0 h 536"/>
                <a:gd name="T10" fmla="*/ 152 w 640"/>
                <a:gd name="T11" fmla="*/ 8 h 536"/>
                <a:gd name="T12" fmla="*/ 144 w 640"/>
                <a:gd name="T13" fmla="*/ 0 h 536"/>
                <a:gd name="T14" fmla="*/ 144 w 640"/>
                <a:gd name="T15" fmla="*/ 0 h 536"/>
                <a:gd name="T16" fmla="*/ 144 w 640"/>
                <a:gd name="T17" fmla="*/ 16 h 536"/>
                <a:gd name="T18" fmla="*/ 136 w 640"/>
                <a:gd name="T19" fmla="*/ 24 h 536"/>
                <a:gd name="T20" fmla="*/ 136 w 640"/>
                <a:gd name="T21" fmla="*/ 32 h 536"/>
                <a:gd name="T22" fmla="*/ 136 w 640"/>
                <a:gd name="T23" fmla="*/ 32 h 536"/>
                <a:gd name="T24" fmla="*/ 136 w 640"/>
                <a:gd name="T25" fmla="*/ 56 h 536"/>
                <a:gd name="T26" fmla="*/ 128 w 640"/>
                <a:gd name="T27" fmla="*/ 72 h 536"/>
                <a:gd name="T28" fmla="*/ 112 w 640"/>
                <a:gd name="T29" fmla="*/ 112 h 536"/>
                <a:gd name="T30" fmla="*/ 96 w 640"/>
                <a:gd name="T31" fmla="*/ 136 h 536"/>
                <a:gd name="T32" fmla="*/ 80 w 640"/>
                <a:gd name="T33" fmla="*/ 176 h 536"/>
                <a:gd name="T34" fmla="*/ 80 w 640"/>
                <a:gd name="T35" fmla="*/ 176 h 536"/>
                <a:gd name="T36" fmla="*/ 40 w 640"/>
                <a:gd name="T37" fmla="*/ 264 h 536"/>
                <a:gd name="T38" fmla="*/ 32 w 640"/>
                <a:gd name="T39" fmla="*/ 272 h 536"/>
                <a:gd name="T40" fmla="*/ 8 w 640"/>
                <a:gd name="T41" fmla="*/ 312 h 536"/>
                <a:gd name="T42" fmla="*/ 8 w 640"/>
                <a:gd name="T43" fmla="*/ 336 h 536"/>
                <a:gd name="T44" fmla="*/ 8 w 640"/>
                <a:gd name="T45" fmla="*/ 352 h 536"/>
                <a:gd name="T46" fmla="*/ 0 w 640"/>
                <a:gd name="T47" fmla="*/ 384 h 536"/>
                <a:gd name="T48" fmla="*/ 8 w 640"/>
                <a:gd name="T49" fmla="*/ 400 h 536"/>
                <a:gd name="T50" fmla="*/ 280 w 640"/>
                <a:gd name="T51" fmla="*/ 480 h 536"/>
                <a:gd name="T52" fmla="*/ 480 w 640"/>
                <a:gd name="T53" fmla="*/ 528 h 536"/>
                <a:gd name="T54" fmla="*/ 520 w 640"/>
                <a:gd name="T55" fmla="*/ 536 h 536"/>
                <a:gd name="T56" fmla="*/ 560 w 640"/>
                <a:gd name="T57" fmla="*/ 368 h 536"/>
                <a:gd name="T58" fmla="*/ 576 w 640"/>
                <a:gd name="T59" fmla="*/ 344 h 536"/>
                <a:gd name="T60" fmla="*/ 576 w 640"/>
                <a:gd name="T61" fmla="*/ 336 h 536"/>
                <a:gd name="T62" fmla="*/ 576 w 640"/>
                <a:gd name="T63" fmla="*/ 328 h 536"/>
                <a:gd name="T64" fmla="*/ 576 w 640"/>
                <a:gd name="T65" fmla="*/ 328 h 536"/>
                <a:gd name="T66" fmla="*/ 560 w 640"/>
                <a:gd name="T67" fmla="*/ 312 h 536"/>
                <a:gd name="T68" fmla="*/ 560 w 640"/>
                <a:gd name="T69" fmla="*/ 304 h 536"/>
                <a:gd name="T70" fmla="*/ 568 w 640"/>
                <a:gd name="T71" fmla="*/ 280 h 536"/>
                <a:gd name="T72" fmla="*/ 600 w 640"/>
                <a:gd name="T73" fmla="*/ 248 h 536"/>
                <a:gd name="T74" fmla="*/ 600 w 640"/>
                <a:gd name="T75" fmla="*/ 240 h 536"/>
                <a:gd name="T76" fmla="*/ 640 w 640"/>
                <a:gd name="T77" fmla="*/ 192 h 536"/>
                <a:gd name="T78" fmla="*/ 640 w 640"/>
                <a:gd name="T79" fmla="*/ 184 h 536"/>
                <a:gd name="T80" fmla="*/ 632 w 640"/>
                <a:gd name="T81" fmla="*/ 168 h 536"/>
                <a:gd name="T82" fmla="*/ 616 w 640"/>
                <a:gd name="T83" fmla="*/ 144 h 536"/>
                <a:gd name="T84" fmla="*/ 480 w 640"/>
                <a:gd name="T85" fmla="*/ 112 h 536"/>
                <a:gd name="T86" fmla="*/ 464 w 640"/>
                <a:gd name="T87" fmla="*/ 112 h 536"/>
                <a:gd name="T88" fmla="*/ 432 w 640"/>
                <a:gd name="T89" fmla="*/ 112 h 536"/>
                <a:gd name="T90" fmla="*/ 424 w 640"/>
                <a:gd name="T91" fmla="*/ 112 h 536"/>
                <a:gd name="T92" fmla="*/ 424 w 640"/>
                <a:gd name="T93" fmla="*/ 112 h 536"/>
                <a:gd name="T94" fmla="*/ 400 w 640"/>
                <a:gd name="T95" fmla="*/ 112 h 536"/>
                <a:gd name="T96" fmla="*/ 360 w 640"/>
                <a:gd name="T97" fmla="*/ 120 h 536"/>
                <a:gd name="T98" fmla="*/ 352 w 640"/>
                <a:gd name="T99" fmla="*/ 112 h 536"/>
                <a:gd name="T100" fmla="*/ 344 w 640"/>
                <a:gd name="T101" fmla="*/ 112 h 536"/>
                <a:gd name="T102" fmla="*/ 328 w 640"/>
                <a:gd name="T103" fmla="*/ 112 h 536"/>
                <a:gd name="T104" fmla="*/ 320 w 640"/>
                <a:gd name="T105" fmla="*/ 112 h 536"/>
                <a:gd name="T106" fmla="*/ 296 w 640"/>
                <a:gd name="T107" fmla="*/ 88 h 536"/>
                <a:gd name="T108" fmla="*/ 280 w 640"/>
                <a:gd name="T109" fmla="*/ 88 h 536"/>
                <a:gd name="T110" fmla="*/ 256 w 640"/>
                <a:gd name="T111" fmla="*/ 96 h 536"/>
                <a:gd name="T112" fmla="*/ 224 w 640"/>
                <a:gd name="T113" fmla="*/ 88 h 536"/>
                <a:gd name="T114" fmla="*/ 216 w 640"/>
                <a:gd name="T115" fmla="*/ 80 h 536"/>
                <a:gd name="T116" fmla="*/ 208 w 640"/>
                <a:gd name="T117" fmla="*/ 64 h 536"/>
                <a:gd name="T118" fmla="*/ 216 w 640"/>
                <a:gd name="T119" fmla="*/ 40 h 536"/>
                <a:gd name="T120" fmla="*/ 192 w 640"/>
                <a:gd name="T121" fmla="*/ 16 h 536"/>
                <a:gd name="T122" fmla="*/ 184 w 640"/>
                <a:gd name="T123" fmla="*/ 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536">
                  <a:moveTo>
                    <a:pt x="192" y="16"/>
                  </a:moveTo>
                  <a:lnTo>
                    <a:pt x="184" y="16"/>
                  </a:lnTo>
                  <a:lnTo>
                    <a:pt x="184" y="8"/>
                  </a:lnTo>
                  <a:lnTo>
                    <a:pt x="176" y="8"/>
                  </a:lnTo>
                  <a:lnTo>
                    <a:pt x="176" y="8"/>
                  </a:lnTo>
                  <a:lnTo>
                    <a:pt x="176" y="8"/>
                  </a:lnTo>
                  <a:lnTo>
                    <a:pt x="168" y="8"/>
                  </a:lnTo>
                  <a:lnTo>
                    <a:pt x="168" y="8"/>
                  </a:lnTo>
                  <a:lnTo>
                    <a:pt x="160" y="8"/>
                  </a:lnTo>
                  <a:lnTo>
                    <a:pt x="160" y="0"/>
                  </a:lnTo>
                  <a:lnTo>
                    <a:pt x="160" y="0"/>
                  </a:lnTo>
                  <a:lnTo>
                    <a:pt x="152" y="8"/>
                  </a:lnTo>
                  <a:lnTo>
                    <a:pt x="152" y="0"/>
                  </a:lnTo>
                  <a:lnTo>
                    <a:pt x="144" y="0"/>
                  </a:lnTo>
                  <a:lnTo>
                    <a:pt x="144" y="0"/>
                  </a:lnTo>
                  <a:lnTo>
                    <a:pt x="144" y="0"/>
                  </a:lnTo>
                  <a:lnTo>
                    <a:pt x="144" y="8"/>
                  </a:lnTo>
                  <a:lnTo>
                    <a:pt x="144" y="16"/>
                  </a:lnTo>
                  <a:lnTo>
                    <a:pt x="144" y="16"/>
                  </a:lnTo>
                  <a:lnTo>
                    <a:pt x="136" y="24"/>
                  </a:lnTo>
                  <a:lnTo>
                    <a:pt x="136" y="24"/>
                  </a:lnTo>
                  <a:lnTo>
                    <a:pt x="136" y="32"/>
                  </a:lnTo>
                  <a:lnTo>
                    <a:pt x="136" y="32"/>
                  </a:lnTo>
                  <a:lnTo>
                    <a:pt x="136" y="32"/>
                  </a:lnTo>
                  <a:lnTo>
                    <a:pt x="128" y="48"/>
                  </a:lnTo>
                  <a:lnTo>
                    <a:pt x="136" y="56"/>
                  </a:lnTo>
                  <a:lnTo>
                    <a:pt x="136" y="56"/>
                  </a:lnTo>
                  <a:lnTo>
                    <a:pt x="128" y="72"/>
                  </a:lnTo>
                  <a:lnTo>
                    <a:pt x="112" y="112"/>
                  </a:lnTo>
                  <a:lnTo>
                    <a:pt x="112" y="112"/>
                  </a:lnTo>
                  <a:lnTo>
                    <a:pt x="96" y="136"/>
                  </a:lnTo>
                  <a:lnTo>
                    <a:pt x="96" y="136"/>
                  </a:lnTo>
                  <a:lnTo>
                    <a:pt x="80" y="176"/>
                  </a:lnTo>
                  <a:lnTo>
                    <a:pt x="80" y="176"/>
                  </a:lnTo>
                  <a:lnTo>
                    <a:pt x="80" y="176"/>
                  </a:lnTo>
                  <a:lnTo>
                    <a:pt x="80" y="176"/>
                  </a:lnTo>
                  <a:lnTo>
                    <a:pt x="64" y="224"/>
                  </a:lnTo>
                  <a:lnTo>
                    <a:pt x="40" y="264"/>
                  </a:lnTo>
                  <a:lnTo>
                    <a:pt x="32" y="272"/>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20" y="536"/>
                  </a:lnTo>
                  <a:lnTo>
                    <a:pt x="560" y="384"/>
                  </a:lnTo>
                  <a:lnTo>
                    <a:pt x="560" y="368"/>
                  </a:lnTo>
                  <a:lnTo>
                    <a:pt x="560" y="368"/>
                  </a:lnTo>
                  <a:lnTo>
                    <a:pt x="576" y="344"/>
                  </a:lnTo>
                  <a:lnTo>
                    <a:pt x="576" y="344"/>
                  </a:lnTo>
                  <a:lnTo>
                    <a:pt x="576" y="336"/>
                  </a:lnTo>
                  <a:lnTo>
                    <a:pt x="576" y="336"/>
                  </a:lnTo>
                  <a:lnTo>
                    <a:pt x="576" y="328"/>
                  </a:lnTo>
                  <a:lnTo>
                    <a:pt x="576" y="328"/>
                  </a:lnTo>
                  <a:lnTo>
                    <a:pt x="576" y="328"/>
                  </a:lnTo>
                  <a:lnTo>
                    <a:pt x="576" y="320"/>
                  </a:lnTo>
                  <a:lnTo>
                    <a:pt x="560" y="312"/>
                  </a:lnTo>
                  <a:lnTo>
                    <a:pt x="560" y="312"/>
                  </a:lnTo>
                  <a:lnTo>
                    <a:pt x="560" y="304"/>
                  </a:lnTo>
                  <a:lnTo>
                    <a:pt x="568" y="296"/>
                  </a:lnTo>
                  <a:lnTo>
                    <a:pt x="568" y="280"/>
                  </a:lnTo>
                  <a:lnTo>
                    <a:pt x="592" y="256"/>
                  </a:lnTo>
                  <a:lnTo>
                    <a:pt x="600" y="248"/>
                  </a:lnTo>
                  <a:lnTo>
                    <a:pt x="600" y="248"/>
                  </a:lnTo>
                  <a:lnTo>
                    <a:pt x="600" y="240"/>
                  </a:lnTo>
                  <a:lnTo>
                    <a:pt x="600" y="240"/>
                  </a:lnTo>
                  <a:lnTo>
                    <a:pt x="640" y="192"/>
                  </a:lnTo>
                  <a:lnTo>
                    <a:pt x="640" y="184"/>
                  </a:lnTo>
                  <a:lnTo>
                    <a:pt x="640" y="184"/>
                  </a:lnTo>
                  <a:lnTo>
                    <a:pt x="640" y="176"/>
                  </a:lnTo>
                  <a:lnTo>
                    <a:pt x="632" y="168"/>
                  </a:lnTo>
                  <a:lnTo>
                    <a:pt x="632" y="168"/>
                  </a:lnTo>
                  <a:lnTo>
                    <a:pt x="616" y="144"/>
                  </a:lnTo>
                  <a:lnTo>
                    <a:pt x="616" y="144"/>
                  </a:lnTo>
                  <a:lnTo>
                    <a:pt x="480" y="112"/>
                  </a:lnTo>
                  <a:lnTo>
                    <a:pt x="480" y="112"/>
                  </a:lnTo>
                  <a:lnTo>
                    <a:pt x="464" y="112"/>
                  </a:lnTo>
                  <a:lnTo>
                    <a:pt x="440" y="112"/>
                  </a:lnTo>
                  <a:lnTo>
                    <a:pt x="432" y="112"/>
                  </a:lnTo>
                  <a:lnTo>
                    <a:pt x="432" y="104"/>
                  </a:lnTo>
                  <a:lnTo>
                    <a:pt x="424" y="112"/>
                  </a:lnTo>
                  <a:lnTo>
                    <a:pt x="424" y="112"/>
                  </a:lnTo>
                  <a:lnTo>
                    <a:pt x="424" y="112"/>
                  </a:lnTo>
                  <a:lnTo>
                    <a:pt x="400" y="112"/>
                  </a:lnTo>
                  <a:lnTo>
                    <a:pt x="400" y="112"/>
                  </a:lnTo>
                  <a:lnTo>
                    <a:pt x="384" y="120"/>
                  </a:lnTo>
                  <a:lnTo>
                    <a:pt x="360" y="120"/>
                  </a:lnTo>
                  <a:lnTo>
                    <a:pt x="360" y="112"/>
                  </a:lnTo>
                  <a:lnTo>
                    <a:pt x="352" y="112"/>
                  </a:lnTo>
                  <a:lnTo>
                    <a:pt x="352" y="112"/>
                  </a:lnTo>
                  <a:lnTo>
                    <a:pt x="344" y="112"/>
                  </a:lnTo>
                  <a:lnTo>
                    <a:pt x="336" y="112"/>
                  </a:lnTo>
                  <a:lnTo>
                    <a:pt x="328" y="112"/>
                  </a:lnTo>
                  <a:lnTo>
                    <a:pt x="320" y="112"/>
                  </a:lnTo>
                  <a:lnTo>
                    <a:pt x="320" y="112"/>
                  </a:lnTo>
                  <a:lnTo>
                    <a:pt x="312" y="104"/>
                  </a:lnTo>
                  <a:lnTo>
                    <a:pt x="296" y="88"/>
                  </a:lnTo>
                  <a:lnTo>
                    <a:pt x="280" y="88"/>
                  </a:lnTo>
                  <a:lnTo>
                    <a:pt x="280" y="88"/>
                  </a:lnTo>
                  <a:lnTo>
                    <a:pt x="272" y="96"/>
                  </a:lnTo>
                  <a:lnTo>
                    <a:pt x="256" y="96"/>
                  </a:lnTo>
                  <a:lnTo>
                    <a:pt x="232" y="96"/>
                  </a:lnTo>
                  <a:lnTo>
                    <a:pt x="224" y="88"/>
                  </a:lnTo>
                  <a:lnTo>
                    <a:pt x="216" y="80"/>
                  </a:lnTo>
                  <a:lnTo>
                    <a:pt x="216" y="80"/>
                  </a:lnTo>
                  <a:lnTo>
                    <a:pt x="208" y="72"/>
                  </a:lnTo>
                  <a:lnTo>
                    <a:pt x="208" y="64"/>
                  </a:lnTo>
                  <a:lnTo>
                    <a:pt x="216" y="56"/>
                  </a:lnTo>
                  <a:lnTo>
                    <a:pt x="216" y="40"/>
                  </a:lnTo>
                  <a:lnTo>
                    <a:pt x="208" y="24"/>
                  </a:lnTo>
                  <a:lnTo>
                    <a:pt x="192" y="16"/>
                  </a:lnTo>
                  <a:lnTo>
                    <a:pt x="184" y="16"/>
                  </a:lnTo>
                  <a:lnTo>
                    <a:pt x="184" y="16"/>
                  </a:lnTo>
                  <a:lnTo>
                    <a:pt x="192" y="1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0" name="Freeform 34"/>
            <p:cNvSpPr>
              <a:spLocks/>
            </p:cNvSpPr>
            <p:nvPr/>
          </p:nvSpPr>
          <p:spPr bwMode="auto">
            <a:xfrm>
              <a:off x="809483" y="2977849"/>
              <a:ext cx="897631" cy="1548385"/>
            </a:xfrm>
            <a:custGeom>
              <a:avLst/>
              <a:gdLst>
                <a:gd name="T0" fmla="*/ 288 w 640"/>
                <a:gd name="T1" fmla="*/ 384 h 1104"/>
                <a:gd name="T2" fmla="*/ 632 w 640"/>
                <a:gd name="T3" fmla="*/ 920 h 1104"/>
                <a:gd name="T4" fmla="*/ 640 w 640"/>
                <a:gd name="T5" fmla="*/ 960 h 1104"/>
                <a:gd name="T6" fmla="*/ 600 w 640"/>
                <a:gd name="T7" fmla="*/ 976 h 1104"/>
                <a:gd name="T8" fmla="*/ 592 w 640"/>
                <a:gd name="T9" fmla="*/ 1032 h 1104"/>
                <a:gd name="T10" fmla="*/ 576 w 640"/>
                <a:gd name="T11" fmla="*/ 1056 h 1104"/>
                <a:gd name="T12" fmla="*/ 584 w 640"/>
                <a:gd name="T13" fmla="*/ 1080 h 1104"/>
                <a:gd name="T14" fmla="*/ 368 w 640"/>
                <a:gd name="T15" fmla="*/ 1080 h 1104"/>
                <a:gd name="T16" fmla="*/ 368 w 640"/>
                <a:gd name="T17" fmla="*/ 1064 h 1104"/>
                <a:gd name="T18" fmla="*/ 352 w 640"/>
                <a:gd name="T19" fmla="*/ 1064 h 1104"/>
                <a:gd name="T20" fmla="*/ 352 w 640"/>
                <a:gd name="T21" fmla="*/ 1000 h 1104"/>
                <a:gd name="T22" fmla="*/ 296 w 640"/>
                <a:gd name="T23" fmla="*/ 936 h 1104"/>
                <a:gd name="T24" fmla="*/ 288 w 640"/>
                <a:gd name="T25" fmla="*/ 928 h 1104"/>
                <a:gd name="T26" fmla="*/ 264 w 640"/>
                <a:gd name="T27" fmla="*/ 904 h 1104"/>
                <a:gd name="T28" fmla="*/ 232 w 640"/>
                <a:gd name="T29" fmla="*/ 872 h 1104"/>
                <a:gd name="T30" fmla="*/ 192 w 640"/>
                <a:gd name="T31" fmla="*/ 848 h 1104"/>
                <a:gd name="T32" fmla="*/ 176 w 640"/>
                <a:gd name="T33" fmla="*/ 832 h 1104"/>
                <a:gd name="T34" fmla="*/ 136 w 640"/>
                <a:gd name="T35" fmla="*/ 816 h 1104"/>
                <a:gd name="T36" fmla="*/ 128 w 640"/>
                <a:gd name="T37" fmla="*/ 808 h 1104"/>
                <a:gd name="T38" fmla="*/ 136 w 640"/>
                <a:gd name="T39" fmla="*/ 784 h 1104"/>
                <a:gd name="T40" fmla="*/ 144 w 640"/>
                <a:gd name="T41" fmla="*/ 744 h 1104"/>
                <a:gd name="T42" fmla="*/ 128 w 640"/>
                <a:gd name="T43" fmla="*/ 736 h 1104"/>
                <a:gd name="T44" fmla="*/ 112 w 640"/>
                <a:gd name="T45" fmla="*/ 696 h 1104"/>
                <a:gd name="T46" fmla="*/ 96 w 640"/>
                <a:gd name="T47" fmla="*/ 648 h 1104"/>
                <a:gd name="T48" fmla="*/ 80 w 640"/>
                <a:gd name="T49" fmla="*/ 616 h 1104"/>
                <a:gd name="T50" fmla="*/ 72 w 640"/>
                <a:gd name="T51" fmla="*/ 592 h 1104"/>
                <a:gd name="T52" fmla="*/ 80 w 640"/>
                <a:gd name="T53" fmla="*/ 584 h 1104"/>
                <a:gd name="T54" fmla="*/ 88 w 640"/>
                <a:gd name="T55" fmla="*/ 584 h 1104"/>
                <a:gd name="T56" fmla="*/ 88 w 640"/>
                <a:gd name="T57" fmla="*/ 544 h 1104"/>
                <a:gd name="T58" fmla="*/ 64 w 640"/>
                <a:gd name="T59" fmla="*/ 520 h 1104"/>
                <a:gd name="T60" fmla="*/ 64 w 640"/>
                <a:gd name="T61" fmla="*/ 496 h 1104"/>
                <a:gd name="T62" fmla="*/ 64 w 640"/>
                <a:gd name="T63" fmla="*/ 472 h 1104"/>
                <a:gd name="T64" fmla="*/ 80 w 640"/>
                <a:gd name="T65" fmla="*/ 456 h 1104"/>
                <a:gd name="T66" fmla="*/ 80 w 640"/>
                <a:gd name="T67" fmla="*/ 480 h 1104"/>
                <a:gd name="T68" fmla="*/ 96 w 640"/>
                <a:gd name="T69" fmla="*/ 496 h 1104"/>
                <a:gd name="T70" fmla="*/ 88 w 640"/>
                <a:gd name="T71" fmla="*/ 464 h 1104"/>
                <a:gd name="T72" fmla="*/ 80 w 640"/>
                <a:gd name="T73" fmla="*/ 440 h 1104"/>
                <a:gd name="T74" fmla="*/ 104 w 640"/>
                <a:gd name="T75" fmla="*/ 440 h 1104"/>
                <a:gd name="T76" fmla="*/ 120 w 640"/>
                <a:gd name="T77" fmla="*/ 432 h 1104"/>
                <a:gd name="T78" fmla="*/ 104 w 640"/>
                <a:gd name="T79" fmla="*/ 432 h 1104"/>
                <a:gd name="T80" fmla="*/ 80 w 640"/>
                <a:gd name="T81" fmla="*/ 424 h 1104"/>
                <a:gd name="T82" fmla="*/ 64 w 640"/>
                <a:gd name="T83" fmla="*/ 448 h 1104"/>
                <a:gd name="T84" fmla="*/ 56 w 640"/>
                <a:gd name="T85" fmla="*/ 440 h 1104"/>
                <a:gd name="T86" fmla="*/ 40 w 640"/>
                <a:gd name="T87" fmla="*/ 416 h 1104"/>
                <a:gd name="T88" fmla="*/ 48 w 640"/>
                <a:gd name="T89" fmla="*/ 400 h 1104"/>
                <a:gd name="T90" fmla="*/ 32 w 640"/>
                <a:gd name="T91" fmla="*/ 368 h 1104"/>
                <a:gd name="T92" fmla="*/ 24 w 640"/>
                <a:gd name="T93" fmla="*/ 344 h 1104"/>
                <a:gd name="T94" fmla="*/ 8 w 640"/>
                <a:gd name="T95" fmla="*/ 312 h 1104"/>
                <a:gd name="T96" fmla="*/ 16 w 640"/>
                <a:gd name="T97" fmla="*/ 280 h 1104"/>
                <a:gd name="T98" fmla="*/ 24 w 640"/>
                <a:gd name="T99" fmla="*/ 216 h 1104"/>
                <a:gd name="T100" fmla="*/ 16 w 640"/>
                <a:gd name="T101" fmla="*/ 192 h 1104"/>
                <a:gd name="T102" fmla="*/ 32 w 640"/>
                <a:gd name="T103" fmla="*/ 112 h 1104"/>
                <a:gd name="T104" fmla="*/ 56 w 640"/>
                <a:gd name="T105" fmla="*/ 56 h 1104"/>
                <a:gd name="T106" fmla="*/ 56 w 640"/>
                <a:gd name="T107" fmla="*/ 40 h 1104"/>
                <a:gd name="T108" fmla="*/ 56 w 640"/>
                <a:gd name="T109" fmla="*/ 24 h 1104"/>
                <a:gd name="T110" fmla="*/ 80 w 640"/>
                <a:gd name="T111" fmla="*/ 1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1104">
                  <a:moveTo>
                    <a:pt x="80" y="16"/>
                  </a:moveTo>
                  <a:lnTo>
                    <a:pt x="336" y="80"/>
                  </a:lnTo>
                  <a:lnTo>
                    <a:pt x="368" y="88"/>
                  </a:lnTo>
                  <a:lnTo>
                    <a:pt x="368" y="88"/>
                  </a:lnTo>
                  <a:lnTo>
                    <a:pt x="288" y="384"/>
                  </a:lnTo>
                  <a:lnTo>
                    <a:pt x="288" y="384"/>
                  </a:lnTo>
                  <a:lnTo>
                    <a:pt x="616" y="872"/>
                  </a:lnTo>
                  <a:lnTo>
                    <a:pt x="616" y="888"/>
                  </a:lnTo>
                  <a:lnTo>
                    <a:pt x="616" y="896"/>
                  </a:lnTo>
                  <a:lnTo>
                    <a:pt x="632" y="920"/>
                  </a:lnTo>
                  <a:lnTo>
                    <a:pt x="632" y="920"/>
                  </a:lnTo>
                  <a:lnTo>
                    <a:pt x="632" y="936"/>
                  </a:lnTo>
                  <a:lnTo>
                    <a:pt x="632" y="936"/>
                  </a:lnTo>
                  <a:lnTo>
                    <a:pt x="640" y="952"/>
                  </a:lnTo>
                  <a:lnTo>
                    <a:pt x="640" y="960"/>
                  </a:lnTo>
                  <a:lnTo>
                    <a:pt x="640" y="960"/>
                  </a:lnTo>
                  <a:lnTo>
                    <a:pt x="640" y="968"/>
                  </a:lnTo>
                  <a:lnTo>
                    <a:pt x="640" y="968"/>
                  </a:lnTo>
                  <a:lnTo>
                    <a:pt x="624" y="968"/>
                  </a:lnTo>
                  <a:lnTo>
                    <a:pt x="600" y="976"/>
                  </a:lnTo>
                  <a:lnTo>
                    <a:pt x="600" y="992"/>
                  </a:lnTo>
                  <a:lnTo>
                    <a:pt x="600" y="1000"/>
                  </a:lnTo>
                  <a:lnTo>
                    <a:pt x="600" y="1008"/>
                  </a:lnTo>
                  <a:lnTo>
                    <a:pt x="600" y="1024"/>
                  </a:lnTo>
                  <a:lnTo>
                    <a:pt x="592" y="1032"/>
                  </a:lnTo>
                  <a:lnTo>
                    <a:pt x="576" y="1040"/>
                  </a:lnTo>
                  <a:lnTo>
                    <a:pt x="576" y="1040"/>
                  </a:lnTo>
                  <a:lnTo>
                    <a:pt x="576" y="1048"/>
                  </a:lnTo>
                  <a:lnTo>
                    <a:pt x="576" y="1056"/>
                  </a:lnTo>
                  <a:lnTo>
                    <a:pt x="576" y="1056"/>
                  </a:lnTo>
                  <a:lnTo>
                    <a:pt x="576" y="1072"/>
                  </a:lnTo>
                  <a:lnTo>
                    <a:pt x="576" y="1072"/>
                  </a:lnTo>
                  <a:lnTo>
                    <a:pt x="584" y="1080"/>
                  </a:lnTo>
                  <a:lnTo>
                    <a:pt x="584" y="1080"/>
                  </a:lnTo>
                  <a:lnTo>
                    <a:pt x="584" y="1080"/>
                  </a:lnTo>
                  <a:lnTo>
                    <a:pt x="584" y="1104"/>
                  </a:lnTo>
                  <a:lnTo>
                    <a:pt x="576" y="1104"/>
                  </a:lnTo>
                  <a:lnTo>
                    <a:pt x="568" y="1104"/>
                  </a:lnTo>
                  <a:lnTo>
                    <a:pt x="368" y="1080"/>
                  </a:lnTo>
                  <a:lnTo>
                    <a:pt x="368" y="1080"/>
                  </a:lnTo>
                  <a:lnTo>
                    <a:pt x="360" y="1072"/>
                  </a:lnTo>
                  <a:lnTo>
                    <a:pt x="360" y="1072"/>
                  </a:lnTo>
                  <a:lnTo>
                    <a:pt x="368" y="1072"/>
                  </a:lnTo>
                  <a:lnTo>
                    <a:pt x="368" y="1072"/>
                  </a:lnTo>
                  <a:lnTo>
                    <a:pt x="368" y="1064"/>
                  </a:lnTo>
                  <a:lnTo>
                    <a:pt x="368" y="1064"/>
                  </a:lnTo>
                  <a:lnTo>
                    <a:pt x="360" y="1064"/>
                  </a:lnTo>
                  <a:lnTo>
                    <a:pt x="360" y="1064"/>
                  </a:lnTo>
                  <a:lnTo>
                    <a:pt x="352"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96" y="944"/>
                  </a:lnTo>
                  <a:lnTo>
                    <a:pt x="288" y="936"/>
                  </a:lnTo>
                  <a:lnTo>
                    <a:pt x="288" y="936"/>
                  </a:lnTo>
                  <a:lnTo>
                    <a:pt x="288" y="928"/>
                  </a:lnTo>
                  <a:lnTo>
                    <a:pt x="288" y="920"/>
                  </a:lnTo>
                  <a:lnTo>
                    <a:pt x="288" y="912"/>
                  </a:lnTo>
                  <a:lnTo>
                    <a:pt x="280" y="904"/>
                  </a:lnTo>
                  <a:lnTo>
                    <a:pt x="264" y="904"/>
                  </a:lnTo>
                  <a:lnTo>
                    <a:pt x="264" y="904"/>
                  </a:lnTo>
                  <a:lnTo>
                    <a:pt x="256" y="904"/>
                  </a:lnTo>
                  <a:lnTo>
                    <a:pt x="248" y="896"/>
                  </a:lnTo>
                  <a:lnTo>
                    <a:pt x="232" y="880"/>
                  </a:lnTo>
                  <a:lnTo>
                    <a:pt x="232" y="880"/>
                  </a:lnTo>
                  <a:lnTo>
                    <a:pt x="232" y="872"/>
                  </a:lnTo>
                  <a:lnTo>
                    <a:pt x="224" y="856"/>
                  </a:lnTo>
                  <a:lnTo>
                    <a:pt x="208" y="848"/>
                  </a:lnTo>
                  <a:lnTo>
                    <a:pt x="200" y="848"/>
                  </a:lnTo>
                  <a:lnTo>
                    <a:pt x="200" y="848"/>
                  </a:lnTo>
                  <a:lnTo>
                    <a:pt x="192" y="848"/>
                  </a:lnTo>
                  <a:lnTo>
                    <a:pt x="192" y="840"/>
                  </a:lnTo>
                  <a:lnTo>
                    <a:pt x="192" y="840"/>
                  </a:lnTo>
                  <a:lnTo>
                    <a:pt x="184" y="840"/>
                  </a:lnTo>
                  <a:lnTo>
                    <a:pt x="184" y="840"/>
                  </a:lnTo>
                  <a:lnTo>
                    <a:pt x="176" y="832"/>
                  </a:lnTo>
                  <a:lnTo>
                    <a:pt x="160" y="824"/>
                  </a:lnTo>
                  <a:lnTo>
                    <a:pt x="144" y="824"/>
                  </a:lnTo>
                  <a:lnTo>
                    <a:pt x="136" y="824"/>
                  </a:lnTo>
                  <a:lnTo>
                    <a:pt x="136" y="824"/>
                  </a:lnTo>
                  <a:lnTo>
                    <a:pt x="136" y="816"/>
                  </a:lnTo>
                  <a:lnTo>
                    <a:pt x="128" y="816"/>
                  </a:lnTo>
                  <a:lnTo>
                    <a:pt x="128" y="816"/>
                  </a:lnTo>
                  <a:lnTo>
                    <a:pt x="128" y="816"/>
                  </a:lnTo>
                  <a:lnTo>
                    <a:pt x="128" y="808"/>
                  </a:lnTo>
                  <a:lnTo>
                    <a:pt x="128" y="808"/>
                  </a:lnTo>
                  <a:lnTo>
                    <a:pt x="136" y="800"/>
                  </a:lnTo>
                  <a:lnTo>
                    <a:pt x="136" y="800"/>
                  </a:lnTo>
                  <a:lnTo>
                    <a:pt x="136" y="792"/>
                  </a:lnTo>
                  <a:lnTo>
                    <a:pt x="136" y="792"/>
                  </a:lnTo>
                  <a:lnTo>
                    <a:pt x="136" y="784"/>
                  </a:lnTo>
                  <a:lnTo>
                    <a:pt x="136" y="784"/>
                  </a:lnTo>
                  <a:lnTo>
                    <a:pt x="136" y="768"/>
                  </a:lnTo>
                  <a:lnTo>
                    <a:pt x="136" y="768"/>
                  </a:lnTo>
                  <a:lnTo>
                    <a:pt x="144" y="760"/>
                  </a:lnTo>
                  <a:lnTo>
                    <a:pt x="144" y="744"/>
                  </a:lnTo>
                  <a:lnTo>
                    <a:pt x="136" y="744"/>
                  </a:lnTo>
                  <a:lnTo>
                    <a:pt x="136" y="744"/>
                  </a:lnTo>
                  <a:lnTo>
                    <a:pt x="128" y="736"/>
                  </a:lnTo>
                  <a:lnTo>
                    <a:pt x="128" y="736"/>
                  </a:lnTo>
                  <a:lnTo>
                    <a:pt x="128" y="736"/>
                  </a:lnTo>
                  <a:lnTo>
                    <a:pt x="136" y="728"/>
                  </a:lnTo>
                  <a:lnTo>
                    <a:pt x="136" y="712"/>
                  </a:lnTo>
                  <a:lnTo>
                    <a:pt x="128" y="712"/>
                  </a:lnTo>
                  <a:lnTo>
                    <a:pt x="128" y="712"/>
                  </a:lnTo>
                  <a:lnTo>
                    <a:pt x="112" y="696"/>
                  </a:lnTo>
                  <a:lnTo>
                    <a:pt x="104" y="688"/>
                  </a:lnTo>
                  <a:lnTo>
                    <a:pt x="104" y="688"/>
                  </a:lnTo>
                  <a:lnTo>
                    <a:pt x="104" y="672"/>
                  </a:lnTo>
                  <a:lnTo>
                    <a:pt x="96" y="656"/>
                  </a:lnTo>
                  <a:lnTo>
                    <a:pt x="96" y="648"/>
                  </a:lnTo>
                  <a:lnTo>
                    <a:pt x="96" y="648"/>
                  </a:lnTo>
                  <a:lnTo>
                    <a:pt x="88" y="640"/>
                  </a:lnTo>
                  <a:lnTo>
                    <a:pt x="96" y="640"/>
                  </a:lnTo>
                  <a:lnTo>
                    <a:pt x="96" y="632"/>
                  </a:lnTo>
                  <a:lnTo>
                    <a:pt x="80" y="616"/>
                  </a:lnTo>
                  <a:lnTo>
                    <a:pt x="72" y="616"/>
                  </a:lnTo>
                  <a:lnTo>
                    <a:pt x="72" y="608"/>
                  </a:lnTo>
                  <a:lnTo>
                    <a:pt x="80" y="608"/>
                  </a:lnTo>
                  <a:lnTo>
                    <a:pt x="80" y="608"/>
                  </a:lnTo>
                  <a:lnTo>
                    <a:pt x="72" y="592"/>
                  </a:lnTo>
                  <a:lnTo>
                    <a:pt x="72" y="592"/>
                  </a:lnTo>
                  <a:lnTo>
                    <a:pt x="80" y="584"/>
                  </a:lnTo>
                  <a:lnTo>
                    <a:pt x="80" y="584"/>
                  </a:lnTo>
                  <a:lnTo>
                    <a:pt x="80" y="584"/>
                  </a:lnTo>
                  <a:lnTo>
                    <a:pt x="80" y="584"/>
                  </a:lnTo>
                  <a:lnTo>
                    <a:pt x="80" y="576"/>
                  </a:lnTo>
                  <a:lnTo>
                    <a:pt x="80" y="576"/>
                  </a:lnTo>
                  <a:lnTo>
                    <a:pt x="80" y="584"/>
                  </a:lnTo>
                  <a:lnTo>
                    <a:pt x="88" y="584"/>
                  </a:lnTo>
                  <a:lnTo>
                    <a:pt x="88" y="584"/>
                  </a:lnTo>
                  <a:lnTo>
                    <a:pt x="96" y="568"/>
                  </a:lnTo>
                  <a:lnTo>
                    <a:pt x="96" y="544"/>
                  </a:lnTo>
                  <a:lnTo>
                    <a:pt x="88" y="544"/>
                  </a:lnTo>
                  <a:lnTo>
                    <a:pt x="88" y="544"/>
                  </a:lnTo>
                  <a:lnTo>
                    <a:pt x="88" y="544"/>
                  </a:lnTo>
                  <a:lnTo>
                    <a:pt x="88" y="544"/>
                  </a:lnTo>
                  <a:lnTo>
                    <a:pt x="80" y="544"/>
                  </a:lnTo>
                  <a:lnTo>
                    <a:pt x="80" y="544"/>
                  </a:lnTo>
                  <a:lnTo>
                    <a:pt x="64" y="520"/>
                  </a:lnTo>
                  <a:lnTo>
                    <a:pt x="64" y="520"/>
                  </a:lnTo>
                  <a:lnTo>
                    <a:pt x="64" y="512"/>
                  </a:lnTo>
                  <a:lnTo>
                    <a:pt x="64" y="512"/>
                  </a:lnTo>
                  <a:lnTo>
                    <a:pt x="64" y="504"/>
                  </a:lnTo>
                  <a:lnTo>
                    <a:pt x="64" y="504"/>
                  </a:lnTo>
                  <a:lnTo>
                    <a:pt x="64" y="496"/>
                  </a:lnTo>
                  <a:lnTo>
                    <a:pt x="64" y="496"/>
                  </a:lnTo>
                  <a:lnTo>
                    <a:pt x="64" y="488"/>
                  </a:lnTo>
                  <a:lnTo>
                    <a:pt x="64" y="488"/>
                  </a:lnTo>
                  <a:lnTo>
                    <a:pt x="64" y="480"/>
                  </a:lnTo>
                  <a:lnTo>
                    <a:pt x="64" y="472"/>
                  </a:lnTo>
                  <a:lnTo>
                    <a:pt x="64" y="472"/>
                  </a:lnTo>
                  <a:lnTo>
                    <a:pt x="64" y="456"/>
                  </a:lnTo>
                  <a:lnTo>
                    <a:pt x="72" y="456"/>
                  </a:lnTo>
                  <a:lnTo>
                    <a:pt x="80" y="456"/>
                  </a:lnTo>
                  <a:lnTo>
                    <a:pt x="80" y="456"/>
                  </a:lnTo>
                  <a:lnTo>
                    <a:pt x="80" y="464"/>
                  </a:lnTo>
                  <a:lnTo>
                    <a:pt x="72" y="464"/>
                  </a:lnTo>
                  <a:lnTo>
                    <a:pt x="72" y="472"/>
                  </a:lnTo>
                  <a:lnTo>
                    <a:pt x="72" y="472"/>
                  </a:lnTo>
                  <a:lnTo>
                    <a:pt x="80" y="480"/>
                  </a:lnTo>
                  <a:lnTo>
                    <a:pt x="80" y="488"/>
                  </a:lnTo>
                  <a:lnTo>
                    <a:pt x="96" y="496"/>
                  </a:lnTo>
                  <a:lnTo>
                    <a:pt x="96" y="496"/>
                  </a:lnTo>
                  <a:lnTo>
                    <a:pt x="96" y="496"/>
                  </a:lnTo>
                  <a:lnTo>
                    <a:pt x="96" y="496"/>
                  </a:lnTo>
                  <a:lnTo>
                    <a:pt x="96" y="488"/>
                  </a:lnTo>
                  <a:lnTo>
                    <a:pt x="88" y="480"/>
                  </a:lnTo>
                  <a:lnTo>
                    <a:pt x="88" y="472"/>
                  </a:lnTo>
                  <a:lnTo>
                    <a:pt x="88" y="472"/>
                  </a:lnTo>
                  <a:lnTo>
                    <a:pt x="88" y="464"/>
                  </a:lnTo>
                  <a:lnTo>
                    <a:pt x="88" y="464"/>
                  </a:lnTo>
                  <a:lnTo>
                    <a:pt x="88" y="464"/>
                  </a:lnTo>
                  <a:lnTo>
                    <a:pt x="88" y="456"/>
                  </a:lnTo>
                  <a:lnTo>
                    <a:pt x="80" y="448"/>
                  </a:lnTo>
                  <a:lnTo>
                    <a:pt x="80" y="440"/>
                  </a:lnTo>
                  <a:lnTo>
                    <a:pt x="80" y="440"/>
                  </a:lnTo>
                  <a:lnTo>
                    <a:pt x="88" y="440"/>
                  </a:lnTo>
                  <a:lnTo>
                    <a:pt x="96" y="432"/>
                  </a:lnTo>
                  <a:lnTo>
                    <a:pt x="96" y="432"/>
                  </a:lnTo>
                  <a:lnTo>
                    <a:pt x="104" y="440"/>
                  </a:lnTo>
                  <a:lnTo>
                    <a:pt x="120" y="440"/>
                  </a:lnTo>
                  <a:lnTo>
                    <a:pt x="120" y="440"/>
                  </a:lnTo>
                  <a:lnTo>
                    <a:pt x="128" y="440"/>
                  </a:lnTo>
                  <a:lnTo>
                    <a:pt x="128" y="440"/>
                  </a:lnTo>
                  <a:lnTo>
                    <a:pt x="120" y="432"/>
                  </a:lnTo>
                  <a:lnTo>
                    <a:pt x="120" y="432"/>
                  </a:lnTo>
                  <a:lnTo>
                    <a:pt x="120" y="432"/>
                  </a:lnTo>
                  <a:lnTo>
                    <a:pt x="120" y="432"/>
                  </a:lnTo>
                  <a:lnTo>
                    <a:pt x="112" y="432"/>
                  </a:lnTo>
                  <a:lnTo>
                    <a:pt x="104" y="432"/>
                  </a:lnTo>
                  <a:lnTo>
                    <a:pt x="104" y="432"/>
                  </a:lnTo>
                  <a:lnTo>
                    <a:pt x="96" y="432"/>
                  </a:lnTo>
                  <a:lnTo>
                    <a:pt x="96" y="424"/>
                  </a:lnTo>
                  <a:lnTo>
                    <a:pt x="88" y="416"/>
                  </a:lnTo>
                  <a:lnTo>
                    <a:pt x="80" y="424"/>
                  </a:lnTo>
                  <a:lnTo>
                    <a:pt x="80" y="424"/>
                  </a:lnTo>
                  <a:lnTo>
                    <a:pt x="72" y="432"/>
                  </a:lnTo>
                  <a:lnTo>
                    <a:pt x="72" y="448"/>
                  </a:lnTo>
                  <a:lnTo>
                    <a:pt x="72" y="448"/>
                  </a:lnTo>
                  <a:lnTo>
                    <a:pt x="64" y="448"/>
                  </a:lnTo>
                  <a:lnTo>
                    <a:pt x="64" y="448"/>
                  </a:lnTo>
                  <a:lnTo>
                    <a:pt x="64" y="440"/>
                  </a:lnTo>
                  <a:lnTo>
                    <a:pt x="64" y="440"/>
                  </a:lnTo>
                  <a:lnTo>
                    <a:pt x="56" y="440"/>
                  </a:lnTo>
                  <a:lnTo>
                    <a:pt x="56" y="440"/>
                  </a:lnTo>
                  <a:lnTo>
                    <a:pt x="56" y="432"/>
                  </a:lnTo>
                  <a:lnTo>
                    <a:pt x="48" y="416"/>
                  </a:lnTo>
                  <a:lnTo>
                    <a:pt x="40" y="424"/>
                  </a:lnTo>
                  <a:lnTo>
                    <a:pt x="40" y="424"/>
                  </a:lnTo>
                  <a:lnTo>
                    <a:pt x="40" y="416"/>
                  </a:lnTo>
                  <a:lnTo>
                    <a:pt x="40" y="408"/>
                  </a:lnTo>
                  <a:lnTo>
                    <a:pt x="48" y="408"/>
                  </a:lnTo>
                  <a:lnTo>
                    <a:pt x="48" y="400"/>
                  </a:lnTo>
                  <a:lnTo>
                    <a:pt x="48" y="400"/>
                  </a:lnTo>
                  <a:lnTo>
                    <a:pt x="48" y="400"/>
                  </a:lnTo>
                  <a:lnTo>
                    <a:pt x="40" y="392"/>
                  </a:lnTo>
                  <a:lnTo>
                    <a:pt x="40" y="392"/>
                  </a:lnTo>
                  <a:lnTo>
                    <a:pt x="40" y="376"/>
                  </a:lnTo>
                  <a:lnTo>
                    <a:pt x="40" y="376"/>
                  </a:lnTo>
                  <a:lnTo>
                    <a:pt x="32" y="368"/>
                  </a:lnTo>
                  <a:lnTo>
                    <a:pt x="32" y="368"/>
                  </a:lnTo>
                  <a:lnTo>
                    <a:pt x="32" y="368"/>
                  </a:lnTo>
                  <a:lnTo>
                    <a:pt x="24" y="352"/>
                  </a:lnTo>
                  <a:lnTo>
                    <a:pt x="24" y="344"/>
                  </a:lnTo>
                  <a:lnTo>
                    <a:pt x="24" y="344"/>
                  </a:lnTo>
                  <a:lnTo>
                    <a:pt x="24" y="336"/>
                  </a:lnTo>
                  <a:lnTo>
                    <a:pt x="16" y="328"/>
                  </a:lnTo>
                  <a:lnTo>
                    <a:pt x="8" y="320"/>
                  </a:lnTo>
                  <a:lnTo>
                    <a:pt x="8" y="320"/>
                  </a:lnTo>
                  <a:lnTo>
                    <a:pt x="8" y="312"/>
                  </a:lnTo>
                  <a:lnTo>
                    <a:pt x="8" y="312"/>
                  </a:lnTo>
                  <a:lnTo>
                    <a:pt x="16" y="304"/>
                  </a:lnTo>
                  <a:lnTo>
                    <a:pt x="16" y="304"/>
                  </a:lnTo>
                  <a:lnTo>
                    <a:pt x="16" y="296"/>
                  </a:lnTo>
                  <a:lnTo>
                    <a:pt x="16" y="280"/>
                  </a:lnTo>
                  <a:lnTo>
                    <a:pt x="16" y="264"/>
                  </a:lnTo>
                  <a:lnTo>
                    <a:pt x="16" y="256"/>
                  </a:lnTo>
                  <a:lnTo>
                    <a:pt x="24" y="248"/>
                  </a:lnTo>
                  <a:lnTo>
                    <a:pt x="24" y="248"/>
                  </a:lnTo>
                  <a:lnTo>
                    <a:pt x="24" y="216"/>
                  </a:lnTo>
                  <a:lnTo>
                    <a:pt x="24" y="216"/>
                  </a:lnTo>
                  <a:lnTo>
                    <a:pt x="16" y="200"/>
                  </a:lnTo>
                  <a:lnTo>
                    <a:pt x="16" y="200"/>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8"/>
                  </a:lnTo>
                  <a:lnTo>
                    <a:pt x="56" y="48"/>
                  </a:lnTo>
                  <a:lnTo>
                    <a:pt x="56" y="40"/>
                  </a:lnTo>
                  <a:lnTo>
                    <a:pt x="56" y="40"/>
                  </a:lnTo>
                  <a:lnTo>
                    <a:pt x="56" y="40"/>
                  </a:lnTo>
                  <a:lnTo>
                    <a:pt x="56" y="40"/>
                  </a:lnTo>
                  <a:lnTo>
                    <a:pt x="56" y="32"/>
                  </a:lnTo>
                  <a:lnTo>
                    <a:pt x="56" y="24"/>
                  </a:lnTo>
                  <a:lnTo>
                    <a:pt x="56" y="24"/>
                  </a:lnTo>
                  <a:lnTo>
                    <a:pt x="64" y="16"/>
                  </a:lnTo>
                  <a:lnTo>
                    <a:pt x="64" y="8"/>
                  </a:lnTo>
                  <a:lnTo>
                    <a:pt x="64" y="0"/>
                  </a:lnTo>
                  <a:lnTo>
                    <a:pt x="64" y="0"/>
                  </a:lnTo>
                  <a:lnTo>
                    <a:pt x="80" y="1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1" name="Freeform 35"/>
            <p:cNvSpPr>
              <a:spLocks/>
            </p:cNvSpPr>
            <p:nvPr/>
          </p:nvSpPr>
          <p:spPr bwMode="auto">
            <a:xfrm>
              <a:off x="1213357" y="3101288"/>
              <a:ext cx="717866" cy="1100168"/>
            </a:xfrm>
            <a:custGeom>
              <a:avLst/>
              <a:gdLst>
                <a:gd name="T0" fmla="*/ 0 w 512"/>
                <a:gd name="T1" fmla="*/ 296 h 784"/>
                <a:gd name="T2" fmla="*/ 0 w 512"/>
                <a:gd name="T3" fmla="*/ 296 h 784"/>
                <a:gd name="T4" fmla="*/ 80 w 512"/>
                <a:gd name="T5" fmla="*/ 0 h 784"/>
                <a:gd name="T6" fmla="*/ 80 w 512"/>
                <a:gd name="T7" fmla="*/ 0 h 784"/>
                <a:gd name="T8" fmla="*/ 160 w 512"/>
                <a:gd name="T9" fmla="*/ 16 h 784"/>
                <a:gd name="T10" fmla="*/ 248 w 512"/>
                <a:gd name="T11" fmla="*/ 40 h 784"/>
                <a:gd name="T12" fmla="*/ 288 w 512"/>
                <a:gd name="T13" fmla="*/ 48 h 784"/>
                <a:gd name="T14" fmla="*/ 512 w 512"/>
                <a:gd name="T15" fmla="*/ 96 h 784"/>
                <a:gd name="T16" fmla="*/ 512 w 512"/>
                <a:gd name="T17" fmla="*/ 96 h 784"/>
                <a:gd name="T18" fmla="*/ 416 w 512"/>
                <a:gd name="T19" fmla="*/ 600 h 784"/>
                <a:gd name="T20" fmla="*/ 400 w 512"/>
                <a:gd name="T21" fmla="*/ 672 h 784"/>
                <a:gd name="T22" fmla="*/ 400 w 512"/>
                <a:gd name="T23" fmla="*/ 680 h 784"/>
                <a:gd name="T24" fmla="*/ 392 w 512"/>
                <a:gd name="T25" fmla="*/ 696 h 784"/>
                <a:gd name="T26" fmla="*/ 384 w 512"/>
                <a:gd name="T27" fmla="*/ 696 h 784"/>
                <a:gd name="T28" fmla="*/ 376 w 512"/>
                <a:gd name="T29" fmla="*/ 688 h 784"/>
                <a:gd name="T30" fmla="*/ 376 w 512"/>
                <a:gd name="T31" fmla="*/ 680 h 784"/>
                <a:gd name="T32" fmla="*/ 360 w 512"/>
                <a:gd name="T33" fmla="*/ 680 h 784"/>
                <a:gd name="T34" fmla="*/ 360 w 512"/>
                <a:gd name="T35" fmla="*/ 680 h 784"/>
                <a:gd name="T36" fmla="*/ 360 w 512"/>
                <a:gd name="T37" fmla="*/ 672 h 784"/>
                <a:gd name="T38" fmla="*/ 352 w 512"/>
                <a:gd name="T39" fmla="*/ 672 h 784"/>
                <a:gd name="T40" fmla="*/ 352 w 512"/>
                <a:gd name="T41" fmla="*/ 680 h 784"/>
                <a:gd name="T42" fmla="*/ 344 w 512"/>
                <a:gd name="T43" fmla="*/ 680 h 784"/>
                <a:gd name="T44" fmla="*/ 344 w 512"/>
                <a:gd name="T45" fmla="*/ 688 h 784"/>
                <a:gd name="T46" fmla="*/ 344 w 512"/>
                <a:gd name="T47" fmla="*/ 704 h 784"/>
                <a:gd name="T48" fmla="*/ 344 w 512"/>
                <a:gd name="T49" fmla="*/ 736 h 784"/>
                <a:gd name="T50" fmla="*/ 336 w 512"/>
                <a:gd name="T51" fmla="*/ 744 h 784"/>
                <a:gd name="T52" fmla="*/ 336 w 512"/>
                <a:gd name="T53" fmla="*/ 744 h 784"/>
                <a:gd name="T54" fmla="*/ 336 w 512"/>
                <a:gd name="T55" fmla="*/ 752 h 784"/>
                <a:gd name="T56" fmla="*/ 336 w 512"/>
                <a:gd name="T57" fmla="*/ 768 h 784"/>
                <a:gd name="T58" fmla="*/ 336 w 512"/>
                <a:gd name="T59" fmla="*/ 776 h 784"/>
                <a:gd name="T60" fmla="*/ 336 w 512"/>
                <a:gd name="T61" fmla="*/ 776 h 784"/>
                <a:gd name="T62" fmla="*/ 328 w 512"/>
                <a:gd name="T63" fmla="*/ 784 h 784"/>
                <a:gd name="T64" fmla="*/ 328 w 512"/>
                <a:gd name="T65" fmla="*/ 784 h 784"/>
                <a:gd name="T66" fmla="*/ 0 w 512"/>
                <a:gd name="T67" fmla="*/ 29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784">
                  <a:moveTo>
                    <a:pt x="0" y="296"/>
                  </a:moveTo>
                  <a:lnTo>
                    <a:pt x="0" y="296"/>
                  </a:lnTo>
                  <a:lnTo>
                    <a:pt x="80" y="0"/>
                  </a:lnTo>
                  <a:lnTo>
                    <a:pt x="80" y="0"/>
                  </a:lnTo>
                  <a:lnTo>
                    <a:pt x="160" y="16"/>
                  </a:lnTo>
                  <a:lnTo>
                    <a:pt x="248" y="40"/>
                  </a:lnTo>
                  <a:lnTo>
                    <a:pt x="288" y="48"/>
                  </a:lnTo>
                  <a:lnTo>
                    <a:pt x="512" y="96"/>
                  </a:lnTo>
                  <a:lnTo>
                    <a:pt x="512" y="96"/>
                  </a:lnTo>
                  <a:lnTo>
                    <a:pt x="416" y="600"/>
                  </a:lnTo>
                  <a:lnTo>
                    <a:pt x="400" y="672"/>
                  </a:lnTo>
                  <a:lnTo>
                    <a:pt x="400" y="680"/>
                  </a:lnTo>
                  <a:lnTo>
                    <a:pt x="392" y="696"/>
                  </a:lnTo>
                  <a:lnTo>
                    <a:pt x="384" y="696"/>
                  </a:lnTo>
                  <a:lnTo>
                    <a:pt x="376" y="688"/>
                  </a:lnTo>
                  <a:lnTo>
                    <a:pt x="376" y="680"/>
                  </a:lnTo>
                  <a:lnTo>
                    <a:pt x="360" y="680"/>
                  </a:lnTo>
                  <a:lnTo>
                    <a:pt x="360" y="680"/>
                  </a:lnTo>
                  <a:lnTo>
                    <a:pt x="360" y="672"/>
                  </a:lnTo>
                  <a:lnTo>
                    <a:pt x="352" y="672"/>
                  </a:lnTo>
                  <a:lnTo>
                    <a:pt x="352" y="680"/>
                  </a:lnTo>
                  <a:lnTo>
                    <a:pt x="344" y="680"/>
                  </a:lnTo>
                  <a:lnTo>
                    <a:pt x="344" y="688"/>
                  </a:lnTo>
                  <a:lnTo>
                    <a:pt x="344" y="704"/>
                  </a:lnTo>
                  <a:lnTo>
                    <a:pt x="344" y="736"/>
                  </a:lnTo>
                  <a:lnTo>
                    <a:pt x="336" y="744"/>
                  </a:lnTo>
                  <a:lnTo>
                    <a:pt x="336" y="744"/>
                  </a:lnTo>
                  <a:lnTo>
                    <a:pt x="336" y="752"/>
                  </a:lnTo>
                  <a:lnTo>
                    <a:pt x="336" y="768"/>
                  </a:lnTo>
                  <a:lnTo>
                    <a:pt x="336" y="776"/>
                  </a:lnTo>
                  <a:lnTo>
                    <a:pt x="336" y="776"/>
                  </a:lnTo>
                  <a:lnTo>
                    <a:pt x="328" y="784"/>
                  </a:lnTo>
                  <a:lnTo>
                    <a:pt x="328" y="784"/>
                  </a:lnTo>
                  <a:lnTo>
                    <a:pt x="0" y="296"/>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2" name="Freeform 36"/>
            <p:cNvSpPr>
              <a:spLocks/>
            </p:cNvSpPr>
            <p:nvPr/>
          </p:nvSpPr>
          <p:spPr bwMode="auto">
            <a:xfrm>
              <a:off x="1796998" y="3235514"/>
              <a:ext cx="627983" cy="796963"/>
            </a:xfrm>
            <a:custGeom>
              <a:avLst/>
              <a:gdLst>
                <a:gd name="T0" fmla="*/ 448 w 448"/>
                <a:gd name="T1" fmla="*/ 160 h 568"/>
                <a:gd name="T2" fmla="*/ 448 w 448"/>
                <a:gd name="T3" fmla="*/ 160 h 568"/>
                <a:gd name="T4" fmla="*/ 296 w 448"/>
                <a:gd name="T5" fmla="*/ 136 h 568"/>
                <a:gd name="T6" fmla="*/ 296 w 448"/>
                <a:gd name="T7" fmla="*/ 136 h 568"/>
                <a:gd name="T8" fmla="*/ 312 w 448"/>
                <a:gd name="T9" fmla="*/ 40 h 568"/>
                <a:gd name="T10" fmla="*/ 312 w 448"/>
                <a:gd name="T11" fmla="*/ 40 h 568"/>
                <a:gd name="T12" fmla="*/ 96 w 448"/>
                <a:gd name="T13" fmla="*/ 0 h 568"/>
                <a:gd name="T14" fmla="*/ 96 w 448"/>
                <a:gd name="T15" fmla="*/ 0 h 568"/>
                <a:gd name="T16" fmla="*/ 0 w 448"/>
                <a:gd name="T17" fmla="*/ 504 h 568"/>
                <a:gd name="T18" fmla="*/ 0 w 448"/>
                <a:gd name="T19" fmla="*/ 504 h 568"/>
                <a:gd name="T20" fmla="*/ 392 w 448"/>
                <a:gd name="T21" fmla="*/ 568 h 568"/>
                <a:gd name="T22" fmla="*/ 392 w 448"/>
                <a:gd name="T23" fmla="*/ 568 h 568"/>
                <a:gd name="T24" fmla="*/ 448 w 448"/>
                <a:gd name="T25" fmla="*/ 16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568">
                  <a:moveTo>
                    <a:pt x="448" y="160"/>
                  </a:moveTo>
                  <a:lnTo>
                    <a:pt x="448" y="160"/>
                  </a:lnTo>
                  <a:lnTo>
                    <a:pt x="296" y="136"/>
                  </a:lnTo>
                  <a:lnTo>
                    <a:pt x="296" y="136"/>
                  </a:lnTo>
                  <a:lnTo>
                    <a:pt x="312" y="40"/>
                  </a:lnTo>
                  <a:lnTo>
                    <a:pt x="312" y="40"/>
                  </a:lnTo>
                  <a:lnTo>
                    <a:pt x="96" y="0"/>
                  </a:lnTo>
                  <a:lnTo>
                    <a:pt x="96" y="0"/>
                  </a:lnTo>
                  <a:lnTo>
                    <a:pt x="0" y="504"/>
                  </a:lnTo>
                  <a:lnTo>
                    <a:pt x="0" y="504"/>
                  </a:lnTo>
                  <a:lnTo>
                    <a:pt x="392" y="568"/>
                  </a:lnTo>
                  <a:lnTo>
                    <a:pt x="392" y="568"/>
                  </a:lnTo>
                  <a:lnTo>
                    <a:pt x="448" y="160"/>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3" name="Freeform 37"/>
            <p:cNvSpPr>
              <a:spLocks/>
            </p:cNvSpPr>
            <p:nvPr/>
          </p:nvSpPr>
          <p:spPr bwMode="auto">
            <a:xfrm>
              <a:off x="1583675" y="3942593"/>
              <a:ext cx="763406" cy="886846"/>
            </a:xfrm>
            <a:custGeom>
              <a:avLst/>
              <a:gdLst>
                <a:gd name="T0" fmla="*/ 32 w 544"/>
                <a:gd name="T1" fmla="*/ 416 h 632"/>
                <a:gd name="T2" fmla="*/ 32 w 544"/>
                <a:gd name="T3" fmla="*/ 392 h 632"/>
                <a:gd name="T4" fmla="*/ 24 w 544"/>
                <a:gd name="T5" fmla="*/ 384 h 632"/>
                <a:gd name="T6" fmla="*/ 24 w 544"/>
                <a:gd name="T7" fmla="*/ 368 h 632"/>
                <a:gd name="T8" fmla="*/ 24 w 544"/>
                <a:gd name="T9" fmla="*/ 360 h 632"/>
                <a:gd name="T10" fmla="*/ 24 w 544"/>
                <a:gd name="T11" fmla="*/ 352 h 632"/>
                <a:gd name="T12" fmla="*/ 48 w 544"/>
                <a:gd name="T13" fmla="*/ 336 h 632"/>
                <a:gd name="T14" fmla="*/ 48 w 544"/>
                <a:gd name="T15" fmla="*/ 312 h 632"/>
                <a:gd name="T16" fmla="*/ 48 w 544"/>
                <a:gd name="T17" fmla="*/ 296 h 632"/>
                <a:gd name="T18" fmla="*/ 88 w 544"/>
                <a:gd name="T19" fmla="*/ 280 h 632"/>
                <a:gd name="T20" fmla="*/ 88 w 544"/>
                <a:gd name="T21" fmla="*/ 272 h 632"/>
                <a:gd name="T22" fmla="*/ 88 w 544"/>
                <a:gd name="T23" fmla="*/ 264 h 632"/>
                <a:gd name="T24" fmla="*/ 80 w 544"/>
                <a:gd name="T25" fmla="*/ 248 h 632"/>
                <a:gd name="T26" fmla="*/ 80 w 544"/>
                <a:gd name="T27" fmla="*/ 232 h 632"/>
                <a:gd name="T28" fmla="*/ 64 w 544"/>
                <a:gd name="T29" fmla="*/ 200 h 632"/>
                <a:gd name="T30" fmla="*/ 64 w 544"/>
                <a:gd name="T31" fmla="*/ 184 h 632"/>
                <a:gd name="T32" fmla="*/ 72 w 544"/>
                <a:gd name="T33" fmla="*/ 176 h 632"/>
                <a:gd name="T34" fmla="*/ 72 w 544"/>
                <a:gd name="T35" fmla="*/ 152 h 632"/>
                <a:gd name="T36" fmla="*/ 72 w 544"/>
                <a:gd name="T37" fmla="*/ 144 h 632"/>
                <a:gd name="T38" fmla="*/ 80 w 544"/>
                <a:gd name="T39" fmla="*/ 104 h 632"/>
                <a:gd name="T40" fmla="*/ 80 w 544"/>
                <a:gd name="T41" fmla="*/ 80 h 632"/>
                <a:gd name="T42" fmla="*/ 88 w 544"/>
                <a:gd name="T43" fmla="*/ 72 h 632"/>
                <a:gd name="T44" fmla="*/ 96 w 544"/>
                <a:gd name="T45" fmla="*/ 72 h 632"/>
                <a:gd name="T46" fmla="*/ 112 w 544"/>
                <a:gd name="T47" fmla="*/ 80 h 632"/>
                <a:gd name="T48" fmla="*/ 120 w 544"/>
                <a:gd name="T49" fmla="*/ 96 h 632"/>
                <a:gd name="T50" fmla="*/ 136 w 544"/>
                <a:gd name="T51" fmla="*/ 80 h 632"/>
                <a:gd name="T52" fmla="*/ 152 w 544"/>
                <a:gd name="T53" fmla="*/ 0 h 632"/>
                <a:gd name="T54" fmla="*/ 544 w 544"/>
                <a:gd name="T55" fmla="*/ 64 h 632"/>
                <a:gd name="T56" fmla="*/ 464 w 544"/>
                <a:gd name="T57" fmla="*/ 632 h 632"/>
                <a:gd name="T58" fmla="*/ 296 w 544"/>
                <a:gd name="T59" fmla="*/ 608 h 632"/>
                <a:gd name="T60" fmla="*/ 0 w 544"/>
                <a:gd name="T61" fmla="*/ 440 h 632"/>
                <a:gd name="T62" fmla="*/ 16 w 544"/>
                <a:gd name="T63" fmla="*/ 416 h 632"/>
                <a:gd name="T64" fmla="*/ 24 w 544"/>
                <a:gd name="T65" fmla="*/ 41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632">
                  <a:moveTo>
                    <a:pt x="24" y="416"/>
                  </a:moveTo>
                  <a:lnTo>
                    <a:pt x="32" y="416"/>
                  </a:lnTo>
                  <a:lnTo>
                    <a:pt x="32" y="392"/>
                  </a:lnTo>
                  <a:lnTo>
                    <a:pt x="32" y="392"/>
                  </a:lnTo>
                  <a:lnTo>
                    <a:pt x="32" y="392"/>
                  </a:lnTo>
                  <a:lnTo>
                    <a:pt x="24" y="384"/>
                  </a:lnTo>
                  <a:lnTo>
                    <a:pt x="24" y="384"/>
                  </a:lnTo>
                  <a:lnTo>
                    <a:pt x="24" y="368"/>
                  </a:lnTo>
                  <a:lnTo>
                    <a:pt x="24" y="368"/>
                  </a:lnTo>
                  <a:lnTo>
                    <a:pt x="24" y="360"/>
                  </a:lnTo>
                  <a:lnTo>
                    <a:pt x="24" y="352"/>
                  </a:lnTo>
                  <a:lnTo>
                    <a:pt x="24" y="352"/>
                  </a:lnTo>
                  <a:lnTo>
                    <a:pt x="40" y="344"/>
                  </a:lnTo>
                  <a:lnTo>
                    <a:pt x="48" y="336"/>
                  </a:lnTo>
                  <a:lnTo>
                    <a:pt x="48" y="320"/>
                  </a:lnTo>
                  <a:lnTo>
                    <a:pt x="48" y="312"/>
                  </a:lnTo>
                  <a:lnTo>
                    <a:pt x="48" y="304"/>
                  </a:lnTo>
                  <a:lnTo>
                    <a:pt x="48" y="296"/>
                  </a:lnTo>
                  <a:lnTo>
                    <a:pt x="72" y="280"/>
                  </a:lnTo>
                  <a:lnTo>
                    <a:pt x="88" y="280"/>
                  </a:lnTo>
                  <a:lnTo>
                    <a:pt x="88" y="280"/>
                  </a:lnTo>
                  <a:lnTo>
                    <a:pt x="88" y="272"/>
                  </a:lnTo>
                  <a:lnTo>
                    <a:pt x="88" y="272"/>
                  </a:lnTo>
                  <a:lnTo>
                    <a:pt x="88" y="264"/>
                  </a:lnTo>
                  <a:lnTo>
                    <a:pt x="80" y="248"/>
                  </a:lnTo>
                  <a:lnTo>
                    <a:pt x="80" y="248"/>
                  </a:lnTo>
                  <a:lnTo>
                    <a:pt x="80" y="232"/>
                  </a:lnTo>
                  <a:lnTo>
                    <a:pt x="80" y="232"/>
                  </a:lnTo>
                  <a:lnTo>
                    <a:pt x="64" y="208"/>
                  </a:lnTo>
                  <a:lnTo>
                    <a:pt x="64" y="200"/>
                  </a:lnTo>
                  <a:lnTo>
                    <a:pt x="64" y="184"/>
                  </a:lnTo>
                  <a:lnTo>
                    <a:pt x="64" y="184"/>
                  </a:lnTo>
                  <a:lnTo>
                    <a:pt x="72" y="176"/>
                  </a:lnTo>
                  <a:lnTo>
                    <a:pt x="72" y="176"/>
                  </a:lnTo>
                  <a:lnTo>
                    <a:pt x="72" y="168"/>
                  </a:lnTo>
                  <a:lnTo>
                    <a:pt x="72" y="152"/>
                  </a:lnTo>
                  <a:lnTo>
                    <a:pt x="72" y="144"/>
                  </a:lnTo>
                  <a:lnTo>
                    <a:pt x="72" y="144"/>
                  </a:lnTo>
                  <a:lnTo>
                    <a:pt x="80" y="136"/>
                  </a:lnTo>
                  <a:lnTo>
                    <a:pt x="80" y="104"/>
                  </a:lnTo>
                  <a:lnTo>
                    <a:pt x="80" y="88"/>
                  </a:lnTo>
                  <a:lnTo>
                    <a:pt x="80" y="80"/>
                  </a:lnTo>
                  <a:lnTo>
                    <a:pt x="88" y="80"/>
                  </a:lnTo>
                  <a:lnTo>
                    <a:pt x="88" y="72"/>
                  </a:lnTo>
                  <a:lnTo>
                    <a:pt x="88" y="72"/>
                  </a:lnTo>
                  <a:lnTo>
                    <a:pt x="96" y="72"/>
                  </a:lnTo>
                  <a:lnTo>
                    <a:pt x="96" y="80"/>
                  </a:lnTo>
                  <a:lnTo>
                    <a:pt x="112" y="80"/>
                  </a:lnTo>
                  <a:lnTo>
                    <a:pt x="112" y="88"/>
                  </a:lnTo>
                  <a:lnTo>
                    <a:pt x="120" y="96"/>
                  </a:lnTo>
                  <a:lnTo>
                    <a:pt x="128" y="96"/>
                  </a:lnTo>
                  <a:lnTo>
                    <a:pt x="136" y="80"/>
                  </a:lnTo>
                  <a:lnTo>
                    <a:pt x="136" y="72"/>
                  </a:lnTo>
                  <a:lnTo>
                    <a:pt x="152" y="0"/>
                  </a:lnTo>
                  <a:lnTo>
                    <a:pt x="152" y="0"/>
                  </a:lnTo>
                  <a:lnTo>
                    <a:pt x="544" y="64"/>
                  </a:lnTo>
                  <a:lnTo>
                    <a:pt x="544" y="64"/>
                  </a:lnTo>
                  <a:lnTo>
                    <a:pt x="464" y="632"/>
                  </a:lnTo>
                  <a:lnTo>
                    <a:pt x="464" y="632"/>
                  </a:lnTo>
                  <a:lnTo>
                    <a:pt x="296" y="608"/>
                  </a:lnTo>
                  <a:lnTo>
                    <a:pt x="296" y="608"/>
                  </a:lnTo>
                  <a:lnTo>
                    <a:pt x="0" y="440"/>
                  </a:lnTo>
                  <a:lnTo>
                    <a:pt x="0" y="440"/>
                  </a:lnTo>
                  <a:lnTo>
                    <a:pt x="16" y="416"/>
                  </a:lnTo>
                  <a:lnTo>
                    <a:pt x="16" y="416"/>
                  </a:lnTo>
                  <a:lnTo>
                    <a:pt x="24" y="41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4" name="Freeform 38"/>
            <p:cNvSpPr>
              <a:spLocks/>
            </p:cNvSpPr>
            <p:nvPr/>
          </p:nvSpPr>
          <p:spPr bwMode="auto">
            <a:xfrm>
              <a:off x="1617232" y="2202458"/>
              <a:ext cx="673523" cy="1089382"/>
            </a:xfrm>
            <a:custGeom>
              <a:avLst/>
              <a:gdLst>
                <a:gd name="T0" fmla="*/ 208 w 480"/>
                <a:gd name="T1" fmla="*/ 128 h 776"/>
                <a:gd name="T2" fmla="*/ 216 w 480"/>
                <a:gd name="T3" fmla="*/ 160 h 776"/>
                <a:gd name="T4" fmla="*/ 216 w 480"/>
                <a:gd name="T5" fmla="*/ 168 h 776"/>
                <a:gd name="T6" fmla="*/ 208 w 480"/>
                <a:gd name="T7" fmla="*/ 168 h 776"/>
                <a:gd name="T8" fmla="*/ 224 w 480"/>
                <a:gd name="T9" fmla="*/ 184 h 776"/>
                <a:gd name="T10" fmla="*/ 224 w 480"/>
                <a:gd name="T11" fmla="*/ 192 h 776"/>
                <a:gd name="T12" fmla="*/ 248 w 480"/>
                <a:gd name="T13" fmla="*/ 248 h 776"/>
                <a:gd name="T14" fmla="*/ 256 w 480"/>
                <a:gd name="T15" fmla="*/ 248 h 776"/>
                <a:gd name="T16" fmla="*/ 264 w 480"/>
                <a:gd name="T17" fmla="*/ 256 h 776"/>
                <a:gd name="T18" fmla="*/ 272 w 480"/>
                <a:gd name="T19" fmla="*/ 264 h 776"/>
                <a:gd name="T20" fmla="*/ 288 w 480"/>
                <a:gd name="T21" fmla="*/ 272 h 776"/>
                <a:gd name="T22" fmla="*/ 280 w 480"/>
                <a:gd name="T23" fmla="*/ 296 h 776"/>
                <a:gd name="T24" fmla="*/ 272 w 480"/>
                <a:gd name="T25" fmla="*/ 304 h 776"/>
                <a:gd name="T26" fmla="*/ 272 w 480"/>
                <a:gd name="T27" fmla="*/ 320 h 776"/>
                <a:gd name="T28" fmla="*/ 272 w 480"/>
                <a:gd name="T29" fmla="*/ 336 h 776"/>
                <a:gd name="T30" fmla="*/ 264 w 480"/>
                <a:gd name="T31" fmla="*/ 344 h 776"/>
                <a:gd name="T32" fmla="*/ 256 w 480"/>
                <a:gd name="T33" fmla="*/ 368 h 776"/>
                <a:gd name="T34" fmla="*/ 256 w 480"/>
                <a:gd name="T35" fmla="*/ 368 h 776"/>
                <a:gd name="T36" fmla="*/ 264 w 480"/>
                <a:gd name="T37" fmla="*/ 376 h 776"/>
                <a:gd name="T38" fmla="*/ 280 w 480"/>
                <a:gd name="T39" fmla="*/ 384 h 776"/>
                <a:gd name="T40" fmla="*/ 296 w 480"/>
                <a:gd name="T41" fmla="*/ 368 h 776"/>
                <a:gd name="T42" fmla="*/ 304 w 480"/>
                <a:gd name="T43" fmla="*/ 384 h 776"/>
                <a:gd name="T44" fmla="*/ 304 w 480"/>
                <a:gd name="T45" fmla="*/ 408 h 776"/>
                <a:gd name="T46" fmla="*/ 320 w 480"/>
                <a:gd name="T47" fmla="*/ 448 h 776"/>
                <a:gd name="T48" fmla="*/ 320 w 480"/>
                <a:gd name="T49" fmla="*/ 464 h 776"/>
                <a:gd name="T50" fmla="*/ 336 w 480"/>
                <a:gd name="T51" fmla="*/ 480 h 776"/>
                <a:gd name="T52" fmla="*/ 344 w 480"/>
                <a:gd name="T53" fmla="*/ 520 h 776"/>
                <a:gd name="T54" fmla="*/ 360 w 480"/>
                <a:gd name="T55" fmla="*/ 504 h 776"/>
                <a:gd name="T56" fmla="*/ 376 w 480"/>
                <a:gd name="T57" fmla="*/ 512 h 776"/>
                <a:gd name="T58" fmla="*/ 392 w 480"/>
                <a:gd name="T59" fmla="*/ 504 h 776"/>
                <a:gd name="T60" fmla="*/ 400 w 480"/>
                <a:gd name="T61" fmla="*/ 512 h 776"/>
                <a:gd name="T62" fmla="*/ 424 w 480"/>
                <a:gd name="T63" fmla="*/ 504 h 776"/>
                <a:gd name="T64" fmla="*/ 440 w 480"/>
                <a:gd name="T65" fmla="*/ 512 h 776"/>
                <a:gd name="T66" fmla="*/ 456 w 480"/>
                <a:gd name="T67" fmla="*/ 496 h 776"/>
                <a:gd name="T68" fmla="*/ 464 w 480"/>
                <a:gd name="T69" fmla="*/ 496 h 776"/>
                <a:gd name="T70" fmla="*/ 480 w 480"/>
                <a:gd name="T71" fmla="*/ 528 h 776"/>
                <a:gd name="T72" fmla="*/ 224 w 480"/>
                <a:gd name="T73" fmla="*/ 736 h 776"/>
                <a:gd name="T74" fmla="*/ 0 w 480"/>
                <a:gd name="T75" fmla="*/ 688 h 776"/>
                <a:gd name="T76" fmla="*/ 40 w 480"/>
                <a:gd name="T77" fmla="*/ 520 h 776"/>
                <a:gd name="T78" fmla="*/ 56 w 480"/>
                <a:gd name="T79" fmla="*/ 496 h 776"/>
                <a:gd name="T80" fmla="*/ 56 w 480"/>
                <a:gd name="T81" fmla="*/ 480 h 776"/>
                <a:gd name="T82" fmla="*/ 56 w 480"/>
                <a:gd name="T83" fmla="*/ 472 h 776"/>
                <a:gd name="T84" fmla="*/ 40 w 480"/>
                <a:gd name="T85" fmla="*/ 456 h 776"/>
                <a:gd name="T86" fmla="*/ 72 w 480"/>
                <a:gd name="T87" fmla="*/ 408 h 776"/>
                <a:gd name="T88" fmla="*/ 80 w 480"/>
                <a:gd name="T89" fmla="*/ 392 h 776"/>
                <a:gd name="T90" fmla="*/ 120 w 480"/>
                <a:gd name="T91" fmla="*/ 336 h 776"/>
                <a:gd name="T92" fmla="*/ 112 w 480"/>
                <a:gd name="T93" fmla="*/ 320 h 776"/>
                <a:gd name="T94" fmla="*/ 96 w 480"/>
                <a:gd name="T95" fmla="*/ 288 h 776"/>
                <a:gd name="T96" fmla="*/ 96 w 480"/>
                <a:gd name="T97" fmla="*/ 256 h 776"/>
                <a:gd name="T98" fmla="*/ 152 w 480"/>
                <a:gd name="T99" fmla="*/ 0 h 776"/>
                <a:gd name="T100" fmla="*/ 216 w 480"/>
                <a:gd name="T101" fmla="*/ 1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0" h="776">
                  <a:moveTo>
                    <a:pt x="200" y="112"/>
                  </a:moveTo>
                  <a:lnTo>
                    <a:pt x="200" y="112"/>
                  </a:lnTo>
                  <a:lnTo>
                    <a:pt x="208" y="128"/>
                  </a:lnTo>
                  <a:lnTo>
                    <a:pt x="216" y="152"/>
                  </a:lnTo>
                  <a:lnTo>
                    <a:pt x="216" y="160"/>
                  </a:lnTo>
                  <a:lnTo>
                    <a:pt x="216" y="160"/>
                  </a:lnTo>
                  <a:lnTo>
                    <a:pt x="208" y="160"/>
                  </a:lnTo>
                  <a:lnTo>
                    <a:pt x="208" y="160"/>
                  </a:lnTo>
                  <a:lnTo>
                    <a:pt x="216" y="168"/>
                  </a:lnTo>
                  <a:lnTo>
                    <a:pt x="216" y="168"/>
                  </a:lnTo>
                  <a:lnTo>
                    <a:pt x="208" y="168"/>
                  </a:lnTo>
                  <a:lnTo>
                    <a:pt x="208" y="168"/>
                  </a:lnTo>
                  <a:lnTo>
                    <a:pt x="208" y="176"/>
                  </a:lnTo>
                  <a:lnTo>
                    <a:pt x="208" y="176"/>
                  </a:lnTo>
                  <a:lnTo>
                    <a:pt x="224" y="184"/>
                  </a:lnTo>
                  <a:lnTo>
                    <a:pt x="224" y="184"/>
                  </a:lnTo>
                  <a:lnTo>
                    <a:pt x="224" y="192"/>
                  </a:lnTo>
                  <a:lnTo>
                    <a:pt x="224" y="192"/>
                  </a:lnTo>
                  <a:lnTo>
                    <a:pt x="240" y="192"/>
                  </a:lnTo>
                  <a:lnTo>
                    <a:pt x="248" y="232"/>
                  </a:lnTo>
                  <a:lnTo>
                    <a:pt x="248" y="248"/>
                  </a:lnTo>
                  <a:lnTo>
                    <a:pt x="248" y="248"/>
                  </a:lnTo>
                  <a:lnTo>
                    <a:pt x="256" y="248"/>
                  </a:lnTo>
                  <a:lnTo>
                    <a:pt x="256" y="248"/>
                  </a:lnTo>
                  <a:lnTo>
                    <a:pt x="256" y="256"/>
                  </a:lnTo>
                  <a:lnTo>
                    <a:pt x="256" y="256"/>
                  </a:lnTo>
                  <a:lnTo>
                    <a:pt x="264" y="256"/>
                  </a:lnTo>
                  <a:lnTo>
                    <a:pt x="264" y="256"/>
                  </a:lnTo>
                  <a:lnTo>
                    <a:pt x="272" y="264"/>
                  </a:lnTo>
                  <a:lnTo>
                    <a:pt x="272" y="264"/>
                  </a:lnTo>
                  <a:lnTo>
                    <a:pt x="272" y="264"/>
                  </a:lnTo>
                  <a:lnTo>
                    <a:pt x="288" y="264"/>
                  </a:lnTo>
                  <a:lnTo>
                    <a:pt x="288" y="272"/>
                  </a:lnTo>
                  <a:lnTo>
                    <a:pt x="280" y="288"/>
                  </a:lnTo>
                  <a:lnTo>
                    <a:pt x="280" y="288"/>
                  </a:lnTo>
                  <a:lnTo>
                    <a:pt x="280" y="296"/>
                  </a:lnTo>
                  <a:lnTo>
                    <a:pt x="280" y="296"/>
                  </a:lnTo>
                  <a:lnTo>
                    <a:pt x="272" y="304"/>
                  </a:lnTo>
                  <a:lnTo>
                    <a:pt x="272" y="304"/>
                  </a:lnTo>
                  <a:lnTo>
                    <a:pt x="272" y="312"/>
                  </a:lnTo>
                  <a:lnTo>
                    <a:pt x="272" y="312"/>
                  </a:lnTo>
                  <a:lnTo>
                    <a:pt x="272" y="320"/>
                  </a:lnTo>
                  <a:lnTo>
                    <a:pt x="272" y="320"/>
                  </a:lnTo>
                  <a:lnTo>
                    <a:pt x="264" y="328"/>
                  </a:lnTo>
                  <a:lnTo>
                    <a:pt x="272" y="336"/>
                  </a:lnTo>
                  <a:lnTo>
                    <a:pt x="272" y="336"/>
                  </a:lnTo>
                  <a:lnTo>
                    <a:pt x="264" y="344"/>
                  </a:lnTo>
                  <a:lnTo>
                    <a:pt x="264" y="344"/>
                  </a:lnTo>
                  <a:lnTo>
                    <a:pt x="256" y="344"/>
                  </a:lnTo>
                  <a:lnTo>
                    <a:pt x="256" y="360"/>
                  </a:lnTo>
                  <a:lnTo>
                    <a:pt x="256" y="368"/>
                  </a:lnTo>
                  <a:lnTo>
                    <a:pt x="256" y="368"/>
                  </a:lnTo>
                  <a:lnTo>
                    <a:pt x="256" y="368"/>
                  </a:lnTo>
                  <a:lnTo>
                    <a:pt x="256" y="368"/>
                  </a:lnTo>
                  <a:lnTo>
                    <a:pt x="256" y="376"/>
                  </a:lnTo>
                  <a:lnTo>
                    <a:pt x="256" y="376"/>
                  </a:lnTo>
                  <a:lnTo>
                    <a:pt x="264" y="376"/>
                  </a:lnTo>
                  <a:lnTo>
                    <a:pt x="264" y="384"/>
                  </a:lnTo>
                  <a:lnTo>
                    <a:pt x="264" y="384"/>
                  </a:lnTo>
                  <a:lnTo>
                    <a:pt x="280" y="384"/>
                  </a:lnTo>
                  <a:lnTo>
                    <a:pt x="280" y="384"/>
                  </a:lnTo>
                  <a:lnTo>
                    <a:pt x="296" y="368"/>
                  </a:lnTo>
                  <a:lnTo>
                    <a:pt x="296" y="368"/>
                  </a:lnTo>
                  <a:lnTo>
                    <a:pt x="304" y="368"/>
                  </a:lnTo>
                  <a:lnTo>
                    <a:pt x="304" y="368"/>
                  </a:lnTo>
                  <a:lnTo>
                    <a:pt x="304" y="384"/>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0"/>
                  </a:lnTo>
                  <a:lnTo>
                    <a:pt x="336" y="488"/>
                  </a:lnTo>
                  <a:lnTo>
                    <a:pt x="344" y="512"/>
                  </a:lnTo>
                  <a:lnTo>
                    <a:pt x="344" y="520"/>
                  </a:lnTo>
                  <a:lnTo>
                    <a:pt x="352" y="520"/>
                  </a:lnTo>
                  <a:lnTo>
                    <a:pt x="352" y="512"/>
                  </a:lnTo>
                  <a:lnTo>
                    <a:pt x="360" y="504"/>
                  </a:lnTo>
                  <a:lnTo>
                    <a:pt x="368" y="504"/>
                  </a:lnTo>
                  <a:lnTo>
                    <a:pt x="368" y="504"/>
                  </a:lnTo>
                  <a:lnTo>
                    <a:pt x="376" y="512"/>
                  </a:lnTo>
                  <a:lnTo>
                    <a:pt x="384" y="512"/>
                  </a:lnTo>
                  <a:lnTo>
                    <a:pt x="392" y="504"/>
                  </a:lnTo>
                  <a:lnTo>
                    <a:pt x="392" y="504"/>
                  </a:lnTo>
                  <a:lnTo>
                    <a:pt x="400" y="504"/>
                  </a:lnTo>
                  <a:lnTo>
                    <a:pt x="400" y="512"/>
                  </a:lnTo>
                  <a:lnTo>
                    <a:pt x="400" y="512"/>
                  </a:lnTo>
                  <a:lnTo>
                    <a:pt x="408" y="512"/>
                  </a:lnTo>
                  <a:lnTo>
                    <a:pt x="424" y="504"/>
                  </a:lnTo>
                  <a:lnTo>
                    <a:pt x="424" y="504"/>
                  </a:lnTo>
                  <a:lnTo>
                    <a:pt x="432" y="512"/>
                  </a:lnTo>
                  <a:lnTo>
                    <a:pt x="432" y="512"/>
                  </a:lnTo>
                  <a:lnTo>
                    <a:pt x="440" y="512"/>
                  </a:lnTo>
                  <a:lnTo>
                    <a:pt x="448" y="512"/>
                  </a:lnTo>
                  <a:lnTo>
                    <a:pt x="448" y="512"/>
                  </a:lnTo>
                  <a:lnTo>
                    <a:pt x="456" y="496"/>
                  </a:lnTo>
                  <a:lnTo>
                    <a:pt x="456" y="496"/>
                  </a:lnTo>
                  <a:lnTo>
                    <a:pt x="464" y="496"/>
                  </a:lnTo>
                  <a:lnTo>
                    <a:pt x="464" y="496"/>
                  </a:lnTo>
                  <a:lnTo>
                    <a:pt x="472" y="512"/>
                  </a:lnTo>
                  <a:lnTo>
                    <a:pt x="480" y="528"/>
                  </a:lnTo>
                  <a:lnTo>
                    <a:pt x="480" y="528"/>
                  </a:lnTo>
                  <a:lnTo>
                    <a:pt x="440" y="776"/>
                  </a:lnTo>
                  <a:lnTo>
                    <a:pt x="440" y="776"/>
                  </a:lnTo>
                  <a:lnTo>
                    <a:pt x="224" y="736"/>
                  </a:lnTo>
                  <a:lnTo>
                    <a:pt x="176" y="728"/>
                  </a:lnTo>
                  <a:lnTo>
                    <a:pt x="72" y="704"/>
                  </a:lnTo>
                  <a:lnTo>
                    <a:pt x="0" y="688"/>
                  </a:lnTo>
                  <a:lnTo>
                    <a:pt x="0" y="688"/>
                  </a:lnTo>
                  <a:lnTo>
                    <a:pt x="40" y="536"/>
                  </a:lnTo>
                  <a:lnTo>
                    <a:pt x="40" y="520"/>
                  </a:lnTo>
                  <a:lnTo>
                    <a:pt x="40" y="520"/>
                  </a:lnTo>
                  <a:lnTo>
                    <a:pt x="56" y="496"/>
                  </a:lnTo>
                  <a:lnTo>
                    <a:pt x="56" y="496"/>
                  </a:lnTo>
                  <a:lnTo>
                    <a:pt x="56" y="488"/>
                  </a:lnTo>
                  <a:lnTo>
                    <a:pt x="56" y="488"/>
                  </a:lnTo>
                  <a:lnTo>
                    <a:pt x="56" y="480"/>
                  </a:lnTo>
                  <a:lnTo>
                    <a:pt x="56" y="480"/>
                  </a:lnTo>
                  <a:lnTo>
                    <a:pt x="56" y="480"/>
                  </a:lnTo>
                  <a:lnTo>
                    <a:pt x="56" y="472"/>
                  </a:lnTo>
                  <a:lnTo>
                    <a:pt x="40" y="464"/>
                  </a:lnTo>
                  <a:lnTo>
                    <a:pt x="40" y="464"/>
                  </a:lnTo>
                  <a:lnTo>
                    <a:pt x="40" y="456"/>
                  </a:lnTo>
                  <a:lnTo>
                    <a:pt x="48" y="448"/>
                  </a:lnTo>
                  <a:lnTo>
                    <a:pt x="48" y="432"/>
                  </a:lnTo>
                  <a:lnTo>
                    <a:pt x="72" y="408"/>
                  </a:lnTo>
                  <a:lnTo>
                    <a:pt x="80" y="400"/>
                  </a:lnTo>
                  <a:lnTo>
                    <a:pt x="80" y="400"/>
                  </a:lnTo>
                  <a:lnTo>
                    <a:pt x="80" y="392"/>
                  </a:lnTo>
                  <a:lnTo>
                    <a:pt x="80" y="392"/>
                  </a:lnTo>
                  <a:lnTo>
                    <a:pt x="120" y="344"/>
                  </a:lnTo>
                  <a:lnTo>
                    <a:pt x="120" y="336"/>
                  </a:lnTo>
                  <a:lnTo>
                    <a:pt x="120" y="336"/>
                  </a:lnTo>
                  <a:lnTo>
                    <a:pt x="120" y="328"/>
                  </a:lnTo>
                  <a:lnTo>
                    <a:pt x="112" y="320"/>
                  </a:lnTo>
                  <a:lnTo>
                    <a:pt x="112" y="320"/>
                  </a:lnTo>
                  <a:lnTo>
                    <a:pt x="96" y="296"/>
                  </a:lnTo>
                  <a:lnTo>
                    <a:pt x="96" y="288"/>
                  </a:lnTo>
                  <a:lnTo>
                    <a:pt x="104" y="280"/>
                  </a:lnTo>
                  <a:lnTo>
                    <a:pt x="104" y="272"/>
                  </a:lnTo>
                  <a:lnTo>
                    <a:pt x="96" y="256"/>
                  </a:lnTo>
                  <a:lnTo>
                    <a:pt x="96" y="256"/>
                  </a:lnTo>
                  <a:lnTo>
                    <a:pt x="104" y="248"/>
                  </a:lnTo>
                  <a:lnTo>
                    <a:pt x="152" y="0"/>
                  </a:lnTo>
                  <a:lnTo>
                    <a:pt x="152" y="0"/>
                  </a:lnTo>
                  <a:lnTo>
                    <a:pt x="216" y="16"/>
                  </a:lnTo>
                  <a:lnTo>
                    <a:pt x="216" y="16"/>
                  </a:lnTo>
                  <a:lnTo>
                    <a:pt x="200" y="112"/>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5" name="Freeform 39"/>
            <p:cNvSpPr>
              <a:spLocks/>
            </p:cNvSpPr>
            <p:nvPr/>
          </p:nvSpPr>
          <p:spPr bwMode="auto">
            <a:xfrm>
              <a:off x="2211658" y="2865196"/>
              <a:ext cx="786177" cy="650753"/>
            </a:xfrm>
            <a:custGeom>
              <a:avLst/>
              <a:gdLst>
                <a:gd name="T0" fmla="*/ 144 w 560"/>
                <a:gd name="T1" fmla="*/ 424 h 464"/>
                <a:gd name="T2" fmla="*/ 32 w 560"/>
                <a:gd name="T3" fmla="*/ 408 h 464"/>
                <a:gd name="T4" fmla="*/ 0 w 560"/>
                <a:gd name="T5" fmla="*/ 400 h 464"/>
                <a:gd name="T6" fmla="*/ 0 w 560"/>
                <a:gd name="T7" fmla="*/ 400 h 464"/>
                <a:gd name="T8" fmla="*/ 16 w 560"/>
                <a:gd name="T9" fmla="*/ 304 h 464"/>
                <a:gd name="T10" fmla="*/ 56 w 560"/>
                <a:gd name="T11" fmla="*/ 56 h 464"/>
                <a:gd name="T12" fmla="*/ 64 w 560"/>
                <a:gd name="T13" fmla="*/ 0 h 464"/>
                <a:gd name="T14" fmla="*/ 64 w 560"/>
                <a:gd name="T15" fmla="*/ 0 h 464"/>
                <a:gd name="T16" fmla="*/ 144 w 560"/>
                <a:gd name="T17" fmla="*/ 16 h 464"/>
                <a:gd name="T18" fmla="*/ 344 w 560"/>
                <a:gd name="T19" fmla="*/ 40 h 464"/>
                <a:gd name="T20" fmla="*/ 560 w 560"/>
                <a:gd name="T21" fmla="*/ 64 h 464"/>
                <a:gd name="T22" fmla="*/ 560 w 560"/>
                <a:gd name="T23" fmla="*/ 64 h 464"/>
                <a:gd name="T24" fmla="*/ 544 w 560"/>
                <a:gd name="T25" fmla="*/ 264 h 464"/>
                <a:gd name="T26" fmla="*/ 520 w 560"/>
                <a:gd name="T27" fmla="*/ 464 h 464"/>
                <a:gd name="T28" fmla="*/ 520 w 560"/>
                <a:gd name="T29" fmla="*/ 464 h 464"/>
                <a:gd name="T30" fmla="*/ 480 w 560"/>
                <a:gd name="T31" fmla="*/ 464 h 464"/>
                <a:gd name="T32" fmla="*/ 344 w 560"/>
                <a:gd name="T33" fmla="*/ 448 h 464"/>
                <a:gd name="T34" fmla="*/ 160 w 560"/>
                <a:gd name="T35" fmla="*/ 424 h 464"/>
                <a:gd name="T36" fmla="*/ 144 w 560"/>
                <a:gd name="T37" fmla="*/ 42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464">
                  <a:moveTo>
                    <a:pt x="144" y="424"/>
                  </a:moveTo>
                  <a:lnTo>
                    <a:pt x="32" y="408"/>
                  </a:lnTo>
                  <a:lnTo>
                    <a:pt x="0" y="400"/>
                  </a:lnTo>
                  <a:lnTo>
                    <a:pt x="0" y="400"/>
                  </a:lnTo>
                  <a:lnTo>
                    <a:pt x="16" y="304"/>
                  </a:lnTo>
                  <a:lnTo>
                    <a:pt x="56" y="56"/>
                  </a:lnTo>
                  <a:lnTo>
                    <a:pt x="64" y="0"/>
                  </a:lnTo>
                  <a:lnTo>
                    <a:pt x="64" y="0"/>
                  </a:lnTo>
                  <a:lnTo>
                    <a:pt x="144" y="16"/>
                  </a:lnTo>
                  <a:lnTo>
                    <a:pt x="344" y="40"/>
                  </a:lnTo>
                  <a:lnTo>
                    <a:pt x="560" y="64"/>
                  </a:lnTo>
                  <a:lnTo>
                    <a:pt x="560" y="64"/>
                  </a:lnTo>
                  <a:lnTo>
                    <a:pt x="544" y="264"/>
                  </a:lnTo>
                  <a:lnTo>
                    <a:pt x="520" y="464"/>
                  </a:lnTo>
                  <a:lnTo>
                    <a:pt x="520" y="464"/>
                  </a:lnTo>
                  <a:lnTo>
                    <a:pt x="480" y="464"/>
                  </a:lnTo>
                  <a:lnTo>
                    <a:pt x="344" y="448"/>
                  </a:lnTo>
                  <a:lnTo>
                    <a:pt x="160" y="424"/>
                  </a:lnTo>
                  <a:lnTo>
                    <a:pt x="144" y="424"/>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6" name="Freeform 40"/>
            <p:cNvSpPr>
              <a:spLocks/>
            </p:cNvSpPr>
            <p:nvPr/>
          </p:nvSpPr>
          <p:spPr bwMode="auto">
            <a:xfrm>
              <a:off x="2234428" y="4032477"/>
              <a:ext cx="786177" cy="819733"/>
            </a:xfrm>
            <a:custGeom>
              <a:avLst/>
              <a:gdLst>
                <a:gd name="T0" fmla="*/ 80 w 560"/>
                <a:gd name="T1" fmla="*/ 536 h 584"/>
                <a:gd name="T2" fmla="*/ 80 w 560"/>
                <a:gd name="T3" fmla="*/ 536 h 584"/>
                <a:gd name="T4" fmla="*/ 216 w 560"/>
                <a:gd name="T5" fmla="*/ 552 h 584"/>
                <a:gd name="T6" fmla="*/ 216 w 560"/>
                <a:gd name="T7" fmla="*/ 552 h 584"/>
                <a:gd name="T8" fmla="*/ 216 w 560"/>
                <a:gd name="T9" fmla="*/ 544 h 584"/>
                <a:gd name="T10" fmla="*/ 216 w 560"/>
                <a:gd name="T11" fmla="*/ 544 h 584"/>
                <a:gd name="T12" fmla="*/ 216 w 560"/>
                <a:gd name="T13" fmla="*/ 528 h 584"/>
                <a:gd name="T14" fmla="*/ 216 w 560"/>
                <a:gd name="T15" fmla="*/ 528 h 584"/>
                <a:gd name="T16" fmla="*/ 520 w 560"/>
                <a:gd name="T17" fmla="*/ 560 h 584"/>
                <a:gd name="T18" fmla="*/ 520 w 560"/>
                <a:gd name="T19" fmla="*/ 560 h 584"/>
                <a:gd name="T20" fmla="*/ 552 w 560"/>
                <a:gd name="T21" fmla="*/ 96 h 584"/>
                <a:gd name="T22" fmla="*/ 560 w 560"/>
                <a:gd name="T23" fmla="*/ 48 h 584"/>
                <a:gd name="T24" fmla="*/ 560 w 560"/>
                <a:gd name="T25" fmla="*/ 48 h 584"/>
                <a:gd name="T26" fmla="*/ 512 w 560"/>
                <a:gd name="T27" fmla="*/ 48 h 584"/>
                <a:gd name="T28" fmla="*/ 328 w 560"/>
                <a:gd name="T29" fmla="*/ 32 h 584"/>
                <a:gd name="T30" fmla="*/ 128 w 560"/>
                <a:gd name="T31" fmla="*/ 8 h 584"/>
                <a:gd name="T32" fmla="*/ 80 w 560"/>
                <a:gd name="T33" fmla="*/ 0 h 584"/>
                <a:gd name="T34" fmla="*/ 80 w 560"/>
                <a:gd name="T35" fmla="*/ 0 h 584"/>
                <a:gd name="T36" fmla="*/ 0 w 560"/>
                <a:gd name="T37" fmla="*/ 568 h 584"/>
                <a:gd name="T38" fmla="*/ 0 w 560"/>
                <a:gd name="T39" fmla="*/ 568 h 584"/>
                <a:gd name="T40" fmla="*/ 72 w 560"/>
                <a:gd name="T41" fmla="*/ 584 h 584"/>
                <a:gd name="T42" fmla="*/ 72 w 560"/>
                <a:gd name="T43" fmla="*/ 584 h 584"/>
                <a:gd name="T44" fmla="*/ 80 w 560"/>
                <a:gd name="T45" fmla="*/ 536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0" h="584">
                  <a:moveTo>
                    <a:pt x="80" y="536"/>
                  </a:moveTo>
                  <a:lnTo>
                    <a:pt x="80" y="536"/>
                  </a:lnTo>
                  <a:lnTo>
                    <a:pt x="216" y="552"/>
                  </a:lnTo>
                  <a:lnTo>
                    <a:pt x="216" y="552"/>
                  </a:lnTo>
                  <a:lnTo>
                    <a:pt x="216" y="544"/>
                  </a:lnTo>
                  <a:lnTo>
                    <a:pt x="216" y="544"/>
                  </a:lnTo>
                  <a:lnTo>
                    <a:pt x="216" y="528"/>
                  </a:lnTo>
                  <a:lnTo>
                    <a:pt x="216" y="528"/>
                  </a:lnTo>
                  <a:lnTo>
                    <a:pt x="520" y="560"/>
                  </a:lnTo>
                  <a:lnTo>
                    <a:pt x="520" y="560"/>
                  </a:lnTo>
                  <a:lnTo>
                    <a:pt x="552" y="96"/>
                  </a:lnTo>
                  <a:lnTo>
                    <a:pt x="560" y="48"/>
                  </a:lnTo>
                  <a:lnTo>
                    <a:pt x="560" y="48"/>
                  </a:lnTo>
                  <a:lnTo>
                    <a:pt x="512" y="48"/>
                  </a:lnTo>
                  <a:lnTo>
                    <a:pt x="328" y="32"/>
                  </a:lnTo>
                  <a:lnTo>
                    <a:pt x="128" y="8"/>
                  </a:lnTo>
                  <a:lnTo>
                    <a:pt x="80" y="0"/>
                  </a:lnTo>
                  <a:lnTo>
                    <a:pt x="80" y="0"/>
                  </a:lnTo>
                  <a:lnTo>
                    <a:pt x="0" y="568"/>
                  </a:lnTo>
                  <a:lnTo>
                    <a:pt x="0" y="568"/>
                  </a:lnTo>
                  <a:lnTo>
                    <a:pt x="72" y="584"/>
                  </a:lnTo>
                  <a:lnTo>
                    <a:pt x="72" y="584"/>
                  </a:lnTo>
                  <a:lnTo>
                    <a:pt x="80" y="536"/>
                  </a:lnTo>
                  <a:close/>
                </a:path>
              </a:pathLst>
            </a:custGeom>
            <a:solidFill>
              <a:schemeClr val="accent2"/>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7" name="Freeform 41"/>
            <p:cNvSpPr>
              <a:spLocks/>
            </p:cNvSpPr>
            <p:nvPr/>
          </p:nvSpPr>
          <p:spPr bwMode="auto">
            <a:xfrm>
              <a:off x="1897667" y="2225229"/>
              <a:ext cx="1144510" cy="729850"/>
            </a:xfrm>
            <a:custGeom>
              <a:avLst/>
              <a:gdLst>
                <a:gd name="T0" fmla="*/ 568 w 816"/>
                <a:gd name="T1" fmla="*/ 496 h 520"/>
                <a:gd name="T2" fmla="*/ 784 w 816"/>
                <a:gd name="T3" fmla="*/ 520 h 520"/>
                <a:gd name="T4" fmla="*/ 816 w 816"/>
                <a:gd name="T5" fmla="*/ 112 h 520"/>
                <a:gd name="T6" fmla="*/ 328 w 816"/>
                <a:gd name="T7" fmla="*/ 56 h 520"/>
                <a:gd name="T8" fmla="*/ 16 w 816"/>
                <a:gd name="T9" fmla="*/ 0 h 520"/>
                <a:gd name="T10" fmla="*/ 0 w 816"/>
                <a:gd name="T11" fmla="*/ 96 h 520"/>
                <a:gd name="T12" fmla="*/ 8 w 816"/>
                <a:gd name="T13" fmla="*/ 112 h 520"/>
                <a:gd name="T14" fmla="*/ 16 w 816"/>
                <a:gd name="T15" fmla="*/ 144 h 520"/>
                <a:gd name="T16" fmla="*/ 8 w 816"/>
                <a:gd name="T17" fmla="*/ 144 h 520"/>
                <a:gd name="T18" fmla="*/ 16 w 816"/>
                <a:gd name="T19" fmla="*/ 152 h 520"/>
                <a:gd name="T20" fmla="*/ 8 w 816"/>
                <a:gd name="T21" fmla="*/ 152 h 520"/>
                <a:gd name="T22" fmla="*/ 8 w 816"/>
                <a:gd name="T23" fmla="*/ 160 h 520"/>
                <a:gd name="T24" fmla="*/ 24 w 816"/>
                <a:gd name="T25" fmla="*/ 168 h 520"/>
                <a:gd name="T26" fmla="*/ 24 w 816"/>
                <a:gd name="T27" fmla="*/ 176 h 520"/>
                <a:gd name="T28" fmla="*/ 40 w 816"/>
                <a:gd name="T29" fmla="*/ 176 h 520"/>
                <a:gd name="T30" fmla="*/ 48 w 816"/>
                <a:gd name="T31" fmla="*/ 232 h 520"/>
                <a:gd name="T32" fmla="*/ 56 w 816"/>
                <a:gd name="T33" fmla="*/ 232 h 520"/>
                <a:gd name="T34" fmla="*/ 56 w 816"/>
                <a:gd name="T35" fmla="*/ 240 h 520"/>
                <a:gd name="T36" fmla="*/ 64 w 816"/>
                <a:gd name="T37" fmla="*/ 240 h 520"/>
                <a:gd name="T38" fmla="*/ 72 w 816"/>
                <a:gd name="T39" fmla="*/ 248 h 520"/>
                <a:gd name="T40" fmla="*/ 72 w 816"/>
                <a:gd name="T41" fmla="*/ 248 h 520"/>
                <a:gd name="T42" fmla="*/ 88 w 816"/>
                <a:gd name="T43" fmla="*/ 256 h 520"/>
                <a:gd name="T44" fmla="*/ 80 w 816"/>
                <a:gd name="T45" fmla="*/ 272 h 520"/>
                <a:gd name="T46" fmla="*/ 80 w 816"/>
                <a:gd name="T47" fmla="*/ 280 h 520"/>
                <a:gd name="T48" fmla="*/ 72 w 816"/>
                <a:gd name="T49" fmla="*/ 288 h 520"/>
                <a:gd name="T50" fmla="*/ 72 w 816"/>
                <a:gd name="T51" fmla="*/ 296 h 520"/>
                <a:gd name="T52" fmla="*/ 72 w 816"/>
                <a:gd name="T53" fmla="*/ 304 h 520"/>
                <a:gd name="T54" fmla="*/ 72 w 816"/>
                <a:gd name="T55" fmla="*/ 320 h 520"/>
                <a:gd name="T56" fmla="*/ 64 w 816"/>
                <a:gd name="T57" fmla="*/ 328 h 520"/>
                <a:gd name="T58" fmla="*/ 56 w 816"/>
                <a:gd name="T59" fmla="*/ 328 h 520"/>
                <a:gd name="T60" fmla="*/ 56 w 816"/>
                <a:gd name="T61" fmla="*/ 352 h 520"/>
                <a:gd name="T62" fmla="*/ 56 w 816"/>
                <a:gd name="T63" fmla="*/ 352 h 520"/>
                <a:gd name="T64" fmla="*/ 56 w 816"/>
                <a:gd name="T65" fmla="*/ 360 h 520"/>
                <a:gd name="T66" fmla="*/ 64 w 816"/>
                <a:gd name="T67" fmla="*/ 360 h 520"/>
                <a:gd name="T68" fmla="*/ 64 w 816"/>
                <a:gd name="T69" fmla="*/ 368 h 520"/>
                <a:gd name="T70" fmla="*/ 80 w 816"/>
                <a:gd name="T71" fmla="*/ 368 h 520"/>
                <a:gd name="T72" fmla="*/ 96 w 816"/>
                <a:gd name="T73" fmla="*/ 352 h 520"/>
                <a:gd name="T74" fmla="*/ 104 w 816"/>
                <a:gd name="T75" fmla="*/ 352 h 520"/>
                <a:gd name="T76" fmla="*/ 104 w 816"/>
                <a:gd name="T77" fmla="*/ 368 h 520"/>
                <a:gd name="T78" fmla="*/ 104 w 816"/>
                <a:gd name="T79" fmla="*/ 392 h 520"/>
                <a:gd name="T80" fmla="*/ 120 w 816"/>
                <a:gd name="T81" fmla="*/ 424 h 520"/>
                <a:gd name="T82" fmla="*/ 112 w 816"/>
                <a:gd name="T83" fmla="*/ 432 h 520"/>
                <a:gd name="T84" fmla="*/ 120 w 816"/>
                <a:gd name="T85" fmla="*/ 448 h 520"/>
                <a:gd name="T86" fmla="*/ 136 w 816"/>
                <a:gd name="T87" fmla="*/ 464 h 520"/>
                <a:gd name="T88" fmla="*/ 136 w 816"/>
                <a:gd name="T89" fmla="*/ 472 h 520"/>
                <a:gd name="T90" fmla="*/ 144 w 816"/>
                <a:gd name="T91" fmla="*/ 504 h 520"/>
                <a:gd name="T92" fmla="*/ 152 w 816"/>
                <a:gd name="T93" fmla="*/ 496 h 520"/>
                <a:gd name="T94" fmla="*/ 168 w 816"/>
                <a:gd name="T95" fmla="*/ 488 h 520"/>
                <a:gd name="T96" fmla="*/ 176 w 816"/>
                <a:gd name="T97" fmla="*/ 496 h 520"/>
                <a:gd name="T98" fmla="*/ 192 w 816"/>
                <a:gd name="T99" fmla="*/ 488 h 520"/>
                <a:gd name="T100" fmla="*/ 200 w 816"/>
                <a:gd name="T101" fmla="*/ 488 h 520"/>
                <a:gd name="T102" fmla="*/ 200 w 816"/>
                <a:gd name="T103" fmla="*/ 496 h 520"/>
                <a:gd name="T104" fmla="*/ 224 w 816"/>
                <a:gd name="T105" fmla="*/ 488 h 520"/>
                <a:gd name="T106" fmla="*/ 232 w 816"/>
                <a:gd name="T107" fmla="*/ 496 h 520"/>
                <a:gd name="T108" fmla="*/ 240 w 816"/>
                <a:gd name="T109" fmla="*/ 496 h 520"/>
                <a:gd name="T110" fmla="*/ 248 w 816"/>
                <a:gd name="T111" fmla="*/ 496 h 520"/>
                <a:gd name="T112" fmla="*/ 256 w 816"/>
                <a:gd name="T113" fmla="*/ 480 h 520"/>
                <a:gd name="T114" fmla="*/ 264 w 816"/>
                <a:gd name="T115" fmla="*/ 480 h 520"/>
                <a:gd name="T116" fmla="*/ 280 w 816"/>
                <a:gd name="T117" fmla="*/ 512 h 520"/>
                <a:gd name="T118" fmla="*/ 288 w 816"/>
                <a:gd name="T119" fmla="*/ 456 h 520"/>
                <a:gd name="T120" fmla="*/ 368 w 816"/>
                <a:gd name="T121" fmla="*/ 47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6" h="520">
                  <a:moveTo>
                    <a:pt x="368" y="472"/>
                  </a:moveTo>
                  <a:lnTo>
                    <a:pt x="568" y="496"/>
                  </a:lnTo>
                  <a:lnTo>
                    <a:pt x="784" y="520"/>
                  </a:lnTo>
                  <a:lnTo>
                    <a:pt x="784" y="520"/>
                  </a:lnTo>
                  <a:lnTo>
                    <a:pt x="816" y="112"/>
                  </a:lnTo>
                  <a:lnTo>
                    <a:pt x="816" y="112"/>
                  </a:lnTo>
                  <a:lnTo>
                    <a:pt x="696" y="112"/>
                  </a:lnTo>
                  <a:lnTo>
                    <a:pt x="328" y="56"/>
                  </a:lnTo>
                  <a:lnTo>
                    <a:pt x="88" y="16"/>
                  </a:lnTo>
                  <a:lnTo>
                    <a:pt x="16" y="0"/>
                  </a:lnTo>
                  <a:lnTo>
                    <a:pt x="16" y="0"/>
                  </a:lnTo>
                  <a:lnTo>
                    <a:pt x="0" y="96"/>
                  </a:lnTo>
                  <a:lnTo>
                    <a:pt x="0" y="96"/>
                  </a:lnTo>
                  <a:lnTo>
                    <a:pt x="8" y="112"/>
                  </a:lnTo>
                  <a:lnTo>
                    <a:pt x="16" y="136"/>
                  </a:lnTo>
                  <a:lnTo>
                    <a:pt x="16" y="144"/>
                  </a:lnTo>
                  <a:lnTo>
                    <a:pt x="16" y="144"/>
                  </a:lnTo>
                  <a:lnTo>
                    <a:pt x="8" y="144"/>
                  </a:lnTo>
                  <a:lnTo>
                    <a:pt x="8" y="144"/>
                  </a:lnTo>
                  <a:lnTo>
                    <a:pt x="16" y="152"/>
                  </a:lnTo>
                  <a:lnTo>
                    <a:pt x="16" y="152"/>
                  </a:lnTo>
                  <a:lnTo>
                    <a:pt x="8" y="152"/>
                  </a:lnTo>
                  <a:lnTo>
                    <a:pt x="8" y="152"/>
                  </a:lnTo>
                  <a:lnTo>
                    <a:pt x="8" y="160"/>
                  </a:lnTo>
                  <a:lnTo>
                    <a:pt x="8" y="160"/>
                  </a:lnTo>
                  <a:lnTo>
                    <a:pt x="24" y="168"/>
                  </a:lnTo>
                  <a:lnTo>
                    <a:pt x="24" y="168"/>
                  </a:lnTo>
                  <a:lnTo>
                    <a:pt x="24" y="176"/>
                  </a:lnTo>
                  <a:lnTo>
                    <a:pt x="24" y="176"/>
                  </a:lnTo>
                  <a:lnTo>
                    <a:pt x="40" y="176"/>
                  </a:lnTo>
                  <a:lnTo>
                    <a:pt x="48" y="216"/>
                  </a:lnTo>
                  <a:lnTo>
                    <a:pt x="48" y="232"/>
                  </a:lnTo>
                  <a:lnTo>
                    <a:pt x="48" y="232"/>
                  </a:lnTo>
                  <a:lnTo>
                    <a:pt x="56" y="232"/>
                  </a:lnTo>
                  <a:lnTo>
                    <a:pt x="56" y="232"/>
                  </a:lnTo>
                  <a:lnTo>
                    <a:pt x="56" y="240"/>
                  </a:lnTo>
                  <a:lnTo>
                    <a:pt x="56" y="240"/>
                  </a:lnTo>
                  <a:lnTo>
                    <a:pt x="64" y="240"/>
                  </a:lnTo>
                  <a:lnTo>
                    <a:pt x="64" y="240"/>
                  </a:lnTo>
                  <a:lnTo>
                    <a:pt x="72" y="248"/>
                  </a:lnTo>
                  <a:lnTo>
                    <a:pt x="72" y="248"/>
                  </a:lnTo>
                  <a:lnTo>
                    <a:pt x="72" y="248"/>
                  </a:lnTo>
                  <a:lnTo>
                    <a:pt x="88" y="248"/>
                  </a:lnTo>
                  <a:lnTo>
                    <a:pt x="88" y="256"/>
                  </a:lnTo>
                  <a:lnTo>
                    <a:pt x="80" y="272"/>
                  </a:lnTo>
                  <a:lnTo>
                    <a:pt x="80" y="272"/>
                  </a:lnTo>
                  <a:lnTo>
                    <a:pt x="80" y="280"/>
                  </a:lnTo>
                  <a:lnTo>
                    <a:pt x="80" y="280"/>
                  </a:lnTo>
                  <a:lnTo>
                    <a:pt x="72" y="288"/>
                  </a:lnTo>
                  <a:lnTo>
                    <a:pt x="72" y="288"/>
                  </a:lnTo>
                  <a:lnTo>
                    <a:pt x="72" y="296"/>
                  </a:lnTo>
                  <a:lnTo>
                    <a:pt x="72" y="296"/>
                  </a:lnTo>
                  <a:lnTo>
                    <a:pt x="72" y="304"/>
                  </a:lnTo>
                  <a:lnTo>
                    <a:pt x="72" y="304"/>
                  </a:lnTo>
                  <a:lnTo>
                    <a:pt x="64" y="312"/>
                  </a:lnTo>
                  <a:lnTo>
                    <a:pt x="72" y="320"/>
                  </a:lnTo>
                  <a:lnTo>
                    <a:pt x="72" y="320"/>
                  </a:lnTo>
                  <a:lnTo>
                    <a:pt x="64" y="328"/>
                  </a:lnTo>
                  <a:lnTo>
                    <a:pt x="64" y="328"/>
                  </a:lnTo>
                  <a:lnTo>
                    <a:pt x="56" y="328"/>
                  </a:lnTo>
                  <a:lnTo>
                    <a:pt x="56" y="344"/>
                  </a:lnTo>
                  <a:lnTo>
                    <a:pt x="56" y="352"/>
                  </a:lnTo>
                  <a:lnTo>
                    <a:pt x="56" y="352"/>
                  </a:lnTo>
                  <a:lnTo>
                    <a:pt x="56" y="352"/>
                  </a:lnTo>
                  <a:lnTo>
                    <a:pt x="56" y="352"/>
                  </a:lnTo>
                  <a:lnTo>
                    <a:pt x="56" y="360"/>
                  </a:lnTo>
                  <a:lnTo>
                    <a:pt x="56" y="360"/>
                  </a:lnTo>
                  <a:lnTo>
                    <a:pt x="64" y="360"/>
                  </a:lnTo>
                  <a:lnTo>
                    <a:pt x="64" y="368"/>
                  </a:lnTo>
                  <a:lnTo>
                    <a:pt x="64" y="368"/>
                  </a:lnTo>
                  <a:lnTo>
                    <a:pt x="80" y="368"/>
                  </a:lnTo>
                  <a:lnTo>
                    <a:pt x="80" y="368"/>
                  </a:lnTo>
                  <a:lnTo>
                    <a:pt x="96" y="352"/>
                  </a:lnTo>
                  <a:lnTo>
                    <a:pt x="96" y="352"/>
                  </a:lnTo>
                  <a:lnTo>
                    <a:pt x="104" y="352"/>
                  </a:lnTo>
                  <a:lnTo>
                    <a:pt x="104" y="352"/>
                  </a:lnTo>
                  <a:lnTo>
                    <a:pt x="104" y="368"/>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64"/>
                  </a:lnTo>
                  <a:lnTo>
                    <a:pt x="136" y="472"/>
                  </a:lnTo>
                  <a:lnTo>
                    <a:pt x="144" y="496"/>
                  </a:lnTo>
                  <a:lnTo>
                    <a:pt x="144" y="504"/>
                  </a:lnTo>
                  <a:lnTo>
                    <a:pt x="152" y="504"/>
                  </a:lnTo>
                  <a:lnTo>
                    <a:pt x="152" y="496"/>
                  </a:lnTo>
                  <a:lnTo>
                    <a:pt x="160" y="488"/>
                  </a:lnTo>
                  <a:lnTo>
                    <a:pt x="168" y="488"/>
                  </a:lnTo>
                  <a:lnTo>
                    <a:pt x="168" y="488"/>
                  </a:lnTo>
                  <a:lnTo>
                    <a:pt x="176" y="496"/>
                  </a:lnTo>
                  <a:lnTo>
                    <a:pt x="184" y="496"/>
                  </a:lnTo>
                  <a:lnTo>
                    <a:pt x="192" y="488"/>
                  </a:lnTo>
                  <a:lnTo>
                    <a:pt x="192" y="488"/>
                  </a:lnTo>
                  <a:lnTo>
                    <a:pt x="200" y="488"/>
                  </a:lnTo>
                  <a:lnTo>
                    <a:pt x="200" y="496"/>
                  </a:lnTo>
                  <a:lnTo>
                    <a:pt x="200" y="496"/>
                  </a:lnTo>
                  <a:lnTo>
                    <a:pt x="208" y="496"/>
                  </a:lnTo>
                  <a:lnTo>
                    <a:pt x="224" y="488"/>
                  </a:lnTo>
                  <a:lnTo>
                    <a:pt x="224" y="488"/>
                  </a:lnTo>
                  <a:lnTo>
                    <a:pt x="232" y="496"/>
                  </a:lnTo>
                  <a:lnTo>
                    <a:pt x="232" y="496"/>
                  </a:lnTo>
                  <a:lnTo>
                    <a:pt x="240" y="496"/>
                  </a:lnTo>
                  <a:lnTo>
                    <a:pt x="248" y="496"/>
                  </a:lnTo>
                  <a:lnTo>
                    <a:pt x="248" y="496"/>
                  </a:lnTo>
                  <a:lnTo>
                    <a:pt x="256" y="480"/>
                  </a:lnTo>
                  <a:lnTo>
                    <a:pt x="256" y="480"/>
                  </a:lnTo>
                  <a:lnTo>
                    <a:pt x="264" y="480"/>
                  </a:lnTo>
                  <a:lnTo>
                    <a:pt x="264" y="480"/>
                  </a:lnTo>
                  <a:lnTo>
                    <a:pt x="272" y="496"/>
                  </a:lnTo>
                  <a:lnTo>
                    <a:pt x="280" y="512"/>
                  </a:lnTo>
                  <a:lnTo>
                    <a:pt x="280" y="512"/>
                  </a:lnTo>
                  <a:lnTo>
                    <a:pt x="288" y="456"/>
                  </a:lnTo>
                  <a:lnTo>
                    <a:pt x="288" y="456"/>
                  </a:lnTo>
                  <a:lnTo>
                    <a:pt x="368" y="47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8" name="Freeform 42"/>
            <p:cNvSpPr>
              <a:spLocks/>
            </p:cNvSpPr>
            <p:nvPr/>
          </p:nvSpPr>
          <p:spPr bwMode="auto">
            <a:xfrm>
              <a:off x="2347081" y="3459622"/>
              <a:ext cx="818535" cy="651951"/>
            </a:xfrm>
            <a:custGeom>
              <a:avLst/>
              <a:gdLst>
                <a:gd name="T0" fmla="*/ 432 w 584"/>
                <a:gd name="T1" fmla="*/ 456 h 464"/>
                <a:gd name="T2" fmla="*/ 248 w 584"/>
                <a:gd name="T3" fmla="*/ 440 h 464"/>
                <a:gd name="T4" fmla="*/ 48 w 584"/>
                <a:gd name="T5" fmla="*/ 416 h 464"/>
                <a:gd name="T6" fmla="*/ 0 w 584"/>
                <a:gd name="T7" fmla="*/ 408 h 464"/>
                <a:gd name="T8" fmla="*/ 0 w 584"/>
                <a:gd name="T9" fmla="*/ 408 h 464"/>
                <a:gd name="T10" fmla="*/ 56 w 584"/>
                <a:gd name="T11" fmla="*/ 0 h 464"/>
                <a:gd name="T12" fmla="*/ 56 w 584"/>
                <a:gd name="T13" fmla="*/ 0 h 464"/>
                <a:gd name="T14" fmla="*/ 248 w 584"/>
                <a:gd name="T15" fmla="*/ 24 h 464"/>
                <a:gd name="T16" fmla="*/ 384 w 584"/>
                <a:gd name="T17" fmla="*/ 40 h 464"/>
                <a:gd name="T18" fmla="*/ 424 w 584"/>
                <a:gd name="T19" fmla="*/ 40 h 464"/>
                <a:gd name="T20" fmla="*/ 424 w 584"/>
                <a:gd name="T21" fmla="*/ 40 h 464"/>
                <a:gd name="T22" fmla="*/ 584 w 584"/>
                <a:gd name="T23" fmla="*/ 56 h 464"/>
                <a:gd name="T24" fmla="*/ 584 w 584"/>
                <a:gd name="T25" fmla="*/ 56 h 464"/>
                <a:gd name="T26" fmla="*/ 576 w 584"/>
                <a:gd name="T27" fmla="*/ 152 h 464"/>
                <a:gd name="T28" fmla="*/ 552 w 584"/>
                <a:gd name="T29" fmla="*/ 464 h 464"/>
                <a:gd name="T30" fmla="*/ 552 w 584"/>
                <a:gd name="T31" fmla="*/ 464 h 464"/>
                <a:gd name="T32" fmla="*/ 480 w 584"/>
                <a:gd name="T33" fmla="*/ 456 h 464"/>
                <a:gd name="T34" fmla="*/ 432 w 584"/>
                <a:gd name="T35" fmla="*/ 45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4" h="464">
                  <a:moveTo>
                    <a:pt x="432" y="456"/>
                  </a:moveTo>
                  <a:lnTo>
                    <a:pt x="248" y="440"/>
                  </a:lnTo>
                  <a:lnTo>
                    <a:pt x="48" y="416"/>
                  </a:lnTo>
                  <a:lnTo>
                    <a:pt x="0" y="408"/>
                  </a:lnTo>
                  <a:lnTo>
                    <a:pt x="0" y="408"/>
                  </a:lnTo>
                  <a:lnTo>
                    <a:pt x="56" y="0"/>
                  </a:lnTo>
                  <a:lnTo>
                    <a:pt x="56" y="0"/>
                  </a:lnTo>
                  <a:lnTo>
                    <a:pt x="248" y="24"/>
                  </a:lnTo>
                  <a:lnTo>
                    <a:pt x="384" y="40"/>
                  </a:lnTo>
                  <a:lnTo>
                    <a:pt x="424" y="40"/>
                  </a:lnTo>
                  <a:lnTo>
                    <a:pt x="424" y="40"/>
                  </a:lnTo>
                  <a:lnTo>
                    <a:pt x="584" y="56"/>
                  </a:lnTo>
                  <a:lnTo>
                    <a:pt x="584" y="56"/>
                  </a:lnTo>
                  <a:lnTo>
                    <a:pt x="576" y="152"/>
                  </a:lnTo>
                  <a:lnTo>
                    <a:pt x="552" y="464"/>
                  </a:lnTo>
                  <a:lnTo>
                    <a:pt x="552" y="464"/>
                  </a:lnTo>
                  <a:lnTo>
                    <a:pt x="480" y="456"/>
                  </a:lnTo>
                  <a:lnTo>
                    <a:pt x="432" y="45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49" name="Freeform 43"/>
            <p:cNvSpPr>
              <a:spLocks/>
            </p:cNvSpPr>
            <p:nvPr/>
          </p:nvSpPr>
          <p:spPr bwMode="auto">
            <a:xfrm>
              <a:off x="3008620" y="2382224"/>
              <a:ext cx="741835" cy="472185"/>
            </a:xfrm>
            <a:custGeom>
              <a:avLst/>
              <a:gdLst>
                <a:gd name="T0" fmla="*/ 0 w 529"/>
                <a:gd name="T1" fmla="*/ 312 h 336"/>
                <a:gd name="T2" fmla="*/ 0 w 529"/>
                <a:gd name="T3" fmla="*/ 304 h 336"/>
                <a:gd name="T4" fmla="*/ 0 w 529"/>
                <a:gd name="T5" fmla="*/ 288 h 336"/>
                <a:gd name="T6" fmla="*/ 16 w 529"/>
                <a:gd name="T7" fmla="*/ 96 h 336"/>
                <a:gd name="T8" fmla="*/ 24 w 529"/>
                <a:gd name="T9" fmla="*/ 0 h 336"/>
                <a:gd name="T10" fmla="*/ 24 w 529"/>
                <a:gd name="T11" fmla="*/ 8 h 336"/>
                <a:gd name="T12" fmla="*/ 32 w 529"/>
                <a:gd name="T13" fmla="*/ 8 h 336"/>
                <a:gd name="T14" fmla="*/ 280 w 529"/>
                <a:gd name="T15" fmla="*/ 16 h 336"/>
                <a:gd name="T16" fmla="*/ 441 w 529"/>
                <a:gd name="T17" fmla="*/ 24 h 336"/>
                <a:gd name="T18" fmla="*/ 473 w 529"/>
                <a:gd name="T19" fmla="*/ 24 h 336"/>
                <a:gd name="T20" fmla="*/ 481 w 529"/>
                <a:gd name="T21" fmla="*/ 24 h 336"/>
                <a:gd name="T22" fmla="*/ 481 w 529"/>
                <a:gd name="T23" fmla="*/ 24 h 336"/>
                <a:gd name="T24" fmla="*/ 489 w 529"/>
                <a:gd name="T25" fmla="*/ 56 h 336"/>
                <a:gd name="T26" fmla="*/ 489 w 529"/>
                <a:gd name="T27" fmla="*/ 56 h 336"/>
                <a:gd name="T28" fmla="*/ 489 w 529"/>
                <a:gd name="T29" fmla="*/ 72 h 336"/>
                <a:gd name="T30" fmla="*/ 489 w 529"/>
                <a:gd name="T31" fmla="*/ 112 h 336"/>
                <a:gd name="T32" fmla="*/ 489 w 529"/>
                <a:gd name="T33" fmla="*/ 136 h 336"/>
                <a:gd name="T34" fmla="*/ 497 w 529"/>
                <a:gd name="T35" fmla="*/ 144 h 336"/>
                <a:gd name="T36" fmla="*/ 497 w 529"/>
                <a:gd name="T37" fmla="*/ 144 h 336"/>
                <a:gd name="T38" fmla="*/ 505 w 529"/>
                <a:gd name="T39" fmla="*/ 152 h 336"/>
                <a:gd name="T40" fmla="*/ 505 w 529"/>
                <a:gd name="T41" fmla="*/ 184 h 336"/>
                <a:gd name="T42" fmla="*/ 505 w 529"/>
                <a:gd name="T43" fmla="*/ 200 h 336"/>
                <a:gd name="T44" fmla="*/ 505 w 529"/>
                <a:gd name="T45" fmla="*/ 216 h 336"/>
                <a:gd name="T46" fmla="*/ 505 w 529"/>
                <a:gd name="T47" fmla="*/ 224 h 336"/>
                <a:gd name="T48" fmla="*/ 505 w 529"/>
                <a:gd name="T49" fmla="*/ 224 h 336"/>
                <a:gd name="T50" fmla="*/ 513 w 529"/>
                <a:gd name="T51" fmla="*/ 240 h 336"/>
                <a:gd name="T52" fmla="*/ 513 w 529"/>
                <a:gd name="T53" fmla="*/ 240 h 336"/>
                <a:gd name="T54" fmla="*/ 513 w 529"/>
                <a:gd name="T55" fmla="*/ 256 h 336"/>
                <a:gd name="T56" fmla="*/ 513 w 529"/>
                <a:gd name="T57" fmla="*/ 280 h 336"/>
                <a:gd name="T58" fmla="*/ 513 w 529"/>
                <a:gd name="T59" fmla="*/ 280 h 336"/>
                <a:gd name="T60" fmla="*/ 521 w 529"/>
                <a:gd name="T61" fmla="*/ 288 h 336"/>
                <a:gd name="T62" fmla="*/ 529 w 529"/>
                <a:gd name="T63" fmla="*/ 304 h 336"/>
                <a:gd name="T64" fmla="*/ 529 w 529"/>
                <a:gd name="T65" fmla="*/ 304 h 336"/>
                <a:gd name="T66" fmla="*/ 529 w 529"/>
                <a:gd name="T67" fmla="*/ 328 h 336"/>
                <a:gd name="T68" fmla="*/ 529 w 529"/>
                <a:gd name="T69" fmla="*/ 336 h 336"/>
                <a:gd name="T70" fmla="*/ 505 w 529"/>
                <a:gd name="T71" fmla="*/ 336 h 336"/>
                <a:gd name="T72" fmla="*/ 296 w 529"/>
                <a:gd name="T73" fmla="*/ 328 h 336"/>
                <a:gd name="T74" fmla="*/ 16 w 529"/>
                <a:gd name="T75" fmla="*/ 312 h 336"/>
                <a:gd name="T76" fmla="*/ 0 w 529"/>
                <a:gd name="T77" fmla="*/ 31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1" y="24"/>
                  </a:lnTo>
                  <a:lnTo>
                    <a:pt x="489" y="56"/>
                  </a:lnTo>
                  <a:lnTo>
                    <a:pt x="489" y="56"/>
                  </a:lnTo>
                  <a:lnTo>
                    <a:pt x="489" y="72"/>
                  </a:lnTo>
                  <a:lnTo>
                    <a:pt x="489" y="112"/>
                  </a:lnTo>
                  <a:lnTo>
                    <a:pt x="489" y="136"/>
                  </a:lnTo>
                  <a:lnTo>
                    <a:pt x="497" y="144"/>
                  </a:lnTo>
                  <a:lnTo>
                    <a:pt x="497" y="144"/>
                  </a:lnTo>
                  <a:lnTo>
                    <a:pt x="505" y="152"/>
                  </a:lnTo>
                  <a:lnTo>
                    <a:pt x="505" y="184"/>
                  </a:lnTo>
                  <a:lnTo>
                    <a:pt x="505" y="200"/>
                  </a:lnTo>
                  <a:lnTo>
                    <a:pt x="505" y="216"/>
                  </a:lnTo>
                  <a:lnTo>
                    <a:pt x="505" y="224"/>
                  </a:lnTo>
                  <a:lnTo>
                    <a:pt x="505" y="224"/>
                  </a:lnTo>
                  <a:lnTo>
                    <a:pt x="513" y="240"/>
                  </a:lnTo>
                  <a:lnTo>
                    <a:pt x="513" y="240"/>
                  </a:lnTo>
                  <a:lnTo>
                    <a:pt x="513" y="256"/>
                  </a:lnTo>
                  <a:lnTo>
                    <a:pt x="513" y="280"/>
                  </a:lnTo>
                  <a:lnTo>
                    <a:pt x="513" y="280"/>
                  </a:lnTo>
                  <a:lnTo>
                    <a:pt x="521" y="288"/>
                  </a:lnTo>
                  <a:lnTo>
                    <a:pt x="529" y="304"/>
                  </a:lnTo>
                  <a:lnTo>
                    <a:pt x="529" y="304"/>
                  </a:lnTo>
                  <a:lnTo>
                    <a:pt x="529" y="328"/>
                  </a:lnTo>
                  <a:lnTo>
                    <a:pt x="529" y="336"/>
                  </a:lnTo>
                  <a:lnTo>
                    <a:pt x="505" y="336"/>
                  </a:lnTo>
                  <a:lnTo>
                    <a:pt x="296" y="328"/>
                  </a:lnTo>
                  <a:lnTo>
                    <a:pt x="16" y="312"/>
                  </a:lnTo>
                  <a:lnTo>
                    <a:pt x="0" y="31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0" name="Freeform 44"/>
            <p:cNvSpPr>
              <a:spLocks/>
            </p:cNvSpPr>
            <p:nvPr/>
          </p:nvSpPr>
          <p:spPr bwMode="auto">
            <a:xfrm>
              <a:off x="2975064" y="2820853"/>
              <a:ext cx="787375" cy="538100"/>
            </a:xfrm>
            <a:custGeom>
              <a:avLst/>
              <a:gdLst>
                <a:gd name="T0" fmla="*/ 432 w 561"/>
                <a:gd name="T1" fmla="*/ 336 h 384"/>
                <a:gd name="T2" fmla="*/ 440 w 561"/>
                <a:gd name="T3" fmla="*/ 344 h 384"/>
                <a:gd name="T4" fmla="*/ 456 w 561"/>
                <a:gd name="T5" fmla="*/ 328 h 384"/>
                <a:gd name="T6" fmla="*/ 497 w 561"/>
                <a:gd name="T7" fmla="*/ 328 h 384"/>
                <a:gd name="T8" fmla="*/ 505 w 561"/>
                <a:gd name="T9" fmla="*/ 336 h 384"/>
                <a:gd name="T10" fmla="*/ 513 w 561"/>
                <a:gd name="T11" fmla="*/ 344 h 384"/>
                <a:gd name="T12" fmla="*/ 529 w 561"/>
                <a:gd name="T13" fmla="*/ 344 h 384"/>
                <a:gd name="T14" fmla="*/ 553 w 561"/>
                <a:gd name="T15" fmla="*/ 376 h 384"/>
                <a:gd name="T16" fmla="*/ 561 w 561"/>
                <a:gd name="T17" fmla="*/ 384 h 384"/>
                <a:gd name="T18" fmla="*/ 561 w 561"/>
                <a:gd name="T19" fmla="*/ 376 h 384"/>
                <a:gd name="T20" fmla="*/ 553 w 561"/>
                <a:gd name="T21" fmla="*/ 360 h 384"/>
                <a:gd name="T22" fmla="*/ 545 w 561"/>
                <a:gd name="T23" fmla="*/ 344 h 384"/>
                <a:gd name="T24" fmla="*/ 561 w 561"/>
                <a:gd name="T25" fmla="*/ 296 h 384"/>
                <a:gd name="T26" fmla="*/ 545 w 561"/>
                <a:gd name="T27" fmla="*/ 296 h 384"/>
                <a:gd name="T28" fmla="*/ 545 w 561"/>
                <a:gd name="T29" fmla="*/ 288 h 384"/>
                <a:gd name="T30" fmla="*/ 553 w 561"/>
                <a:gd name="T31" fmla="*/ 288 h 384"/>
                <a:gd name="T32" fmla="*/ 545 w 561"/>
                <a:gd name="T33" fmla="*/ 272 h 384"/>
                <a:gd name="T34" fmla="*/ 545 w 561"/>
                <a:gd name="T35" fmla="*/ 264 h 384"/>
                <a:gd name="T36" fmla="*/ 561 w 561"/>
                <a:gd name="T37" fmla="*/ 264 h 384"/>
                <a:gd name="T38" fmla="*/ 561 w 561"/>
                <a:gd name="T39" fmla="*/ 80 h 384"/>
                <a:gd name="T40" fmla="*/ 537 w 561"/>
                <a:gd name="T41" fmla="*/ 64 h 384"/>
                <a:gd name="T42" fmla="*/ 529 w 561"/>
                <a:gd name="T43" fmla="*/ 48 h 384"/>
                <a:gd name="T44" fmla="*/ 537 w 561"/>
                <a:gd name="T45" fmla="*/ 40 h 384"/>
                <a:gd name="T46" fmla="*/ 553 w 561"/>
                <a:gd name="T47" fmla="*/ 24 h 384"/>
                <a:gd name="T48" fmla="*/ 553 w 561"/>
                <a:gd name="T49" fmla="*/ 16 h 384"/>
                <a:gd name="T50" fmla="*/ 529 w 561"/>
                <a:gd name="T51" fmla="*/ 24 h 384"/>
                <a:gd name="T52" fmla="*/ 40 w 561"/>
                <a:gd name="T53" fmla="*/ 0 h 384"/>
                <a:gd name="T54" fmla="*/ 24 w 561"/>
                <a:gd name="T55" fmla="*/ 0 h 384"/>
                <a:gd name="T56" fmla="*/ 16 w 561"/>
                <a:gd name="T57" fmla="*/ 96 h 384"/>
                <a:gd name="T58" fmla="*/ 0 w 561"/>
                <a:gd name="T59" fmla="*/ 296 h 384"/>
                <a:gd name="T60" fmla="*/ 208 w 561"/>
                <a:gd name="T61" fmla="*/ 304 h 384"/>
                <a:gd name="T62" fmla="*/ 400 w 561"/>
                <a:gd name="T63" fmla="*/ 3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1" h="384">
                  <a:moveTo>
                    <a:pt x="400" y="312"/>
                  </a:moveTo>
                  <a:lnTo>
                    <a:pt x="432" y="336"/>
                  </a:lnTo>
                  <a:lnTo>
                    <a:pt x="440" y="344"/>
                  </a:lnTo>
                  <a:lnTo>
                    <a:pt x="440" y="344"/>
                  </a:lnTo>
                  <a:lnTo>
                    <a:pt x="448" y="336"/>
                  </a:lnTo>
                  <a:lnTo>
                    <a:pt x="456" y="328"/>
                  </a:lnTo>
                  <a:lnTo>
                    <a:pt x="456" y="328"/>
                  </a:lnTo>
                  <a:lnTo>
                    <a:pt x="497" y="328"/>
                  </a:lnTo>
                  <a:lnTo>
                    <a:pt x="497" y="328"/>
                  </a:lnTo>
                  <a:lnTo>
                    <a:pt x="505" y="336"/>
                  </a:lnTo>
                  <a:lnTo>
                    <a:pt x="505" y="336"/>
                  </a:lnTo>
                  <a:lnTo>
                    <a:pt x="513" y="344"/>
                  </a:lnTo>
                  <a:lnTo>
                    <a:pt x="521" y="344"/>
                  </a:lnTo>
                  <a:lnTo>
                    <a:pt x="529" y="344"/>
                  </a:lnTo>
                  <a:lnTo>
                    <a:pt x="545" y="360"/>
                  </a:lnTo>
                  <a:lnTo>
                    <a:pt x="553" y="376"/>
                  </a:lnTo>
                  <a:lnTo>
                    <a:pt x="553" y="384"/>
                  </a:lnTo>
                  <a:lnTo>
                    <a:pt x="561" y="384"/>
                  </a:lnTo>
                  <a:lnTo>
                    <a:pt x="561" y="384"/>
                  </a:lnTo>
                  <a:lnTo>
                    <a:pt x="561" y="376"/>
                  </a:lnTo>
                  <a:lnTo>
                    <a:pt x="561" y="376"/>
                  </a:lnTo>
                  <a:lnTo>
                    <a:pt x="553" y="360"/>
                  </a:lnTo>
                  <a:lnTo>
                    <a:pt x="545" y="344"/>
                  </a:lnTo>
                  <a:lnTo>
                    <a:pt x="545" y="344"/>
                  </a:lnTo>
                  <a:lnTo>
                    <a:pt x="545" y="336"/>
                  </a:lnTo>
                  <a:lnTo>
                    <a:pt x="561" y="296"/>
                  </a:lnTo>
                  <a:lnTo>
                    <a:pt x="561" y="296"/>
                  </a:lnTo>
                  <a:lnTo>
                    <a:pt x="545" y="296"/>
                  </a:lnTo>
                  <a:lnTo>
                    <a:pt x="545" y="296"/>
                  </a:lnTo>
                  <a:lnTo>
                    <a:pt x="545" y="288"/>
                  </a:lnTo>
                  <a:lnTo>
                    <a:pt x="553" y="288"/>
                  </a:lnTo>
                  <a:lnTo>
                    <a:pt x="553" y="288"/>
                  </a:lnTo>
                  <a:lnTo>
                    <a:pt x="553" y="280"/>
                  </a:lnTo>
                  <a:lnTo>
                    <a:pt x="545" y="272"/>
                  </a:lnTo>
                  <a:lnTo>
                    <a:pt x="545" y="264"/>
                  </a:lnTo>
                  <a:lnTo>
                    <a:pt x="545" y="264"/>
                  </a:lnTo>
                  <a:lnTo>
                    <a:pt x="561" y="264"/>
                  </a:lnTo>
                  <a:lnTo>
                    <a:pt x="561" y="264"/>
                  </a:lnTo>
                  <a:lnTo>
                    <a:pt x="561" y="80"/>
                  </a:lnTo>
                  <a:lnTo>
                    <a:pt x="561" y="80"/>
                  </a:lnTo>
                  <a:lnTo>
                    <a:pt x="553" y="80"/>
                  </a:lnTo>
                  <a:lnTo>
                    <a:pt x="537" y="64"/>
                  </a:lnTo>
                  <a:lnTo>
                    <a:pt x="529" y="56"/>
                  </a:lnTo>
                  <a:lnTo>
                    <a:pt x="529" y="48"/>
                  </a:lnTo>
                  <a:lnTo>
                    <a:pt x="537" y="48"/>
                  </a:lnTo>
                  <a:lnTo>
                    <a:pt x="537" y="40"/>
                  </a:lnTo>
                  <a:lnTo>
                    <a:pt x="553" y="24"/>
                  </a:lnTo>
                  <a:lnTo>
                    <a:pt x="553" y="24"/>
                  </a:lnTo>
                  <a:lnTo>
                    <a:pt x="545" y="24"/>
                  </a:lnTo>
                  <a:lnTo>
                    <a:pt x="553" y="16"/>
                  </a:lnTo>
                  <a:lnTo>
                    <a:pt x="553" y="24"/>
                  </a:lnTo>
                  <a:lnTo>
                    <a:pt x="529" y="24"/>
                  </a:lnTo>
                  <a:lnTo>
                    <a:pt x="320" y="16"/>
                  </a:lnTo>
                  <a:lnTo>
                    <a:pt x="40" y="0"/>
                  </a:lnTo>
                  <a:lnTo>
                    <a:pt x="24" y="0"/>
                  </a:lnTo>
                  <a:lnTo>
                    <a:pt x="24" y="0"/>
                  </a:lnTo>
                  <a:lnTo>
                    <a:pt x="16" y="96"/>
                  </a:lnTo>
                  <a:lnTo>
                    <a:pt x="16" y="96"/>
                  </a:lnTo>
                  <a:lnTo>
                    <a:pt x="0" y="296"/>
                  </a:lnTo>
                  <a:lnTo>
                    <a:pt x="0" y="296"/>
                  </a:lnTo>
                  <a:lnTo>
                    <a:pt x="8" y="296"/>
                  </a:lnTo>
                  <a:lnTo>
                    <a:pt x="208" y="304"/>
                  </a:lnTo>
                  <a:lnTo>
                    <a:pt x="352" y="312"/>
                  </a:lnTo>
                  <a:lnTo>
                    <a:pt x="400" y="31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1" name="Freeform 45"/>
            <p:cNvSpPr>
              <a:spLocks/>
            </p:cNvSpPr>
            <p:nvPr/>
          </p:nvSpPr>
          <p:spPr bwMode="auto">
            <a:xfrm>
              <a:off x="2941507" y="3235514"/>
              <a:ext cx="932386" cy="460201"/>
            </a:xfrm>
            <a:custGeom>
              <a:avLst/>
              <a:gdLst>
                <a:gd name="T0" fmla="*/ 665 w 665"/>
                <a:gd name="T1" fmla="*/ 328 h 328"/>
                <a:gd name="T2" fmla="*/ 649 w 665"/>
                <a:gd name="T3" fmla="*/ 304 h 328"/>
                <a:gd name="T4" fmla="*/ 649 w 665"/>
                <a:gd name="T5" fmla="*/ 304 h 328"/>
                <a:gd name="T6" fmla="*/ 641 w 665"/>
                <a:gd name="T7" fmla="*/ 296 h 328"/>
                <a:gd name="T8" fmla="*/ 641 w 665"/>
                <a:gd name="T9" fmla="*/ 296 h 328"/>
                <a:gd name="T10" fmla="*/ 641 w 665"/>
                <a:gd name="T11" fmla="*/ 288 h 328"/>
                <a:gd name="T12" fmla="*/ 633 w 665"/>
                <a:gd name="T13" fmla="*/ 264 h 328"/>
                <a:gd name="T14" fmla="*/ 625 w 665"/>
                <a:gd name="T15" fmla="*/ 264 h 328"/>
                <a:gd name="T16" fmla="*/ 625 w 665"/>
                <a:gd name="T17" fmla="*/ 232 h 328"/>
                <a:gd name="T18" fmla="*/ 625 w 665"/>
                <a:gd name="T19" fmla="*/ 224 h 328"/>
                <a:gd name="T20" fmla="*/ 625 w 665"/>
                <a:gd name="T21" fmla="*/ 216 h 328"/>
                <a:gd name="T22" fmla="*/ 625 w 665"/>
                <a:gd name="T23" fmla="*/ 216 h 328"/>
                <a:gd name="T24" fmla="*/ 625 w 665"/>
                <a:gd name="T25" fmla="*/ 208 h 328"/>
                <a:gd name="T26" fmla="*/ 625 w 665"/>
                <a:gd name="T27" fmla="*/ 208 h 328"/>
                <a:gd name="T28" fmla="*/ 617 w 665"/>
                <a:gd name="T29" fmla="*/ 184 h 328"/>
                <a:gd name="T30" fmla="*/ 617 w 665"/>
                <a:gd name="T31" fmla="*/ 176 h 328"/>
                <a:gd name="T32" fmla="*/ 609 w 665"/>
                <a:gd name="T33" fmla="*/ 176 h 328"/>
                <a:gd name="T34" fmla="*/ 609 w 665"/>
                <a:gd name="T35" fmla="*/ 160 h 328"/>
                <a:gd name="T36" fmla="*/ 609 w 665"/>
                <a:gd name="T37" fmla="*/ 128 h 328"/>
                <a:gd name="T38" fmla="*/ 593 w 665"/>
                <a:gd name="T39" fmla="*/ 120 h 328"/>
                <a:gd name="T40" fmla="*/ 585 w 665"/>
                <a:gd name="T41" fmla="*/ 112 h 328"/>
                <a:gd name="T42" fmla="*/ 585 w 665"/>
                <a:gd name="T43" fmla="*/ 104 h 328"/>
                <a:gd name="T44" fmla="*/ 585 w 665"/>
                <a:gd name="T45" fmla="*/ 104 h 328"/>
                <a:gd name="T46" fmla="*/ 585 w 665"/>
                <a:gd name="T47" fmla="*/ 96 h 328"/>
                <a:gd name="T48" fmla="*/ 585 w 665"/>
                <a:gd name="T49" fmla="*/ 88 h 328"/>
                <a:gd name="T50" fmla="*/ 585 w 665"/>
                <a:gd name="T51" fmla="*/ 88 h 328"/>
                <a:gd name="T52" fmla="*/ 585 w 665"/>
                <a:gd name="T53" fmla="*/ 88 h 328"/>
                <a:gd name="T54" fmla="*/ 569 w 665"/>
                <a:gd name="T55" fmla="*/ 72 h 328"/>
                <a:gd name="T56" fmla="*/ 569 w 665"/>
                <a:gd name="T57" fmla="*/ 64 h 328"/>
                <a:gd name="T58" fmla="*/ 553 w 665"/>
                <a:gd name="T59" fmla="*/ 48 h 328"/>
                <a:gd name="T60" fmla="*/ 545 w 665"/>
                <a:gd name="T61" fmla="*/ 48 h 328"/>
                <a:gd name="T62" fmla="*/ 537 w 665"/>
                <a:gd name="T63" fmla="*/ 48 h 328"/>
                <a:gd name="T64" fmla="*/ 529 w 665"/>
                <a:gd name="T65" fmla="*/ 40 h 328"/>
                <a:gd name="T66" fmla="*/ 529 w 665"/>
                <a:gd name="T67" fmla="*/ 40 h 328"/>
                <a:gd name="T68" fmla="*/ 521 w 665"/>
                <a:gd name="T69" fmla="*/ 32 h 328"/>
                <a:gd name="T70" fmla="*/ 521 w 665"/>
                <a:gd name="T71" fmla="*/ 32 h 328"/>
                <a:gd name="T72" fmla="*/ 480 w 665"/>
                <a:gd name="T73" fmla="*/ 32 h 328"/>
                <a:gd name="T74" fmla="*/ 480 w 665"/>
                <a:gd name="T75" fmla="*/ 32 h 328"/>
                <a:gd name="T76" fmla="*/ 472 w 665"/>
                <a:gd name="T77" fmla="*/ 40 h 328"/>
                <a:gd name="T78" fmla="*/ 464 w 665"/>
                <a:gd name="T79" fmla="*/ 48 h 328"/>
                <a:gd name="T80" fmla="*/ 464 w 665"/>
                <a:gd name="T81" fmla="*/ 48 h 328"/>
                <a:gd name="T82" fmla="*/ 456 w 665"/>
                <a:gd name="T83" fmla="*/ 40 h 328"/>
                <a:gd name="T84" fmla="*/ 424 w 665"/>
                <a:gd name="T85" fmla="*/ 16 h 328"/>
                <a:gd name="T86" fmla="*/ 424 w 665"/>
                <a:gd name="T87" fmla="*/ 16 h 328"/>
                <a:gd name="T88" fmla="*/ 303 w 665"/>
                <a:gd name="T89" fmla="*/ 12 h 328"/>
                <a:gd name="T90" fmla="*/ 55 w 665"/>
                <a:gd name="T91" fmla="*/ 0 h 328"/>
                <a:gd name="T92" fmla="*/ 24 w 665"/>
                <a:gd name="T93" fmla="*/ 0 h 328"/>
                <a:gd name="T94" fmla="*/ 24 w 665"/>
                <a:gd name="T95" fmla="*/ 0 h 328"/>
                <a:gd name="T96" fmla="*/ 0 w 665"/>
                <a:gd name="T97" fmla="*/ 200 h 328"/>
                <a:gd name="T98" fmla="*/ 0 w 665"/>
                <a:gd name="T99" fmla="*/ 200 h 328"/>
                <a:gd name="T100" fmla="*/ 160 w 665"/>
                <a:gd name="T101" fmla="*/ 216 h 328"/>
                <a:gd name="T102" fmla="*/ 160 w 665"/>
                <a:gd name="T103" fmla="*/ 216 h 328"/>
                <a:gd name="T104" fmla="*/ 152 w 665"/>
                <a:gd name="T105" fmla="*/ 312 h 328"/>
                <a:gd name="T106" fmla="*/ 152 w 665"/>
                <a:gd name="T107" fmla="*/ 312 h 328"/>
                <a:gd name="T108" fmla="*/ 184 w 665"/>
                <a:gd name="T109" fmla="*/ 320 h 328"/>
                <a:gd name="T110" fmla="*/ 424 w 665"/>
                <a:gd name="T111" fmla="*/ 328 h 328"/>
                <a:gd name="T112" fmla="*/ 649 w 665"/>
                <a:gd name="T113" fmla="*/ 328 h 328"/>
                <a:gd name="T114" fmla="*/ 665 w 665"/>
                <a:gd name="T11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5" h="328">
                  <a:moveTo>
                    <a:pt x="665" y="328"/>
                  </a:moveTo>
                  <a:lnTo>
                    <a:pt x="649" y="304"/>
                  </a:lnTo>
                  <a:lnTo>
                    <a:pt x="649" y="304"/>
                  </a:lnTo>
                  <a:lnTo>
                    <a:pt x="641" y="296"/>
                  </a:lnTo>
                  <a:lnTo>
                    <a:pt x="641" y="296"/>
                  </a:lnTo>
                  <a:lnTo>
                    <a:pt x="641" y="288"/>
                  </a:lnTo>
                  <a:lnTo>
                    <a:pt x="633" y="264"/>
                  </a:lnTo>
                  <a:lnTo>
                    <a:pt x="625" y="264"/>
                  </a:lnTo>
                  <a:lnTo>
                    <a:pt x="625" y="232"/>
                  </a:lnTo>
                  <a:lnTo>
                    <a:pt x="625" y="224"/>
                  </a:lnTo>
                  <a:lnTo>
                    <a:pt x="625" y="216"/>
                  </a:lnTo>
                  <a:lnTo>
                    <a:pt x="625" y="216"/>
                  </a:lnTo>
                  <a:lnTo>
                    <a:pt x="625" y="208"/>
                  </a:lnTo>
                  <a:lnTo>
                    <a:pt x="625" y="208"/>
                  </a:lnTo>
                  <a:lnTo>
                    <a:pt x="617" y="184"/>
                  </a:lnTo>
                  <a:lnTo>
                    <a:pt x="617" y="176"/>
                  </a:lnTo>
                  <a:lnTo>
                    <a:pt x="609" y="176"/>
                  </a:lnTo>
                  <a:lnTo>
                    <a:pt x="609" y="160"/>
                  </a:lnTo>
                  <a:lnTo>
                    <a:pt x="609" y="128"/>
                  </a:lnTo>
                  <a:lnTo>
                    <a:pt x="593" y="120"/>
                  </a:lnTo>
                  <a:lnTo>
                    <a:pt x="585" y="112"/>
                  </a:lnTo>
                  <a:lnTo>
                    <a:pt x="585" y="104"/>
                  </a:lnTo>
                  <a:lnTo>
                    <a:pt x="585" y="104"/>
                  </a:lnTo>
                  <a:lnTo>
                    <a:pt x="585" y="96"/>
                  </a:lnTo>
                  <a:lnTo>
                    <a:pt x="585" y="88"/>
                  </a:lnTo>
                  <a:lnTo>
                    <a:pt x="585" y="88"/>
                  </a:lnTo>
                  <a:lnTo>
                    <a:pt x="585" y="88"/>
                  </a:lnTo>
                  <a:lnTo>
                    <a:pt x="569" y="72"/>
                  </a:lnTo>
                  <a:lnTo>
                    <a:pt x="569" y="64"/>
                  </a:lnTo>
                  <a:lnTo>
                    <a:pt x="553" y="48"/>
                  </a:lnTo>
                  <a:lnTo>
                    <a:pt x="545" y="48"/>
                  </a:lnTo>
                  <a:lnTo>
                    <a:pt x="537" y="48"/>
                  </a:lnTo>
                  <a:lnTo>
                    <a:pt x="529" y="40"/>
                  </a:lnTo>
                  <a:lnTo>
                    <a:pt x="529" y="40"/>
                  </a:lnTo>
                  <a:lnTo>
                    <a:pt x="521" y="32"/>
                  </a:lnTo>
                  <a:lnTo>
                    <a:pt x="521" y="32"/>
                  </a:lnTo>
                  <a:lnTo>
                    <a:pt x="480" y="32"/>
                  </a:lnTo>
                  <a:lnTo>
                    <a:pt x="480" y="32"/>
                  </a:lnTo>
                  <a:lnTo>
                    <a:pt x="472" y="40"/>
                  </a:lnTo>
                  <a:lnTo>
                    <a:pt x="464" y="48"/>
                  </a:lnTo>
                  <a:lnTo>
                    <a:pt x="464" y="48"/>
                  </a:lnTo>
                  <a:lnTo>
                    <a:pt x="456" y="40"/>
                  </a:lnTo>
                  <a:lnTo>
                    <a:pt x="424" y="16"/>
                  </a:lnTo>
                  <a:lnTo>
                    <a:pt x="424" y="16"/>
                  </a:lnTo>
                  <a:lnTo>
                    <a:pt x="303" y="12"/>
                  </a:lnTo>
                  <a:lnTo>
                    <a:pt x="55" y="0"/>
                  </a:lnTo>
                  <a:lnTo>
                    <a:pt x="24" y="0"/>
                  </a:lnTo>
                  <a:lnTo>
                    <a:pt x="24" y="0"/>
                  </a:lnTo>
                  <a:lnTo>
                    <a:pt x="0" y="200"/>
                  </a:lnTo>
                  <a:lnTo>
                    <a:pt x="0" y="200"/>
                  </a:lnTo>
                  <a:lnTo>
                    <a:pt x="160" y="216"/>
                  </a:lnTo>
                  <a:lnTo>
                    <a:pt x="160" y="216"/>
                  </a:lnTo>
                  <a:lnTo>
                    <a:pt x="152" y="312"/>
                  </a:lnTo>
                  <a:lnTo>
                    <a:pt x="152" y="312"/>
                  </a:lnTo>
                  <a:lnTo>
                    <a:pt x="184" y="320"/>
                  </a:lnTo>
                  <a:lnTo>
                    <a:pt x="424" y="328"/>
                  </a:lnTo>
                  <a:lnTo>
                    <a:pt x="649" y="328"/>
                  </a:lnTo>
                  <a:lnTo>
                    <a:pt x="665" y="328"/>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2" name="Freeform 46"/>
            <p:cNvSpPr>
              <a:spLocks/>
            </p:cNvSpPr>
            <p:nvPr/>
          </p:nvSpPr>
          <p:spPr bwMode="auto">
            <a:xfrm>
              <a:off x="3121273" y="3672945"/>
              <a:ext cx="831717" cy="449415"/>
            </a:xfrm>
            <a:custGeom>
              <a:avLst/>
              <a:gdLst>
                <a:gd name="T0" fmla="*/ 0 w 593"/>
                <a:gd name="T1" fmla="*/ 312 h 320"/>
                <a:gd name="T2" fmla="*/ 24 w 593"/>
                <a:gd name="T3" fmla="*/ 0 h 320"/>
                <a:gd name="T4" fmla="*/ 24 w 593"/>
                <a:gd name="T5" fmla="*/ 0 h 320"/>
                <a:gd name="T6" fmla="*/ 56 w 593"/>
                <a:gd name="T7" fmla="*/ 8 h 320"/>
                <a:gd name="T8" fmla="*/ 296 w 593"/>
                <a:gd name="T9" fmla="*/ 16 h 320"/>
                <a:gd name="T10" fmla="*/ 521 w 593"/>
                <a:gd name="T11" fmla="*/ 16 h 320"/>
                <a:gd name="T12" fmla="*/ 537 w 593"/>
                <a:gd name="T13" fmla="*/ 16 h 320"/>
                <a:gd name="T14" fmla="*/ 529 w 593"/>
                <a:gd name="T15" fmla="*/ 16 h 320"/>
                <a:gd name="T16" fmla="*/ 545 w 593"/>
                <a:gd name="T17" fmla="*/ 24 h 320"/>
                <a:gd name="T18" fmla="*/ 553 w 593"/>
                <a:gd name="T19" fmla="*/ 32 h 320"/>
                <a:gd name="T20" fmla="*/ 553 w 593"/>
                <a:gd name="T21" fmla="*/ 32 h 320"/>
                <a:gd name="T22" fmla="*/ 561 w 593"/>
                <a:gd name="T23" fmla="*/ 24 h 320"/>
                <a:gd name="T24" fmla="*/ 561 w 593"/>
                <a:gd name="T25" fmla="*/ 32 h 320"/>
                <a:gd name="T26" fmla="*/ 569 w 593"/>
                <a:gd name="T27" fmla="*/ 32 h 320"/>
                <a:gd name="T28" fmla="*/ 569 w 593"/>
                <a:gd name="T29" fmla="*/ 40 h 320"/>
                <a:gd name="T30" fmla="*/ 569 w 593"/>
                <a:gd name="T31" fmla="*/ 48 h 320"/>
                <a:gd name="T32" fmla="*/ 553 w 593"/>
                <a:gd name="T33" fmla="*/ 56 h 320"/>
                <a:gd name="T34" fmla="*/ 553 w 593"/>
                <a:gd name="T35" fmla="*/ 56 h 320"/>
                <a:gd name="T36" fmla="*/ 553 w 593"/>
                <a:gd name="T37" fmla="*/ 64 h 320"/>
                <a:gd name="T38" fmla="*/ 553 w 593"/>
                <a:gd name="T39" fmla="*/ 64 h 320"/>
                <a:gd name="T40" fmla="*/ 569 w 593"/>
                <a:gd name="T41" fmla="*/ 72 h 320"/>
                <a:gd name="T42" fmla="*/ 569 w 593"/>
                <a:gd name="T43" fmla="*/ 80 h 320"/>
                <a:gd name="T44" fmla="*/ 569 w 593"/>
                <a:gd name="T45" fmla="*/ 88 h 320"/>
                <a:gd name="T46" fmla="*/ 569 w 593"/>
                <a:gd name="T47" fmla="*/ 88 h 320"/>
                <a:gd name="T48" fmla="*/ 577 w 593"/>
                <a:gd name="T49" fmla="*/ 104 h 320"/>
                <a:gd name="T50" fmla="*/ 577 w 593"/>
                <a:gd name="T51" fmla="*/ 104 h 320"/>
                <a:gd name="T52" fmla="*/ 593 w 593"/>
                <a:gd name="T53" fmla="*/ 104 h 320"/>
                <a:gd name="T54" fmla="*/ 593 w 593"/>
                <a:gd name="T55" fmla="*/ 104 h 320"/>
                <a:gd name="T56" fmla="*/ 593 w 593"/>
                <a:gd name="T57" fmla="*/ 320 h 320"/>
                <a:gd name="T58" fmla="*/ 593 w 593"/>
                <a:gd name="T59" fmla="*/ 320 h 320"/>
                <a:gd name="T60" fmla="*/ 529 w 593"/>
                <a:gd name="T61" fmla="*/ 320 h 320"/>
                <a:gd name="T62" fmla="*/ 369 w 593"/>
                <a:gd name="T63" fmla="*/ 320 h 320"/>
                <a:gd name="T64" fmla="*/ 56 w 593"/>
                <a:gd name="T65" fmla="*/ 312 h 320"/>
                <a:gd name="T66" fmla="*/ 0 w 593"/>
                <a:gd name="T67" fmla="*/ 3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3" h="320">
                  <a:moveTo>
                    <a:pt x="0" y="312"/>
                  </a:moveTo>
                  <a:lnTo>
                    <a:pt x="24" y="0"/>
                  </a:lnTo>
                  <a:lnTo>
                    <a:pt x="24" y="0"/>
                  </a:lnTo>
                  <a:lnTo>
                    <a:pt x="56" y="8"/>
                  </a:lnTo>
                  <a:lnTo>
                    <a:pt x="296" y="16"/>
                  </a:lnTo>
                  <a:lnTo>
                    <a:pt x="521" y="16"/>
                  </a:lnTo>
                  <a:lnTo>
                    <a:pt x="537" y="16"/>
                  </a:lnTo>
                  <a:lnTo>
                    <a:pt x="529" y="16"/>
                  </a:lnTo>
                  <a:lnTo>
                    <a:pt x="545" y="24"/>
                  </a:lnTo>
                  <a:lnTo>
                    <a:pt x="553" y="32"/>
                  </a:lnTo>
                  <a:lnTo>
                    <a:pt x="553" y="32"/>
                  </a:lnTo>
                  <a:lnTo>
                    <a:pt x="561" y="24"/>
                  </a:lnTo>
                  <a:lnTo>
                    <a:pt x="561" y="32"/>
                  </a:lnTo>
                  <a:lnTo>
                    <a:pt x="569" y="32"/>
                  </a:lnTo>
                  <a:lnTo>
                    <a:pt x="569" y="40"/>
                  </a:lnTo>
                  <a:lnTo>
                    <a:pt x="569" y="48"/>
                  </a:lnTo>
                  <a:lnTo>
                    <a:pt x="553" y="56"/>
                  </a:lnTo>
                  <a:lnTo>
                    <a:pt x="553" y="56"/>
                  </a:lnTo>
                  <a:lnTo>
                    <a:pt x="553" y="64"/>
                  </a:lnTo>
                  <a:lnTo>
                    <a:pt x="553" y="64"/>
                  </a:lnTo>
                  <a:lnTo>
                    <a:pt x="569" y="72"/>
                  </a:lnTo>
                  <a:lnTo>
                    <a:pt x="569" y="80"/>
                  </a:lnTo>
                  <a:lnTo>
                    <a:pt x="569" y="88"/>
                  </a:lnTo>
                  <a:lnTo>
                    <a:pt x="569" y="88"/>
                  </a:lnTo>
                  <a:lnTo>
                    <a:pt x="577" y="104"/>
                  </a:lnTo>
                  <a:lnTo>
                    <a:pt x="577" y="104"/>
                  </a:lnTo>
                  <a:lnTo>
                    <a:pt x="593" y="104"/>
                  </a:lnTo>
                  <a:lnTo>
                    <a:pt x="593" y="104"/>
                  </a:lnTo>
                  <a:lnTo>
                    <a:pt x="593" y="320"/>
                  </a:lnTo>
                  <a:lnTo>
                    <a:pt x="593" y="320"/>
                  </a:lnTo>
                  <a:lnTo>
                    <a:pt x="529" y="320"/>
                  </a:lnTo>
                  <a:lnTo>
                    <a:pt x="369" y="320"/>
                  </a:lnTo>
                  <a:lnTo>
                    <a:pt x="56" y="312"/>
                  </a:lnTo>
                  <a:lnTo>
                    <a:pt x="0" y="31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3" name="Freeform 47"/>
            <p:cNvSpPr>
              <a:spLocks/>
            </p:cNvSpPr>
            <p:nvPr/>
          </p:nvSpPr>
          <p:spPr bwMode="auto">
            <a:xfrm>
              <a:off x="3008620" y="4099589"/>
              <a:ext cx="977927" cy="505742"/>
            </a:xfrm>
            <a:custGeom>
              <a:avLst/>
              <a:gdLst>
                <a:gd name="T0" fmla="*/ 240 w 697"/>
                <a:gd name="T1" fmla="*/ 264 h 360"/>
                <a:gd name="T2" fmla="*/ 248 w 697"/>
                <a:gd name="T3" fmla="*/ 264 h 360"/>
                <a:gd name="T4" fmla="*/ 264 w 697"/>
                <a:gd name="T5" fmla="*/ 280 h 360"/>
                <a:gd name="T6" fmla="*/ 272 w 697"/>
                <a:gd name="T7" fmla="*/ 280 h 360"/>
                <a:gd name="T8" fmla="*/ 288 w 697"/>
                <a:gd name="T9" fmla="*/ 280 h 360"/>
                <a:gd name="T10" fmla="*/ 296 w 697"/>
                <a:gd name="T11" fmla="*/ 272 h 360"/>
                <a:gd name="T12" fmla="*/ 312 w 697"/>
                <a:gd name="T13" fmla="*/ 304 h 360"/>
                <a:gd name="T14" fmla="*/ 328 w 697"/>
                <a:gd name="T15" fmla="*/ 304 h 360"/>
                <a:gd name="T16" fmla="*/ 344 w 697"/>
                <a:gd name="T17" fmla="*/ 312 h 360"/>
                <a:gd name="T18" fmla="*/ 360 w 697"/>
                <a:gd name="T19" fmla="*/ 304 h 360"/>
                <a:gd name="T20" fmla="*/ 368 w 697"/>
                <a:gd name="T21" fmla="*/ 320 h 360"/>
                <a:gd name="T22" fmla="*/ 376 w 697"/>
                <a:gd name="T23" fmla="*/ 312 h 360"/>
                <a:gd name="T24" fmla="*/ 384 w 697"/>
                <a:gd name="T25" fmla="*/ 312 h 360"/>
                <a:gd name="T26" fmla="*/ 392 w 697"/>
                <a:gd name="T27" fmla="*/ 304 h 360"/>
                <a:gd name="T28" fmla="*/ 392 w 697"/>
                <a:gd name="T29" fmla="*/ 320 h 360"/>
                <a:gd name="T30" fmla="*/ 408 w 697"/>
                <a:gd name="T31" fmla="*/ 320 h 360"/>
                <a:gd name="T32" fmla="*/ 408 w 697"/>
                <a:gd name="T33" fmla="*/ 328 h 360"/>
                <a:gd name="T34" fmla="*/ 416 w 697"/>
                <a:gd name="T35" fmla="*/ 336 h 360"/>
                <a:gd name="T36" fmla="*/ 424 w 697"/>
                <a:gd name="T37" fmla="*/ 328 h 360"/>
                <a:gd name="T38" fmla="*/ 432 w 697"/>
                <a:gd name="T39" fmla="*/ 328 h 360"/>
                <a:gd name="T40" fmla="*/ 441 w 697"/>
                <a:gd name="T41" fmla="*/ 336 h 360"/>
                <a:gd name="T42" fmla="*/ 449 w 697"/>
                <a:gd name="T43" fmla="*/ 336 h 360"/>
                <a:gd name="T44" fmla="*/ 457 w 697"/>
                <a:gd name="T45" fmla="*/ 344 h 360"/>
                <a:gd name="T46" fmla="*/ 465 w 697"/>
                <a:gd name="T47" fmla="*/ 328 h 360"/>
                <a:gd name="T48" fmla="*/ 473 w 697"/>
                <a:gd name="T49" fmla="*/ 352 h 360"/>
                <a:gd name="T50" fmla="*/ 473 w 697"/>
                <a:gd name="T51" fmla="*/ 352 h 360"/>
                <a:gd name="T52" fmla="*/ 481 w 697"/>
                <a:gd name="T53" fmla="*/ 344 h 360"/>
                <a:gd name="T54" fmla="*/ 489 w 697"/>
                <a:gd name="T55" fmla="*/ 328 h 360"/>
                <a:gd name="T56" fmla="*/ 505 w 697"/>
                <a:gd name="T57" fmla="*/ 336 h 360"/>
                <a:gd name="T58" fmla="*/ 513 w 697"/>
                <a:gd name="T59" fmla="*/ 336 h 360"/>
                <a:gd name="T60" fmla="*/ 513 w 697"/>
                <a:gd name="T61" fmla="*/ 344 h 360"/>
                <a:gd name="T62" fmla="*/ 545 w 697"/>
                <a:gd name="T63" fmla="*/ 360 h 360"/>
                <a:gd name="T64" fmla="*/ 577 w 697"/>
                <a:gd name="T65" fmla="*/ 336 h 360"/>
                <a:gd name="T66" fmla="*/ 585 w 697"/>
                <a:gd name="T67" fmla="*/ 344 h 360"/>
                <a:gd name="T68" fmla="*/ 593 w 697"/>
                <a:gd name="T69" fmla="*/ 336 h 360"/>
                <a:gd name="T70" fmla="*/ 593 w 697"/>
                <a:gd name="T71" fmla="*/ 328 h 360"/>
                <a:gd name="T72" fmla="*/ 593 w 697"/>
                <a:gd name="T73" fmla="*/ 328 h 360"/>
                <a:gd name="T74" fmla="*/ 609 w 697"/>
                <a:gd name="T75" fmla="*/ 344 h 360"/>
                <a:gd name="T76" fmla="*/ 617 w 697"/>
                <a:gd name="T77" fmla="*/ 344 h 360"/>
                <a:gd name="T78" fmla="*/ 641 w 697"/>
                <a:gd name="T79" fmla="*/ 328 h 360"/>
                <a:gd name="T80" fmla="*/ 641 w 697"/>
                <a:gd name="T81" fmla="*/ 336 h 360"/>
                <a:gd name="T82" fmla="*/ 665 w 697"/>
                <a:gd name="T83" fmla="*/ 352 h 360"/>
                <a:gd name="T84" fmla="*/ 689 w 697"/>
                <a:gd name="T85" fmla="*/ 360 h 360"/>
                <a:gd name="T86" fmla="*/ 697 w 697"/>
                <a:gd name="T87" fmla="*/ 184 h 360"/>
                <a:gd name="T88" fmla="*/ 681 w 697"/>
                <a:gd name="T89" fmla="*/ 72 h 360"/>
                <a:gd name="T90" fmla="*/ 673 w 697"/>
                <a:gd name="T91" fmla="*/ 16 h 360"/>
                <a:gd name="T92" fmla="*/ 449 w 697"/>
                <a:gd name="T93" fmla="*/ 16 h 360"/>
                <a:gd name="T94" fmla="*/ 80 w 697"/>
                <a:gd name="T95" fmla="*/ 8 h 360"/>
                <a:gd name="T96" fmla="*/ 8 w 697"/>
                <a:gd name="T97" fmla="*/ 0 h 360"/>
                <a:gd name="T98" fmla="*/ 0 w 697"/>
                <a:gd name="T99" fmla="*/ 48 h 360"/>
                <a:gd name="T100" fmla="*/ 248 w 697"/>
                <a:gd name="T101" fmla="*/ 6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7" h="360">
                  <a:moveTo>
                    <a:pt x="240" y="264"/>
                  </a:moveTo>
                  <a:lnTo>
                    <a:pt x="240" y="264"/>
                  </a:lnTo>
                  <a:lnTo>
                    <a:pt x="248" y="264"/>
                  </a:lnTo>
                  <a:lnTo>
                    <a:pt x="248" y="264"/>
                  </a:lnTo>
                  <a:lnTo>
                    <a:pt x="264" y="280"/>
                  </a:lnTo>
                  <a:lnTo>
                    <a:pt x="264" y="280"/>
                  </a:lnTo>
                  <a:lnTo>
                    <a:pt x="272" y="280"/>
                  </a:lnTo>
                  <a:lnTo>
                    <a:pt x="272" y="280"/>
                  </a:lnTo>
                  <a:lnTo>
                    <a:pt x="288" y="280"/>
                  </a:lnTo>
                  <a:lnTo>
                    <a:pt x="288" y="280"/>
                  </a:lnTo>
                  <a:lnTo>
                    <a:pt x="296" y="272"/>
                  </a:lnTo>
                  <a:lnTo>
                    <a:pt x="296" y="272"/>
                  </a:lnTo>
                  <a:lnTo>
                    <a:pt x="312" y="304"/>
                  </a:lnTo>
                  <a:lnTo>
                    <a:pt x="312" y="304"/>
                  </a:lnTo>
                  <a:lnTo>
                    <a:pt x="328" y="304"/>
                  </a:lnTo>
                  <a:lnTo>
                    <a:pt x="328" y="304"/>
                  </a:lnTo>
                  <a:lnTo>
                    <a:pt x="336" y="312"/>
                  </a:lnTo>
                  <a:lnTo>
                    <a:pt x="344" y="312"/>
                  </a:lnTo>
                  <a:lnTo>
                    <a:pt x="344" y="304"/>
                  </a:lnTo>
                  <a:lnTo>
                    <a:pt x="360" y="304"/>
                  </a:lnTo>
                  <a:lnTo>
                    <a:pt x="368" y="312"/>
                  </a:lnTo>
                  <a:lnTo>
                    <a:pt x="368" y="320"/>
                  </a:lnTo>
                  <a:lnTo>
                    <a:pt x="368" y="320"/>
                  </a:lnTo>
                  <a:lnTo>
                    <a:pt x="376" y="312"/>
                  </a:lnTo>
                  <a:lnTo>
                    <a:pt x="376" y="312"/>
                  </a:lnTo>
                  <a:lnTo>
                    <a:pt x="384" y="312"/>
                  </a:lnTo>
                  <a:lnTo>
                    <a:pt x="384" y="312"/>
                  </a:lnTo>
                  <a:lnTo>
                    <a:pt x="392" y="304"/>
                  </a:lnTo>
                  <a:lnTo>
                    <a:pt x="392" y="304"/>
                  </a:lnTo>
                  <a:lnTo>
                    <a:pt x="392" y="320"/>
                  </a:lnTo>
                  <a:lnTo>
                    <a:pt x="392" y="320"/>
                  </a:lnTo>
                  <a:lnTo>
                    <a:pt x="408" y="320"/>
                  </a:lnTo>
                  <a:lnTo>
                    <a:pt x="408" y="320"/>
                  </a:lnTo>
                  <a:lnTo>
                    <a:pt x="408" y="328"/>
                  </a:lnTo>
                  <a:lnTo>
                    <a:pt x="408" y="328"/>
                  </a:lnTo>
                  <a:lnTo>
                    <a:pt x="416" y="336"/>
                  </a:lnTo>
                  <a:lnTo>
                    <a:pt x="416" y="336"/>
                  </a:lnTo>
                  <a:lnTo>
                    <a:pt x="424" y="328"/>
                  </a:lnTo>
                  <a:lnTo>
                    <a:pt x="424" y="328"/>
                  </a:lnTo>
                  <a:lnTo>
                    <a:pt x="432" y="328"/>
                  </a:lnTo>
                  <a:lnTo>
                    <a:pt x="432" y="328"/>
                  </a:lnTo>
                  <a:lnTo>
                    <a:pt x="441" y="336"/>
                  </a:lnTo>
                  <a:lnTo>
                    <a:pt x="449" y="336"/>
                  </a:lnTo>
                  <a:lnTo>
                    <a:pt x="449" y="336"/>
                  </a:lnTo>
                  <a:lnTo>
                    <a:pt x="449" y="344"/>
                  </a:lnTo>
                  <a:lnTo>
                    <a:pt x="457" y="344"/>
                  </a:lnTo>
                  <a:lnTo>
                    <a:pt x="465" y="336"/>
                  </a:lnTo>
                  <a:lnTo>
                    <a:pt x="465" y="328"/>
                  </a:lnTo>
                  <a:lnTo>
                    <a:pt x="465" y="336"/>
                  </a:lnTo>
                  <a:lnTo>
                    <a:pt x="473" y="352"/>
                  </a:lnTo>
                  <a:lnTo>
                    <a:pt x="473" y="352"/>
                  </a:lnTo>
                  <a:lnTo>
                    <a:pt x="473" y="352"/>
                  </a:lnTo>
                  <a:lnTo>
                    <a:pt x="481" y="344"/>
                  </a:lnTo>
                  <a:lnTo>
                    <a:pt x="481" y="344"/>
                  </a:lnTo>
                  <a:lnTo>
                    <a:pt x="489" y="328"/>
                  </a:lnTo>
                  <a:lnTo>
                    <a:pt x="489" y="328"/>
                  </a:lnTo>
                  <a:lnTo>
                    <a:pt x="505" y="336"/>
                  </a:lnTo>
                  <a:lnTo>
                    <a:pt x="505" y="336"/>
                  </a:lnTo>
                  <a:lnTo>
                    <a:pt x="513" y="336"/>
                  </a:lnTo>
                  <a:lnTo>
                    <a:pt x="513" y="336"/>
                  </a:lnTo>
                  <a:lnTo>
                    <a:pt x="513" y="336"/>
                  </a:lnTo>
                  <a:lnTo>
                    <a:pt x="513" y="344"/>
                  </a:lnTo>
                  <a:lnTo>
                    <a:pt x="537" y="352"/>
                  </a:lnTo>
                  <a:lnTo>
                    <a:pt x="545" y="360"/>
                  </a:lnTo>
                  <a:lnTo>
                    <a:pt x="561" y="336"/>
                  </a:lnTo>
                  <a:lnTo>
                    <a:pt x="577" y="336"/>
                  </a:lnTo>
                  <a:lnTo>
                    <a:pt x="577" y="344"/>
                  </a:lnTo>
                  <a:lnTo>
                    <a:pt x="585" y="344"/>
                  </a:lnTo>
                  <a:lnTo>
                    <a:pt x="585" y="344"/>
                  </a:lnTo>
                  <a:lnTo>
                    <a:pt x="593" y="336"/>
                  </a:lnTo>
                  <a:lnTo>
                    <a:pt x="593" y="328"/>
                  </a:lnTo>
                  <a:lnTo>
                    <a:pt x="593" y="328"/>
                  </a:lnTo>
                  <a:lnTo>
                    <a:pt x="593" y="328"/>
                  </a:lnTo>
                  <a:lnTo>
                    <a:pt x="593" y="328"/>
                  </a:lnTo>
                  <a:lnTo>
                    <a:pt x="593" y="328"/>
                  </a:lnTo>
                  <a:lnTo>
                    <a:pt x="609" y="344"/>
                  </a:lnTo>
                  <a:lnTo>
                    <a:pt x="617" y="344"/>
                  </a:lnTo>
                  <a:lnTo>
                    <a:pt x="617" y="344"/>
                  </a:lnTo>
                  <a:lnTo>
                    <a:pt x="625" y="328"/>
                  </a:lnTo>
                  <a:lnTo>
                    <a:pt x="641" y="328"/>
                  </a:lnTo>
                  <a:lnTo>
                    <a:pt x="641" y="336"/>
                  </a:lnTo>
                  <a:lnTo>
                    <a:pt x="641" y="336"/>
                  </a:lnTo>
                  <a:lnTo>
                    <a:pt x="665" y="352"/>
                  </a:lnTo>
                  <a:lnTo>
                    <a:pt x="665" y="352"/>
                  </a:lnTo>
                  <a:lnTo>
                    <a:pt x="681" y="352"/>
                  </a:lnTo>
                  <a:lnTo>
                    <a:pt x="689" y="360"/>
                  </a:lnTo>
                  <a:lnTo>
                    <a:pt x="689" y="360"/>
                  </a:lnTo>
                  <a:lnTo>
                    <a:pt x="697" y="184"/>
                  </a:lnTo>
                  <a:lnTo>
                    <a:pt x="697" y="184"/>
                  </a:lnTo>
                  <a:lnTo>
                    <a:pt x="681" y="72"/>
                  </a:lnTo>
                  <a:lnTo>
                    <a:pt x="673" y="16"/>
                  </a:lnTo>
                  <a:lnTo>
                    <a:pt x="673" y="16"/>
                  </a:lnTo>
                  <a:lnTo>
                    <a:pt x="609" y="16"/>
                  </a:lnTo>
                  <a:lnTo>
                    <a:pt x="449" y="16"/>
                  </a:lnTo>
                  <a:lnTo>
                    <a:pt x="136" y="8"/>
                  </a:lnTo>
                  <a:lnTo>
                    <a:pt x="80" y="8"/>
                  </a:lnTo>
                  <a:lnTo>
                    <a:pt x="8" y="0"/>
                  </a:lnTo>
                  <a:lnTo>
                    <a:pt x="8" y="0"/>
                  </a:lnTo>
                  <a:lnTo>
                    <a:pt x="0" y="48"/>
                  </a:lnTo>
                  <a:lnTo>
                    <a:pt x="0" y="48"/>
                  </a:lnTo>
                  <a:lnTo>
                    <a:pt x="248" y="64"/>
                  </a:lnTo>
                  <a:lnTo>
                    <a:pt x="248" y="64"/>
                  </a:lnTo>
                  <a:lnTo>
                    <a:pt x="240" y="264"/>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4" name="Freeform 48"/>
            <p:cNvSpPr>
              <a:spLocks/>
            </p:cNvSpPr>
            <p:nvPr/>
          </p:nvSpPr>
          <p:spPr bwMode="auto">
            <a:xfrm>
              <a:off x="2537634" y="4166702"/>
              <a:ext cx="1561567" cy="1549583"/>
            </a:xfrm>
            <a:custGeom>
              <a:avLst/>
              <a:gdLst>
                <a:gd name="T0" fmla="*/ 336 w 1113"/>
                <a:gd name="T1" fmla="*/ 0 h 1104"/>
                <a:gd name="T2" fmla="*/ 584 w 1113"/>
                <a:gd name="T3" fmla="*/ 216 h 1104"/>
                <a:gd name="T4" fmla="*/ 632 w 1113"/>
                <a:gd name="T5" fmla="*/ 224 h 1104"/>
                <a:gd name="T6" fmla="*/ 680 w 1113"/>
                <a:gd name="T7" fmla="*/ 264 h 1104"/>
                <a:gd name="T8" fmla="*/ 712 w 1113"/>
                <a:gd name="T9" fmla="*/ 264 h 1104"/>
                <a:gd name="T10" fmla="*/ 744 w 1113"/>
                <a:gd name="T11" fmla="*/ 272 h 1104"/>
                <a:gd name="T12" fmla="*/ 760 w 1113"/>
                <a:gd name="T13" fmla="*/ 280 h 1104"/>
                <a:gd name="T14" fmla="*/ 793 w 1113"/>
                <a:gd name="T15" fmla="*/ 296 h 1104"/>
                <a:gd name="T16" fmla="*/ 817 w 1113"/>
                <a:gd name="T17" fmla="*/ 296 h 1104"/>
                <a:gd name="T18" fmla="*/ 849 w 1113"/>
                <a:gd name="T19" fmla="*/ 288 h 1104"/>
                <a:gd name="T20" fmla="*/ 913 w 1113"/>
                <a:gd name="T21" fmla="*/ 296 h 1104"/>
                <a:gd name="T22" fmla="*/ 929 w 1113"/>
                <a:gd name="T23" fmla="*/ 280 h 1104"/>
                <a:gd name="T24" fmla="*/ 977 w 1113"/>
                <a:gd name="T25" fmla="*/ 288 h 1104"/>
                <a:gd name="T26" fmla="*/ 1033 w 1113"/>
                <a:gd name="T27" fmla="*/ 320 h 1104"/>
                <a:gd name="T28" fmla="*/ 1073 w 1113"/>
                <a:gd name="T29" fmla="*/ 472 h 1104"/>
                <a:gd name="T30" fmla="*/ 1105 w 1113"/>
                <a:gd name="T31" fmla="*/ 552 h 1104"/>
                <a:gd name="T32" fmla="*/ 1105 w 1113"/>
                <a:gd name="T33" fmla="*/ 632 h 1104"/>
                <a:gd name="T34" fmla="*/ 1097 w 1113"/>
                <a:gd name="T35" fmla="*/ 680 h 1104"/>
                <a:gd name="T36" fmla="*/ 1089 w 1113"/>
                <a:gd name="T37" fmla="*/ 712 h 1104"/>
                <a:gd name="T38" fmla="*/ 1017 w 1113"/>
                <a:gd name="T39" fmla="*/ 736 h 1104"/>
                <a:gd name="T40" fmla="*/ 1025 w 1113"/>
                <a:gd name="T41" fmla="*/ 728 h 1104"/>
                <a:gd name="T42" fmla="*/ 1017 w 1113"/>
                <a:gd name="T43" fmla="*/ 712 h 1104"/>
                <a:gd name="T44" fmla="*/ 1001 w 1113"/>
                <a:gd name="T45" fmla="*/ 720 h 1104"/>
                <a:gd name="T46" fmla="*/ 993 w 1113"/>
                <a:gd name="T47" fmla="*/ 720 h 1104"/>
                <a:gd name="T48" fmla="*/ 985 w 1113"/>
                <a:gd name="T49" fmla="*/ 768 h 1104"/>
                <a:gd name="T50" fmla="*/ 969 w 1113"/>
                <a:gd name="T51" fmla="*/ 792 h 1104"/>
                <a:gd name="T52" fmla="*/ 881 w 1113"/>
                <a:gd name="T53" fmla="*/ 840 h 1104"/>
                <a:gd name="T54" fmla="*/ 889 w 1113"/>
                <a:gd name="T55" fmla="*/ 824 h 1104"/>
                <a:gd name="T56" fmla="*/ 873 w 1113"/>
                <a:gd name="T57" fmla="*/ 824 h 1104"/>
                <a:gd name="T58" fmla="*/ 865 w 1113"/>
                <a:gd name="T59" fmla="*/ 824 h 1104"/>
                <a:gd name="T60" fmla="*/ 873 w 1113"/>
                <a:gd name="T61" fmla="*/ 840 h 1104"/>
                <a:gd name="T62" fmla="*/ 841 w 1113"/>
                <a:gd name="T63" fmla="*/ 840 h 1104"/>
                <a:gd name="T64" fmla="*/ 841 w 1113"/>
                <a:gd name="T65" fmla="*/ 848 h 1104"/>
                <a:gd name="T66" fmla="*/ 825 w 1113"/>
                <a:gd name="T67" fmla="*/ 872 h 1104"/>
                <a:gd name="T68" fmla="*/ 801 w 1113"/>
                <a:gd name="T69" fmla="*/ 880 h 1104"/>
                <a:gd name="T70" fmla="*/ 817 w 1113"/>
                <a:gd name="T71" fmla="*/ 880 h 1104"/>
                <a:gd name="T72" fmla="*/ 801 w 1113"/>
                <a:gd name="T73" fmla="*/ 904 h 1104"/>
                <a:gd name="T74" fmla="*/ 785 w 1113"/>
                <a:gd name="T75" fmla="*/ 912 h 1104"/>
                <a:gd name="T76" fmla="*/ 777 w 1113"/>
                <a:gd name="T77" fmla="*/ 952 h 1104"/>
                <a:gd name="T78" fmla="*/ 760 w 1113"/>
                <a:gd name="T79" fmla="*/ 960 h 1104"/>
                <a:gd name="T80" fmla="*/ 760 w 1113"/>
                <a:gd name="T81" fmla="*/ 968 h 1104"/>
                <a:gd name="T82" fmla="*/ 768 w 1113"/>
                <a:gd name="T83" fmla="*/ 1008 h 1104"/>
                <a:gd name="T84" fmla="*/ 793 w 1113"/>
                <a:gd name="T85" fmla="*/ 1088 h 1104"/>
                <a:gd name="T86" fmla="*/ 728 w 1113"/>
                <a:gd name="T87" fmla="*/ 1080 h 1104"/>
                <a:gd name="T88" fmla="*/ 664 w 1113"/>
                <a:gd name="T89" fmla="*/ 1064 h 1104"/>
                <a:gd name="T90" fmla="*/ 624 w 1113"/>
                <a:gd name="T91" fmla="*/ 1032 h 1104"/>
                <a:gd name="T92" fmla="*/ 600 w 1113"/>
                <a:gd name="T93" fmla="*/ 968 h 1104"/>
                <a:gd name="T94" fmla="*/ 576 w 1113"/>
                <a:gd name="T95" fmla="*/ 920 h 1104"/>
                <a:gd name="T96" fmla="*/ 488 w 1113"/>
                <a:gd name="T97" fmla="*/ 768 h 1104"/>
                <a:gd name="T98" fmla="*/ 360 w 1113"/>
                <a:gd name="T99" fmla="*/ 680 h 1104"/>
                <a:gd name="T100" fmla="*/ 328 w 1113"/>
                <a:gd name="T101" fmla="*/ 688 h 1104"/>
                <a:gd name="T102" fmla="*/ 280 w 1113"/>
                <a:gd name="T103" fmla="*/ 760 h 1104"/>
                <a:gd name="T104" fmla="*/ 208 w 1113"/>
                <a:gd name="T105" fmla="*/ 728 h 1104"/>
                <a:gd name="T106" fmla="*/ 152 w 1113"/>
                <a:gd name="T107" fmla="*/ 640 h 1104"/>
                <a:gd name="T108" fmla="*/ 96 w 1113"/>
                <a:gd name="T109" fmla="*/ 560 h 1104"/>
                <a:gd name="T110" fmla="*/ 32 w 1113"/>
                <a:gd name="T111" fmla="*/ 49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3" h="1104">
                  <a:moveTo>
                    <a:pt x="0" y="448"/>
                  </a:moveTo>
                  <a:lnTo>
                    <a:pt x="0" y="448"/>
                  </a:lnTo>
                  <a:lnTo>
                    <a:pt x="0" y="432"/>
                  </a:lnTo>
                  <a:lnTo>
                    <a:pt x="0" y="432"/>
                  </a:lnTo>
                  <a:lnTo>
                    <a:pt x="304" y="464"/>
                  </a:lnTo>
                  <a:lnTo>
                    <a:pt x="304" y="464"/>
                  </a:lnTo>
                  <a:lnTo>
                    <a:pt x="336" y="0"/>
                  </a:lnTo>
                  <a:lnTo>
                    <a:pt x="336" y="0"/>
                  </a:lnTo>
                  <a:lnTo>
                    <a:pt x="584" y="16"/>
                  </a:lnTo>
                  <a:lnTo>
                    <a:pt x="584" y="16"/>
                  </a:lnTo>
                  <a:lnTo>
                    <a:pt x="576" y="216"/>
                  </a:lnTo>
                  <a:lnTo>
                    <a:pt x="576" y="216"/>
                  </a:lnTo>
                  <a:lnTo>
                    <a:pt x="584" y="216"/>
                  </a:lnTo>
                  <a:lnTo>
                    <a:pt x="584" y="216"/>
                  </a:lnTo>
                  <a:lnTo>
                    <a:pt x="600" y="232"/>
                  </a:lnTo>
                  <a:lnTo>
                    <a:pt x="600" y="232"/>
                  </a:lnTo>
                  <a:lnTo>
                    <a:pt x="608" y="232"/>
                  </a:lnTo>
                  <a:lnTo>
                    <a:pt x="608" y="232"/>
                  </a:lnTo>
                  <a:lnTo>
                    <a:pt x="624" y="232"/>
                  </a:lnTo>
                  <a:lnTo>
                    <a:pt x="624" y="232"/>
                  </a:lnTo>
                  <a:lnTo>
                    <a:pt x="632" y="224"/>
                  </a:lnTo>
                  <a:lnTo>
                    <a:pt x="632" y="224"/>
                  </a:lnTo>
                  <a:lnTo>
                    <a:pt x="648" y="256"/>
                  </a:lnTo>
                  <a:lnTo>
                    <a:pt x="648" y="256"/>
                  </a:lnTo>
                  <a:lnTo>
                    <a:pt x="664" y="256"/>
                  </a:lnTo>
                  <a:lnTo>
                    <a:pt x="664" y="256"/>
                  </a:lnTo>
                  <a:lnTo>
                    <a:pt x="672" y="264"/>
                  </a:lnTo>
                  <a:lnTo>
                    <a:pt x="680" y="264"/>
                  </a:lnTo>
                  <a:lnTo>
                    <a:pt x="680" y="256"/>
                  </a:lnTo>
                  <a:lnTo>
                    <a:pt x="696" y="256"/>
                  </a:lnTo>
                  <a:lnTo>
                    <a:pt x="704" y="264"/>
                  </a:lnTo>
                  <a:lnTo>
                    <a:pt x="704" y="272"/>
                  </a:lnTo>
                  <a:lnTo>
                    <a:pt x="704" y="272"/>
                  </a:lnTo>
                  <a:lnTo>
                    <a:pt x="712" y="264"/>
                  </a:lnTo>
                  <a:lnTo>
                    <a:pt x="712" y="264"/>
                  </a:lnTo>
                  <a:lnTo>
                    <a:pt x="720" y="264"/>
                  </a:lnTo>
                  <a:lnTo>
                    <a:pt x="720" y="264"/>
                  </a:lnTo>
                  <a:lnTo>
                    <a:pt x="728" y="256"/>
                  </a:lnTo>
                  <a:lnTo>
                    <a:pt x="728" y="256"/>
                  </a:lnTo>
                  <a:lnTo>
                    <a:pt x="728" y="272"/>
                  </a:lnTo>
                  <a:lnTo>
                    <a:pt x="728" y="272"/>
                  </a:lnTo>
                  <a:lnTo>
                    <a:pt x="744" y="272"/>
                  </a:lnTo>
                  <a:lnTo>
                    <a:pt x="744" y="272"/>
                  </a:lnTo>
                  <a:lnTo>
                    <a:pt x="744" y="280"/>
                  </a:lnTo>
                  <a:lnTo>
                    <a:pt x="744" y="280"/>
                  </a:lnTo>
                  <a:lnTo>
                    <a:pt x="752" y="288"/>
                  </a:lnTo>
                  <a:lnTo>
                    <a:pt x="752" y="288"/>
                  </a:lnTo>
                  <a:lnTo>
                    <a:pt x="760" y="280"/>
                  </a:lnTo>
                  <a:lnTo>
                    <a:pt x="760" y="280"/>
                  </a:lnTo>
                  <a:lnTo>
                    <a:pt x="768" y="280"/>
                  </a:lnTo>
                  <a:lnTo>
                    <a:pt x="768" y="280"/>
                  </a:lnTo>
                  <a:lnTo>
                    <a:pt x="777" y="288"/>
                  </a:lnTo>
                  <a:lnTo>
                    <a:pt x="785" y="288"/>
                  </a:lnTo>
                  <a:lnTo>
                    <a:pt x="785" y="288"/>
                  </a:lnTo>
                  <a:lnTo>
                    <a:pt x="785" y="296"/>
                  </a:lnTo>
                  <a:lnTo>
                    <a:pt x="793" y="296"/>
                  </a:lnTo>
                  <a:lnTo>
                    <a:pt x="801" y="288"/>
                  </a:lnTo>
                  <a:lnTo>
                    <a:pt x="801" y="280"/>
                  </a:lnTo>
                  <a:lnTo>
                    <a:pt x="801" y="288"/>
                  </a:lnTo>
                  <a:lnTo>
                    <a:pt x="809" y="304"/>
                  </a:lnTo>
                  <a:lnTo>
                    <a:pt x="809" y="304"/>
                  </a:lnTo>
                  <a:lnTo>
                    <a:pt x="809" y="304"/>
                  </a:lnTo>
                  <a:lnTo>
                    <a:pt x="817" y="296"/>
                  </a:lnTo>
                  <a:lnTo>
                    <a:pt x="817" y="296"/>
                  </a:lnTo>
                  <a:lnTo>
                    <a:pt x="825" y="280"/>
                  </a:lnTo>
                  <a:lnTo>
                    <a:pt x="825" y="280"/>
                  </a:lnTo>
                  <a:lnTo>
                    <a:pt x="841" y="288"/>
                  </a:lnTo>
                  <a:lnTo>
                    <a:pt x="841" y="288"/>
                  </a:lnTo>
                  <a:lnTo>
                    <a:pt x="849" y="288"/>
                  </a:lnTo>
                  <a:lnTo>
                    <a:pt x="849" y="288"/>
                  </a:lnTo>
                  <a:lnTo>
                    <a:pt x="849" y="288"/>
                  </a:lnTo>
                  <a:lnTo>
                    <a:pt x="849" y="296"/>
                  </a:lnTo>
                  <a:lnTo>
                    <a:pt x="873" y="304"/>
                  </a:lnTo>
                  <a:lnTo>
                    <a:pt x="881" y="312"/>
                  </a:lnTo>
                  <a:lnTo>
                    <a:pt x="897" y="288"/>
                  </a:lnTo>
                  <a:lnTo>
                    <a:pt x="913" y="288"/>
                  </a:lnTo>
                  <a:lnTo>
                    <a:pt x="913" y="296"/>
                  </a:lnTo>
                  <a:lnTo>
                    <a:pt x="921" y="296"/>
                  </a:lnTo>
                  <a:lnTo>
                    <a:pt x="921" y="296"/>
                  </a:lnTo>
                  <a:lnTo>
                    <a:pt x="929" y="288"/>
                  </a:lnTo>
                  <a:lnTo>
                    <a:pt x="929" y="280"/>
                  </a:lnTo>
                  <a:lnTo>
                    <a:pt x="929" y="280"/>
                  </a:lnTo>
                  <a:lnTo>
                    <a:pt x="929" y="280"/>
                  </a:lnTo>
                  <a:lnTo>
                    <a:pt x="929" y="280"/>
                  </a:lnTo>
                  <a:lnTo>
                    <a:pt x="929" y="280"/>
                  </a:lnTo>
                  <a:lnTo>
                    <a:pt x="945" y="296"/>
                  </a:lnTo>
                  <a:lnTo>
                    <a:pt x="953" y="296"/>
                  </a:lnTo>
                  <a:lnTo>
                    <a:pt x="953" y="296"/>
                  </a:lnTo>
                  <a:lnTo>
                    <a:pt x="961" y="280"/>
                  </a:lnTo>
                  <a:lnTo>
                    <a:pt x="977" y="280"/>
                  </a:lnTo>
                  <a:lnTo>
                    <a:pt x="977" y="288"/>
                  </a:lnTo>
                  <a:lnTo>
                    <a:pt x="977" y="288"/>
                  </a:lnTo>
                  <a:lnTo>
                    <a:pt x="1001" y="304"/>
                  </a:lnTo>
                  <a:lnTo>
                    <a:pt x="1001" y="304"/>
                  </a:lnTo>
                  <a:lnTo>
                    <a:pt x="1017" y="304"/>
                  </a:lnTo>
                  <a:lnTo>
                    <a:pt x="1025" y="312"/>
                  </a:lnTo>
                  <a:lnTo>
                    <a:pt x="1025" y="312"/>
                  </a:lnTo>
                  <a:lnTo>
                    <a:pt x="1033" y="320"/>
                  </a:lnTo>
                  <a:lnTo>
                    <a:pt x="1033" y="320"/>
                  </a:lnTo>
                  <a:lnTo>
                    <a:pt x="1057" y="320"/>
                  </a:lnTo>
                  <a:lnTo>
                    <a:pt x="1065" y="320"/>
                  </a:lnTo>
                  <a:lnTo>
                    <a:pt x="1065" y="320"/>
                  </a:lnTo>
                  <a:lnTo>
                    <a:pt x="1065" y="376"/>
                  </a:lnTo>
                  <a:lnTo>
                    <a:pt x="1073" y="472"/>
                  </a:lnTo>
                  <a:lnTo>
                    <a:pt x="1073" y="472"/>
                  </a:lnTo>
                  <a:lnTo>
                    <a:pt x="1089" y="496"/>
                  </a:lnTo>
                  <a:lnTo>
                    <a:pt x="1089" y="496"/>
                  </a:lnTo>
                  <a:lnTo>
                    <a:pt x="1089" y="528"/>
                  </a:lnTo>
                  <a:lnTo>
                    <a:pt x="1089" y="528"/>
                  </a:lnTo>
                  <a:lnTo>
                    <a:pt x="1097" y="536"/>
                  </a:lnTo>
                  <a:lnTo>
                    <a:pt x="1097" y="536"/>
                  </a:lnTo>
                  <a:lnTo>
                    <a:pt x="1105" y="552"/>
                  </a:lnTo>
                  <a:lnTo>
                    <a:pt x="1105" y="560"/>
                  </a:lnTo>
                  <a:lnTo>
                    <a:pt x="1113" y="576"/>
                  </a:lnTo>
                  <a:lnTo>
                    <a:pt x="1113" y="600"/>
                  </a:lnTo>
                  <a:lnTo>
                    <a:pt x="1097" y="616"/>
                  </a:lnTo>
                  <a:lnTo>
                    <a:pt x="1097" y="632"/>
                  </a:lnTo>
                  <a:lnTo>
                    <a:pt x="1097" y="632"/>
                  </a:lnTo>
                  <a:lnTo>
                    <a:pt x="1105" y="632"/>
                  </a:lnTo>
                  <a:lnTo>
                    <a:pt x="1097" y="648"/>
                  </a:lnTo>
                  <a:lnTo>
                    <a:pt x="1097" y="648"/>
                  </a:lnTo>
                  <a:lnTo>
                    <a:pt x="1105" y="656"/>
                  </a:lnTo>
                  <a:lnTo>
                    <a:pt x="1105" y="664"/>
                  </a:lnTo>
                  <a:lnTo>
                    <a:pt x="1105" y="672"/>
                  </a:lnTo>
                  <a:lnTo>
                    <a:pt x="1097" y="680"/>
                  </a:lnTo>
                  <a:lnTo>
                    <a:pt x="1097" y="680"/>
                  </a:lnTo>
                  <a:lnTo>
                    <a:pt x="1089" y="680"/>
                  </a:lnTo>
                  <a:lnTo>
                    <a:pt x="1089" y="680"/>
                  </a:lnTo>
                  <a:lnTo>
                    <a:pt x="1081" y="696"/>
                  </a:lnTo>
                  <a:lnTo>
                    <a:pt x="1081" y="696"/>
                  </a:lnTo>
                  <a:lnTo>
                    <a:pt x="1089" y="704"/>
                  </a:lnTo>
                  <a:lnTo>
                    <a:pt x="1089" y="712"/>
                  </a:lnTo>
                  <a:lnTo>
                    <a:pt x="1089" y="712"/>
                  </a:lnTo>
                  <a:lnTo>
                    <a:pt x="1081" y="712"/>
                  </a:lnTo>
                  <a:lnTo>
                    <a:pt x="1081" y="712"/>
                  </a:lnTo>
                  <a:lnTo>
                    <a:pt x="1049" y="728"/>
                  </a:lnTo>
                  <a:lnTo>
                    <a:pt x="1009" y="744"/>
                  </a:lnTo>
                  <a:lnTo>
                    <a:pt x="1009" y="744"/>
                  </a:lnTo>
                  <a:lnTo>
                    <a:pt x="1017" y="736"/>
                  </a:lnTo>
                  <a:lnTo>
                    <a:pt x="1017" y="736"/>
                  </a:lnTo>
                  <a:lnTo>
                    <a:pt x="1033" y="728"/>
                  </a:lnTo>
                  <a:lnTo>
                    <a:pt x="1033" y="728"/>
                  </a:lnTo>
                  <a:lnTo>
                    <a:pt x="1033" y="728"/>
                  </a:lnTo>
                  <a:lnTo>
                    <a:pt x="1033" y="728"/>
                  </a:lnTo>
                  <a:lnTo>
                    <a:pt x="1033" y="728"/>
                  </a:lnTo>
                  <a:lnTo>
                    <a:pt x="1025" y="728"/>
                  </a:lnTo>
                  <a:lnTo>
                    <a:pt x="1025" y="728"/>
                  </a:lnTo>
                  <a:lnTo>
                    <a:pt x="1017" y="728"/>
                  </a:lnTo>
                  <a:lnTo>
                    <a:pt x="1017" y="728"/>
                  </a:lnTo>
                  <a:lnTo>
                    <a:pt x="1009" y="728"/>
                  </a:lnTo>
                  <a:lnTo>
                    <a:pt x="1009" y="728"/>
                  </a:lnTo>
                  <a:lnTo>
                    <a:pt x="1009" y="728"/>
                  </a:lnTo>
                  <a:lnTo>
                    <a:pt x="1017" y="712"/>
                  </a:lnTo>
                  <a:lnTo>
                    <a:pt x="1017" y="712"/>
                  </a:lnTo>
                  <a:lnTo>
                    <a:pt x="1017" y="712"/>
                  </a:lnTo>
                  <a:lnTo>
                    <a:pt x="1017" y="712"/>
                  </a:lnTo>
                  <a:lnTo>
                    <a:pt x="1017" y="704"/>
                  </a:lnTo>
                  <a:lnTo>
                    <a:pt x="1009" y="712"/>
                  </a:lnTo>
                  <a:lnTo>
                    <a:pt x="1001" y="712"/>
                  </a:lnTo>
                  <a:lnTo>
                    <a:pt x="1001" y="720"/>
                  </a:lnTo>
                  <a:lnTo>
                    <a:pt x="1001" y="720"/>
                  </a:lnTo>
                  <a:lnTo>
                    <a:pt x="993" y="720"/>
                  </a:lnTo>
                  <a:lnTo>
                    <a:pt x="993" y="712"/>
                  </a:lnTo>
                  <a:lnTo>
                    <a:pt x="985" y="712"/>
                  </a:lnTo>
                  <a:lnTo>
                    <a:pt x="985" y="712"/>
                  </a:lnTo>
                  <a:lnTo>
                    <a:pt x="985" y="712"/>
                  </a:lnTo>
                  <a:lnTo>
                    <a:pt x="993" y="720"/>
                  </a:lnTo>
                  <a:lnTo>
                    <a:pt x="993" y="720"/>
                  </a:lnTo>
                  <a:lnTo>
                    <a:pt x="985" y="728"/>
                  </a:lnTo>
                  <a:lnTo>
                    <a:pt x="985" y="736"/>
                  </a:lnTo>
                  <a:lnTo>
                    <a:pt x="1001" y="744"/>
                  </a:lnTo>
                  <a:lnTo>
                    <a:pt x="1001" y="744"/>
                  </a:lnTo>
                  <a:lnTo>
                    <a:pt x="1001" y="752"/>
                  </a:lnTo>
                  <a:lnTo>
                    <a:pt x="985" y="768"/>
                  </a:lnTo>
                  <a:lnTo>
                    <a:pt x="985" y="768"/>
                  </a:lnTo>
                  <a:lnTo>
                    <a:pt x="977" y="768"/>
                  </a:lnTo>
                  <a:lnTo>
                    <a:pt x="977" y="768"/>
                  </a:lnTo>
                  <a:lnTo>
                    <a:pt x="969" y="784"/>
                  </a:lnTo>
                  <a:lnTo>
                    <a:pt x="969" y="784"/>
                  </a:lnTo>
                  <a:lnTo>
                    <a:pt x="977"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929" y="808"/>
                  </a:lnTo>
                  <a:lnTo>
                    <a:pt x="929" y="808"/>
                  </a:lnTo>
                  <a:lnTo>
                    <a:pt x="889" y="832"/>
                  </a:lnTo>
                  <a:lnTo>
                    <a:pt x="889" y="824"/>
                  </a:lnTo>
                  <a:lnTo>
                    <a:pt x="889" y="824"/>
                  </a:lnTo>
                  <a:lnTo>
                    <a:pt x="889" y="824"/>
                  </a:lnTo>
                  <a:lnTo>
                    <a:pt x="889" y="808"/>
                  </a:lnTo>
                  <a:lnTo>
                    <a:pt x="889" y="808"/>
                  </a:lnTo>
                  <a:lnTo>
                    <a:pt x="881" y="824"/>
                  </a:lnTo>
                  <a:lnTo>
                    <a:pt x="873" y="824"/>
                  </a:lnTo>
                  <a:lnTo>
                    <a:pt x="873" y="824"/>
                  </a:lnTo>
                  <a:lnTo>
                    <a:pt x="873" y="816"/>
                  </a:lnTo>
                  <a:lnTo>
                    <a:pt x="873" y="816"/>
                  </a:lnTo>
                  <a:lnTo>
                    <a:pt x="873" y="824"/>
                  </a:lnTo>
                  <a:lnTo>
                    <a:pt x="873" y="824"/>
                  </a:lnTo>
                  <a:lnTo>
                    <a:pt x="865" y="832"/>
                  </a:lnTo>
                  <a:lnTo>
                    <a:pt x="865" y="832"/>
                  </a:lnTo>
                  <a:lnTo>
                    <a:pt x="865" y="824"/>
                  </a:lnTo>
                  <a:lnTo>
                    <a:pt x="857" y="816"/>
                  </a:lnTo>
                  <a:lnTo>
                    <a:pt x="849" y="816"/>
                  </a:lnTo>
                  <a:lnTo>
                    <a:pt x="849" y="816"/>
                  </a:lnTo>
                  <a:lnTo>
                    <a:pt x="857" y="832"/>
                  </a:lnTo>
                  <a:lnTo>
                    <a:pt x="857" y="832"/>
                  </a:lnTo>
                  <a:lnTo>
                    <a:pt x="865" y="840"/>
                  </a:lnTo>
                  <a:lnTo>
                    <a:pt x="873" y="840"/>
                  </a:lnTo>
                  <a:lnTo>
                    <a:pt x="865" y="848"/>
                  </a:lnTo>
                  <a:lnTo>
                    <a:pt x="865" y="848"/>
                  </a:lnTo>
                  <a:lnTo>
                    <a:pt x="857" y="848"/>
                  </a:lnTo>
                  <a:lnTo>
                    <a:pt x="849" y="856"/>
                  </a:lnTo>
                  <a:lnTo>
                    <a:pt x="849" y="856"/>
                  </a:lnTo>
                  <a:lnTo>
                    <a:pt x="841" y="856"/>
                  </a:lnTo>
                  <a:lnTo>
                    <a:pt x="841" y="840"/>
                  </a:lnTo>
                  <a:lnTo>
                    <a:pt x="841" y="840"/>
                  </a:lnTo>
                  <a:lnTo>
                    <a:pt x="833" y="840"/>
                  </a:lnTo>
                  <a:lnTo>
                    <a:pt x="825" y="824"/>
                  </a:lnTo>
                  <a:lnTo>
                    <a:pt x="825" y="824"/>
                  </a:lnTo>
                  <a:lnTo>
                    <a:pt x="833" y="840"/>
                  </a:lnTo>
                  <a:lnTo>
                    <a:pt x="833" y="840"/>
                  </a:lnTo>
                  <a:lnTo>
                    <a:pt x="841" y="848"/>
                  </a:lnTo>
                  <a:lnTo>
                    <a:pt x="841" y="848"/>
                  </a:lnTo>
                  <a:lnTo>
                    <a:pt x="833" y="848"/>
                  </a:lnTo>
                  <a:lnTo>
                    <a:pt x="833" y="848"/>
                  </a:lnTo>
                  <a:lnTo>
                    <a:pt x="833" y="864"/>
                  </a:lnTo>
                  <a:lnTo>
                    <a:pt x="833" y="864"/>
                  </a:lnTo>
                  <a:lnTo>
                    <a:pt x="825" y="872"/>
                  </a:lnTo>
                  <a:lnTo>
                    <a:pt x="825" y="872"/>
                  </a:lnTo>
                  <a:lnTo>
                    <a:pt x="825" y="864"/>
                  </a:lnTo>
                  <a:lnTo>
                    <a:pt x="825" y="864"/>
                  </a:lnTo>
                  <a:lnTo>
                    <a:pt x="817" y="872"/>
                  </a:lnTo>
                  <a:lnTo>
                    <a:pt x="817" y="872"/>
                  </a:lnTo>
                  <a:lnTo>
                    <a:pt x="817" y="872"/>
                  </a:lnTo>
                  <a:lnTo>
                    <a:pt x="817" y="872"/>
                  </a:lnTo>
                  <a:lnTo>
                    <a:pt x="801" y="880"/>
                  </a:lnTo>
                  <a:lnTo>
                    <a:pt x="801" y="880"/>
                  </a:lnTo>
                  <a:lnTo>
                    <a:pt x="801" y="888"/>
                  </a:lnTo>
                  <a:lnTo>
                    <a:pt x="801" y="888"/>
                  </a:lnTo>
                  <a:lnTo>
                    <a:pt x="809" y="880"/>
                  </a:lnTo>
                  <a:lnTo>
                    <a:pt x="809" y="880"/>
                  </a:lnTo>
                  <a:lnTo>
                    <a:pt x="817" y="880"/>
                  </a:lnTo>
                  <a:lnTo>
                    <a:pt x="817" y="880"/>
                  </a:lnTo>
                  <a:lnTo>
                    <a:pt x="817" y="880"/>
                  </a:lnTo>
                  <a:lnTo>
                    <a:pt x="809" y="888"/>
                  </a:lnTo>
                  <a:lnTo>
                    <a:pt x="801" y="904"/>
                  </a:lnTo>
                  <a:lnTo>
                    <a:pt x="801" y="904"/>
                  </a:lnTo>
                  <a:lnTo>
                    <a:pt x="801" y="904"/>
                  </a:lnTo>
                  <a:lnTo>
                    <a:pt x="801" y="904"/>
                  </a:lnTo>
                  <a:lnTo>
                    <a:pt x="801" y="904"/>
                  </a:lnTo>
                  <a:lnTo>
                    <a:pt x="768" y="904"/>
                  </a:lnTo>
                  <a:lnTo>
                    <a:pt x="768" y="904"/>
                  </a:lnTo>
                  <a:lnTo>
                    <a:pt x="777" y="904"/>
                  </a:lnTo>
                  <a:lnTo>
                    <a:pt x="777" y="904"/>
                  </a:lnTo>
                  <a:lnTo>
                    <a:pt x="785" y="904"/>
                  </a:lnTo>
                  <a:lnTo>
                    <a:pt x="785" y="904"/>
                  </a:lnTo>
                  <a:lnTo>
                    <a:pt x="785" y="912"/>
                  </a:lnTo>
                  <a:lnTo>
                    <a:pt x="785" y="920"/>
                  </a:lnTo>
                  <a:lnTo>
                    <a:pt x="793" y="920"/>
                  </a:lnTo>
                  <a:lnTo>
                    <a:pt x="793" y="920"/>
                  </a:lnTo>
                  <a:lnTo>
                    <a:pt x="785" y="952"/>
                  </a:lnTo>
                  <a:lnTo>
                    <a:pt x="777" y="960"/>
                  </a:lnTo>
                  <a:lnTo>
                    <a:pt x="777" y="960"/>
                  </a:lnTo>
                  <a:lnTo>
                    <a:pt x="777" y="952"/>
                  </a:lnTo>
                  <a:lnTo>
                    <a:pt x="777" y="944"/>
                  </a:lnTo>
                  <a:lnTo>
                    <a:pt x="768" y="944"/>
                  </a:lnTo>
                  <a:lnTo>
                    <a:pt x="768" y="944"/>
                  </a:lnTo>
                  <a:lnTo>
                    <a:pt x="768" y="944"/>
                  </a:lnTo>
                  <a:lnTo>
                    <a:pt x="768" y="952"/>
                  </a:lnTo>
                  <a:lnTo>
                    <a:pt x="760" y="960"/>
                  </a:lnTo>
                  <a:lnTo>
                    <a:pt x="760" y="960"/>
                  </a:lnTo>
                  <a:lnTo>
                    <a:pt x="752" y="952"/>
                  </a:lnTo>
                  <a:lnTo>
                    <a:pt x="752" y="952"/>
                  </a:lnTo>
                  <a:lnTo>
                    <a:pt x="752" y="960"/>
                  </a:lnTo>
                  <a:lnTo>
                    <a:pt x="752" y="960"/>
                  </a:lnTo>
                  <a:lnTo>
                    <a:pt x="752" y="960"/>
                  </a:lnTo>
                  <a:lnTo>
                    <a:pt x="760" y="968"/>
                  </a:lnTo>
                  <a:lnTo>
                    <a:pt x="760" y="968"/>
                  </a:lnTo>
                  <a:lnTo>
                    <a:pt x="777" y="968"/>
                  </a:lnTo>
                  <a:lnTo>
                    <a:pt x="777" y="968"/>
                  </a:lnTo>
                  <a:lnTo>
                    <a:pt x="777" y="976"/>
                  </a:lnTo>
                  <a:lnTo>
                    <a:pt x="777" y="976"/>
                  </a:lnTo>
                  <a:lnTo>
                    <a:pt x="768" y="1000"/>
                  </a:lnTo>
                  <a:lnTo>
                    <a:pt x="768" y="1000"/>
                  </a:lnTo>
                  <a:lnTo>
                    <a:pt x="768" y="1008"/>
                  </a:lnTo>
                  <a:lnTo>
                    <a:pt x="785" y="1032"/>
                  </a:lnTo>
                  <a:lnTo>
                    <a:pt x="785" y="1032"/>
                  </a:lnTo>
                  <a:lnTo>
                    <a:pt x="777" y="1056"/>
                  </a:lnTo>
                  <a:lnTo>
                    <a:pt x="777" y="1056"/>
                  </a:lnTo>
                  <a:lnTo>
                    <a:pt x="785" y="1064"/>
                  </a:lnTo>
                  <a:lnTo>
                    <a:pt x="793" y="1080"/>
                  </a:lnTo>
                  <a:lnTo>
                    <a:pt x="793" y="1088"/>
                  </a:lnTo>
                  <a:lnTo>
                    <a:pt x="793" y="1088"/>
                  </a:lnTo>
                  <a:lnTo>
                    <a:pt x="785" y="1096"/>
                  </a:lnTo>
                  <a:lnTo>
                    <a:pt x="777" y="1104"/>
                  </a:lnTo>
                  <a:lnTo>
                    <a:pt x="777" y="1104"/>
                  </a:lnTo>
                  <a:lnTo>
                    <a:pt x="768" y="1096"/>
                  </a:lnTo>
                  <a:lnTo>
                    <a:pt x="752" y="1080"/>
                  </a:lnTo>
                  <a:lnTo>
                    <a:pt x="728" y="1080"/>
                  </a:lnTo>
                  <a:lnTo>
                    <a:pt x="720" y="1080"/>
                  </a:lnTo>
                  <a:lnTo>
                    <a:pt x="704" y="1080"/>
                  </a:lnTo>
                  <a:lnTo>
                    <a:pt x="704" y="1080"/>
                  </a:lnTo>
                  <a:lnTo>
                    <a:pt x="680" y="1064"/>
                  </a:lnTo>
                  <a:lnTo>
                    <a:pt x="680" y="1064"/>
                  </a:lnTo>
                  <a:lnTo>
                    <a:pt x="664" y="1064"/>
                  </a:lnTo>
                  <a:lnTo>
                    <a:pt x="664" y="1064"/>
                  </a:lnTo>
                  <a:lnTo>
                    <a:pt x="664" y="1056"/>
                  </a:lnTo>
                  <a:lnTo>
                    <a:pt x="656" y="1048"/>
                  </a:lnTo>
                  <a:lnTo>
                    <a:pt x="632" y="1048"/>
                  </a:lnTo>
                  <a:lnTo>
                    <a:pt x="624" y="1048"/>
                  </a:lnTo>
                  <a:lnTo>
                    <a:pt x="624" y="1048"/>
                  </a:lnTo>
                  <a:lnTo>
                    <a:pt x="624" y="1032"/>
                  </a:lnTo>
                  <a:lnTo>
                    <a:pt x="624" y="1032"/>
                  </a:lnTo>
                  <a:lnTo>
                    <a:pt x="624" y="1032"/>
                  </a:lnTo>
                  <a:lnTo>
                    <a:pt x="624" y="1032"/>
                  </a:lnTo>
                  <a:lnTo>
                    <a:pt x="616" y="1016"/>
                  </a:lnTo>
                  <a:lnTo>
                    <a:pt x="608" y="984"/>
                  </a:lnTo>
                  <a:lnTo>
                    <a:pt x="600" y="984"/>
                  </a:lnTo>
                  <a:lnTo>
                    <a:pt x="600" y="984"/>
                  </a:lnTo>
                  <a:lnTo>
                    <a:pt x="600" y="968"/>
                  </a:lnTo>
                  <a:lnTo>
                    <a:pt x="600" y="960"/>
                  </a:lnTo>
                  <a:lnTo>
                    <a:pt x="600" y="960"/>
                  </a:lnTo>
                  <a:lnTo>
                    <a:pt x="592" y="952"/>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8" y="768"/>
                  </a:lnTo>
                  <a:lnTo>
                    <a:pt x="480" y="744"/>
                  </a:lnTo>
                  <a:lnTo>
                    <a:pt x="456" y="728"/>
                  </a:lnTo>
                  <a:lnTo>
                    <a:pt x="448" y="720"/>
                  </a:lnTo>
                  <a:lnTo>
                    <a:pt x="432" y="696"/>
                  </a:lnTo>
                  <a:lnTo>
                    <a:pt x="400" y="696"/>
                  </a:lnTo>
                  <a:lnTo>
                    <a:pt x="368" y="688"/>
                  </a:lnTo>
                  <a:lnTo>
                    <a:pt x="360" y="680"/>
                  </a:lnTo>
                  <a:lnTo>
                    <a:pt x="360" y="680"/>
                  </a:lnTo>
                  <a:lnTo>
                    <a:pt x="352" y="680"/>
                  </a:lnTo>
                  <a:lnTo>
                    <a:pt x="344" y="696"/>
                  </a:lnTo>
                  <a:lnTo>
                    <a:pt x="336" y="696"/>
                  </a:lnTo>
                  <a:lnTo>
                    <a:pt x="336" y="688"/>
                  </a:lnTo>
                  <a:lnTo>
                    <a:pt x="336" y="688"/>
                  </a:lnTo>
                  <a:lnTo>
                    <a:pt x="328" y="688"/>
                  </a:lnTo>
                  <a:lnTo>
                    <a:pt x="320" y="688"/>
                  </a:lnTo>
                  <a:lnTo>
                    <a:pt x="304" y="704"/>
                  </a:lnTo>
                  <a:lnTo>
                    <a:pt x="304" y="728"/>
                  </a:lnTo>
                  <a:lnTo>
                    <a:pt x="296" y="736"/>
                  </a:lnTo>
                  <a:lnTo>
                    <a:pt x="296" y="744"/>
                  </a:lnTo>
                  <a:lnTo>
                    <a:pt x="288" y="744"/>
                  </a:lnTo>
                  <a:lnTo>
                    <a:pt x="280" y="760"/>
                  </a:lnTo>
                  <a:lnTo>
                    <a:pt x="280" y="760"/>
                  </a:lnTo>
                  <a:lnTo>
                    <a:pt x="280" y="768"/>
                  </a:lnTo>
                  <a:lnTo>
                    <a:pt x="264" y="768"/>
                  </a:lnTo>
                  <a:lnTo>
                    <a:pt x="256" y="760"/>
                  </a:lnTo>
                  <a:lnTo>
                    <a:pt x="216" y="736"/>
                  </a:lnTo>
                  <a:lnTo>
                    <a:pt x="208" y="728"/>
                  </a:lnTo>
                  <a:lnTo>
                    <a:pt x="208" y="728"/>
                  </a:lnTo>
                  <a:lnTo>
                    <a:pt x="192" y="720"/>
                  </a:lnTo>
                  <a:lnTo>
                    <a:pt x="176" y="704"/>
                  </a:lnTo>
                  <a:lnTo>
                    <a:pt x="160" y="688"/>
                  </a:lnTo>
                  <a:lnTo>
                    <a:pt x="152" y="672"/>
                  </a:lnTo>
                  <a:lnTo>
                    <a:pt x="152" y="672"/>
                  </a:lnTo>
                  <a:lnTo>
                    <a:pt x="152" y="648"/>
                  </a:lnTo>
                  <a:lnTo>
                    <a:pt x="152" y="640"/>
                  </a:lnTo>
                  <a:lnTo>
                    <a:pt x="144" y="632"/>
                  </a:lnTo>
                  <a:lnTo>
                    <a:pt x="144" y="632"/>
                  </a:lnTo>
                  <a:lnTo>
                    <a:pt x="136" y="616"/>
                  </a:lnTo>
                  <a:lnTo>
                    <a:pt x="136" y="608"/>
                  </a:lnTo>
                  <a:lnTo>
                    <a:pt x="136" y="608"/>
                  </a:lnTo>
                  <a:lnTo>
                    <a:pt x="128" y="584"/>
                  </a:lnTo>
                  <a:lnTo>
                    <a:pt x="96" y="560"/>
                  </a:lnTo>
                  <a:lnTo>
                    <a:pt x="88" y="552"/>
                  </a:lnTo>
                  <a:lnTo>
                    <a:pt x="80" y="544"/>
                  </a:lnTo>
                  <a:lnTo>
                    <a:pt x="72" y="528"/>
                  </a:lnTo>
                  <a:lnTo>
                    <a:pt x="48" y="496"/>
                  </a:lnTo>
                  <a:lnTo>
                    <a:pt x="48" y="496"/>
                  </a:lnTo>
                  <a:lnTo>
                    <a:pt x="32" y="496"/>
                  </a:lnTo>
                  <a:lnTo>
                    <a:pt x="32" y="496"/>
                  </a:lnTo>
                  <a:lnTo>
                    <a:pt x="16" y="456"/>
                  </a:lnTo>
                  <a:lnTo>
                    <a:pt x="16" y="456"/>
                  </a:lnTo>
                  <a:lnTo>
                    <a:pt x="0" y="456"/>
                  </a:lnTo>
                  <a:lnTo>
                    <a:pt x="0" y="456"/>
                  </a:lnTo>
                  <a:lnTo>
                    <a:pt x="0" y="448"/>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5" name="Freeform 49"/>
            <p:cNvSpPr>
              <a:spLocks/>
            </p:cNvSpPr>
            <p:nvPr/>
          </p:nvSpPr>
          <p:spPr bwMode="auto">
            <a:xfrm>
              <a:off x="3683342" y="2360652"/>
              <a:ext cx="740636" cy="830519"/>
            </a:xfrm>
            <a:custGeom>
              <a:avLst/>
              <a:gdLst>
                <a:gd name="T0" fmla="*/ 424 w 528"/>
                <a:gd name="T1" fmla="*/ 544 h 592"/>
                <a:gd name="T2" fmla="*/ 376 w 528"/>
                <a:gd name="T3" fmla="*/ 496 h 592"/>
                <a:gd name="T4" fmla="*/ 352 w 528"/>
                <a:gd name="T5" fmla="*/ 488 h 592"/>
                <a:gd name="T6" fmla="*/ 344 w 528"/>
                <a:gd name="T7" fmla="*/ 480 h 592"/>
                <a:gd name="T8" fmla="*/ 336 w 528"/>
                <a:gd name="T9" fmla="*/ 480 h 592"/>
                <a:gd name="T10" fmla="*/ 312 w 528"/>
                <a:gd name="T11" fmla="*/ 464 h 592"/>
                <a:gd name="T12" fmla="*/ 320 w 528"/>
                <a:gd name="T13" fmla="*/ 440 h 592"/>
                <a:gd name="T14" fmla="*/ 312 w 528"/>
                <a:gd name="T15" fmla="*/ 416 h 592"/>
                <a:gd name="T16" fmla="*/ 320 w 528"/>
                <a:gd name="T17" fmla="*/ 392 h 592"/>
                <a:gd name="T18" fmla="*/ 304 w 528"/>
                <a:gd name="T19" fmla="*/ 384 h 592"/>
                <a:gd name="T20" fmla="*/ 304 w 528"/>
                <a:gd name="T21" fmla="*/ 368 h 592"/>
                <a:gd name="T22" fmla="*/ 336 w 528"/>
                <a:gd name="T23" fmla="*/ 336 h 592"/>
                <a:gd name="T24" fmla="*/ 344 w 528"/>
                <a:gd name="T25" fmla="*/ 272 h 592"/>
                <a:gd name="T26" fmla="*/ 376 w 528"/>
                <a:gd name="T27" fmla="*/ 240 h 592"/>
                <a:gd name="T28" fmla="*/ 456 w 528"/>
                <a:gd name="T29" fmla="*/ 152 h 592"/>
                <a:gd name="T30" fmla="*/ 520 w 528"/>
                <a:gd name="T31" fmla="*/ 120 h 592"/>
                <a:gd name="T32" fmla="*/ 520 w 528"/>
                <a:gd name="T33" fmla="*/ 120 h 592"/>
                <a:gd name="T34" fmla="*/ 488 w 528"/>
                <a:gd name="T35" fmla="*/ 120 h 592"/>
                <a:gd name="T36" fmla="*/ 432 w 528"/>
                <a:gd name="T37" fmla="*/ 120 h 592"/>
                <a:gd name="T38" fmla="*/ 424 w 528"/>
                <a:gd name="T39" fmla="*/ 104 h 592"/>
                <a:gd name="T40" fmla="*/ 368 w 528"/>
                <a:gd name="T41" fmla="*/ 120 h 592"/>
                <a:gd name="T42" fmla="*/ 352 w 528"/>
                <a:gd name="T43" fmla="*/ 112 h 592"/>
                <a:gd name="T44" fmla="*/ 328 w 528"/>
                <a:gd name="T45" fmla="*/ 112 h 592"/>
                <a:gd name="T46" fmla="*/ 312 w 528"/>
                <a:gd name="T47" fmla="*/ 88 h 592"/>
                <a:gd name="T48" fmla="*/ 312 w 528"/>
                <a:gd name="T49" fmla="*/ 80 h 592"/>
                <a:gd name="T50" fmla="*/ 288 w 528"/>
                <a:gd name="T51" fmla="*/ 80 h 592"/>
                <a:gd name="T52" fmla="*/ 248 w 528"/>
                <a:gd name="T53" fmla="*/ 88 h 592"/>
                <a:gd name="T54" fmla="*/ 232 w 528"/>
                <a:gd name="T55" fmla="*/ 88 h 592"/>
                <a:gd name="T56" fmla="*/ 200 w 528"/>
                <a:gd name="T57" fmla="*/ 72 h 592"/>
                <a:gd name="T58" fmla="*/ 200 w 528"/>
                <a:gd name="T59" fmla="*/ 64 h 592"/>
                <a:gd name="T60" fmla="*/ 168 w 528"/>
                <a:gd name="T61" fmla="*/ 64 h 592"/>
                <a:gd name="T62" fmla="*/ 168 w 528"/>
                <a:gd name="T63" fmla="*/ 24 h 592"/>
                <a:gd name="T64" fmla="*/ 136 w 528"/>
                <a:gd name="T65" fmla="*/ 0 h 592"/>
                <a:gd name="T66" fmla="*/ 136 w 528"/>
                <a:gd name="T67" fmla="*/ 32 h 592"/>
                <a:gd name="T68" fmla="*/ 0 w 528"/>
                <a:gd name="T69" fmla="*/ 40 h 592"/>
                <a:gd name="T70" fmla="*/ 8 w 528"/>
                <a:gd name="T71" fmla="*/ 72 h 592"/>
                <a:gd name="T72" fmla="*/ 8 w 528"/>
                <a:gd name="T73" fmla="*/ 152 h 592"/>
                <a:gd name="T74" fmla="*/ 24 w 528"/>
                <a:gd name="T75" fmla="*/ 168 h 592"/>
                <a:gd name="T76" fmla="*/ 24 w 528"/>
                <a:gd name="T77" fmla="*/ 232 h 592"/>
                <a:gd name="T78" fmla="*/ 32 w 528"/>
                <a:gd name="T79" fmla="*/ 256 h 592"/>
                <a:gd name="T80" fmla="*/ 32 w 528"/>
                <a:gd name="T81" fmla="*/ 296 h 592"/>
                <a:gd name="T82" fmla="*/ 48 w 528"/>
                <a:gd name="T83" fmla="*/ 320 h 592"/>
                <a:gd name="T84" fmla="*/ 48 w 528"/>
                <a:gd name="T85" fmla="*/ 352 h 592"/>
                <a:gd name="T86" fmla="*/ 32 w 528"/>
                <a:gd name="T87" fmla="*/ 368 h 592"/>
                <a:gd name="T88" fmla="*/ 40 w 528"/>
                <a:gd name="T89" fmla="*/ 400 h 592"/>
                <a:gd name="T90" fmla="*/ 56 w 528"/>
                <a:gd name="T91" fmla="*/ 408 h 592"/>
                <a:gd name="T92" fmla="*/ 56 w 528"/>
                <a:gd name="T93" fmla="*/ 584 h 592"/>
                <a:gd name="T94" fmla="*/ 56 w 528"/>
                <a:gd name="T95" fmla="*/ 592 h 592"/>
                <a:gd name="T96" fmla="*/ 432 w 528"/>
                <a:gd name="T97" fmla="*/ 58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592">
                  <a:moveTo>
                    <a:pt x="432" y="584"/>
                  </a:moveTo>
                  <a:lnTo>
                    <a:pt x="432" y="576"/>
                  </a:lnTo>
                  <a:lnTo>
                    <a:pt x="424" y="544"/>
                  </a:lnTo>
                  <a:lnTo>
                    <a:pt x="400" y="536"/>
                  </a:lnTo>
                  <a:lnTo>
                    <a:pt x="376" y="512"/>
                  </a:lnTo>
                  <a:lnTo>
                    <a:pt x="376" y="496"/>
                  </a:lnTo>
                  <a:lnTo>
                    <a:pt x="376" y="496"/>
                  </a:lnTo>
                  <a:lnTo>
                    <a:pt x="352" y="488"/>
                  </a:lnTo>
                  <a:lnTo>
                    <a:pt x="352" y="488"/>
                  </a:lnTo>
                  <a:lnTo>
                    <a:pt x="344" y="480"/>
                  </a:lnTo>
                  <a:lnTo>
                    <a:pt x="344" y="480"/>
                  </a:lnTo>
                  <a:lnTo>
                    <a:pt x="344" y="480"/>
                  </a:lnTo>
                  <a:lnTo>
                    <a:pt x="344" y="480"/>
                  </a:lnTo>
                  <a:lnTo>
                    <a:pt x="336" y="480"/>
                  </a:lnTo>
                  <a:lnTo>
                    <a:pt x="336" y="480"/>
                  </a:lnTo>
                  <a:lnTo>
                    <a:pt x="328" y="480"/>
                  </a:lnTo>
                  <a:lnTo>
                    <a:pt x="312" y="464"/>
                  </a:lnTo>
                  <a:lnTo>
                    <a:pt x="312" y="464"/>
                  </a:lnTo>
                  <a:lnTo>
                    <a:pt x="312" y="456"/>
                  </a:lnTo>
                  <a:lnTo>
                    <a:pt x="320" y="448"/>
                  </a:lnTo>
                  <a:lnTo>
                    <a:pt x="320" y="440"/>
                  </a:lnTo>
                  <a:lnTo>
                    <a:pt x="312" y="432"/>
                  </a:lnTo>
                  <a:lnTo>
                    <a:pt x="312" y="424"/>
                  </a:lnTo>
                  <a:lnTo>
                    <a:pt x="312" y="416"/>
                  </a:lnTo>
                  <a:lnTo>
                    <a:pt x="320" y="392"/>
                  </a:lnTo>
                  <a:lnTo>
                    <a:pt x="320" y="392"/>
                  </a:lnTo>
                  <a:lnTo>
                    <a:pt x="320" y="392"/>
                  </a:lnTo>
                  <a:lnTo>
                    <a:pt x="312" y="384"/>
                  </a:lnTo>
                  <a:lnTo>
                    <a:pt x="312" y="384"/>
                  </a:lnTo>
                  <a:lnTo>
                    <a:pt x="304" y="384"/>
                  </a:lnTo>
                  <a:lnTo>
                    <a:pt x="304" y="384"/>
                  </a:lnTo>
                  <a:lnTo>
                    <a:pt x="304" y="368"/>
                  </a:lnTo>
                  <a:lnTo>
                    <a:pt x="304" y="368"/>
                  </a:lnTo>
                  <a:lnTo>
                    <a:pt x="304" y="360"/>
                  </a:lnTo>
                  <a:lnTo>
                    <a:pt x="312" y="352"/>
                  </a:lnTo>
                  <a:lnTo>
                    <a:pt x="336" y="336"/>
                  </a:lnTo>
                  <a:lnTo>
                    <a:pt x="344" y="328"/>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20" y="120"/>
                  </a:lnTo>
                  <a:lnTo>
                    <a:pt x="504" y="128"/>
                  </a:lnTo>
                  <a:lnTo>
                    <a:pt x="496" y="128"/>
                  </a:lnTo>
                  <a:lnTo>
                    <a:pt x="488" y="120"/>
                  </a:lnTo>
                  <a:lnTo>
                    <a:pt x="488" y="120"/>
                  </a:lnTo>
                  <a:lnTo>
                    <a:pt x="432" y="120"/>
                  </a:lnTo>
                  <a:lnTo>
                    <a:pt x="432" y="120"/>
                  </a:lnTo>
                  <a:lnTo>
                    <a:pt x="432" y="104"/>
                  </a:lnTo>
                  <a:lnTo>
                    <a:pt x="432" y="104"/>
                  </a:lnTo>
                  <a:lnTo>
                    <a:pt x="424" y="104"/>
                  </a:lnTo>
                  <a:lnTo>
                    <a:pt x="408" y="128"/>
                  </a:lnTo>
                  <a:lnTo>
                    <a:pt x="384" y="128"/>
                  </a:lnTo>
                  <a:lnTo>
                    <a:pt x="368" y="120"/>
                  </a:lnTo>
                  <a:lnTo>
                    <a:pt x="368" y="112"/>
                  </a:lnTo>
                  <a:lnTo>
                    <a:pt x="368" y="112"/>
                  </a:lnTo>
                  <a:lnTo>
                    <a:pt x="352" y="112"/>
                  </a:lnTo>
                  <a:lnTo>
                    <a:pt x="352" y="96"/>
                  </a:lnTo>
                  <a:lnTo>
                    <a:pt x="344" y="96"/>
                  </a:lnTo>
                  <a:lnTo>
                    <a:pt x="328" y="112"/>
                  </a:lnTo>
                  <a:lnTo>
                    <a:pt x="328" y="112"/>
                  </a:lnTo>
                  <a:lnTo>
                    <a:pt x="320" y="96"/>
                  </a:lnTo>
                  <a:lnTo>
                    <a:pt x="312" y="88"/>
                  </a:lnTo>
                  <a:lnTo>
                    <a:pt x="304" y="88"/>
                  </a:lnTo>
                  <a:lnTo>
                    <a:pt x="304" y="80"/>
                  </a:lnTo>
                  <a:lnTo>
                    <a:pt x="312" y="80"/>
                  </a:lnTo>
                  <a:lnTo>
                    <a:pt x="312" y="80"/>
                  </a:lnTo>
                  <a:lnTo>
                    <a:pt x="304" y="80"/>
                  </a:lnTo>
                  <a:lnTo>
                    <a:pt x="288" y="80"/>
                  </a:lnTo>
                  <a:lnTo>
                    <a:pt x="264" y="72"/>
                  </a:lnTo>
                  <a:lnTo>
                    <a:pt x="256" y="72"/>
                  </a:lnTo>
                  <a:lnTo>
                    <a:pt x="248" y="88"/>
                  </a:lnTo>
                  <a:lnTo>
                    <a:pt x="232" y="88"/>
                  </a:lnTo>
                  <a:lnTo>
                    <a:pt x="232" y="88"/>
                  </a:lnTo>
                  <a:lnTo>
                    <a:pt x="232" y="88"/>
                  </a:lnTo>
                  <a:lnTo>
                    <a:pt x="224" y="72"/>
                  </a:lnTo>
                  <a:lnTo>
                    <a:pt x="224" y="72"/>
                  </a:lnTo>
                  <a:lnTo>
                    <a:pt x="200" y="72"/>
                  </a:lnTo>
                  <a:lnTo>
                    <a:pt x="200" y="72"/>
                  </a:lnTo>
                  <a:lnTo>
                    <a:pt x="200" y="64"/>
                  </a:lnTo>
                  <a:lnTo>
                    <a:pt x="200" y="64"/>
                  </a:lnTo>
                  <a:lnTo>
                    <a:pt x="192" y="72"/>
                  </a:lnTo>
                  <a:lnTo>
                    <a:pt x="176" y="72"/>
                  </a:lnTo>
                  <a:lnTo>
                    <a:pt x="168" y="64"/>
                  </a:lnTo>
                  <a:lnTo>
                    <a:pt x="168" y="56"/>
                  </a:lnTo>
                  <a:lnTo>
                    <a:pt x="168" y="24"/>
                  </a:lnTo>
                  <a:lnTo>
                    <a:pt x="168" y="24"/>
                  </a:lnTo>
                  <a:lnTo>
                    <a:pt x="152" y="0"/>
                  </a:lnTo>
                  <a:lnTo>
                    <a:pt x="152" y="0"/>
                  </a:lnTo>
                  <a:lnTo>
                    <a:pt x="136" y="0"/>
                  </a:lnTo>
                  <a:lnTo>
                    <a:pt x="136" y="0"/>
                  </a:lnTo>
                  <a:lnTo>
                    <a:pt x="136" y="32"/>
                  </a:lnTo>
                  <a:lnTo>
                    <a:pt x="136" y="32"/>
                  </a:lnTo>
                  <a:lnTo>
                    <a:pt x="128" y="40"/>
                  </a:lnTo>
                  <a:lnTo>
                    <a:pt x="128" y="40"/>
                  </a:lnTo>
                  <a:lnTo>
                    <a:pt x="0" y="40"/>
                  </a:lnTo>
                  <a:lnTo>
                    <a:pt x="0" y="40"/>
                  </a:lnTo>
                  <a:lnTo>
                    <a:pt x="8" y="72"/>
                  </a:lnTo>
                  <a:lnTo>
                    <a:pt x="8" y="72"/>
                  </a:lnTo>
                  <a:lnTo>
                    <a:pt x="8" y="88"/>
                  </a:lnTo>
                  <a:lnTo>
                    <a:pt x="8" y="128"/>
                  </a:lnTo>
                  <a:lnTo>
                    <a:pt x="8" y="152"/>
                  </a:lnTo>
                  <a:lnTo>
                    <a:pt x="16" y="160"/>
                  </a:lnTo>
                  <a:lnTo>
                    <a:pt x="16" y="160"/>
                  </a:lnTo>
                  <a:lnTo>
                    <a:pt x="24" y="168"/>
                  </a:lnTo>
                  <a:lnTo>
                    <a:pt x="24" y="200"/>
                  </a:lnTo>
                  <a:lnTo>
                    <a:pt x="24" y="216"/>
                  </a:lnTo>
                  <a:lnTo>
                    <a:pt x="24" y="232"/>
                  </a:lnTo>
                  <a:lnTo>
                    <a:pt x="24" y="240"/>
                  </a:lnTo>
                  <a:lnTo>
                    <a:pt x="24" y="240"/>
                  </a:lnTo>
                  <a:lnTo>
                    <a:pt x="32" y="256"/>
                  </a:lnTo>
                  <a:lnTo>
                    <a:pt x="32" y="256"/>
                  </a:lnTo>
                  <a:lnTo>
                    <a:pt x="32" y="272"/>
                  </a:lnTo>
                  <a:lnTo>
                    <a:pt x="32" y="296"/>
                  </a:lnTo>
                  <a:lnTo>
                    <a:pt x="32" y="296"/>
                  </a:lnTo>
                  <a:lnTo>
                    <a:pt x="40" y="304"/>
                  </a:lnTo>
                  <a:lnTo>
                    <a:pt x="48" y="320"/>
                  </a:lnTo>
                  <a:lnTo>
                    <a:pt x="48" y="320"/>
                  </a:lnTo>
                  <a:lnTo>
                    <a:pt x="48" y="344"/>
                  </a:lnTo>
                  <a:lnTo>
                    <a:pt x="48" y="352"/>
                  </a:lnTo>
                  <a:lnTo>
                    <a:pt x="48" y="352"/>
                  </a:lnTo>
                  <a:lnTo>
                    <a:pt x="32" y="368"/>
                  </a:lnTo>
                  <a:lnTo>
                    <a:pt x="32" y="368"/>
                  </a:lnTo>
                  <a:lnTo>
                    <a:pt x="24" y="376"/>
                  </a:lnTo>
                  <a:lnTo>
                    <a:pt x="24" y="384"/>
                  </a:lnTo>
                  <a:lnTo>
                    <a:pt x="40" y="400"/>
                  </a:lnTo>
                  <a:lnTo>
                    <a:pt x="48" y="408"/>
                  </a:lnTo>
                  <a:lnTo>
                    <a:pt x="56" y="408"/>
                  </a:lnTo>
                  <a:lnTo>
                    <a:pt x="56" y="408"/>
                  </a:lnTo>
                  <a:lnTo>
                    <a:pt x="56" y="448"/>
                  </a:lnTo>
                  <a:lnTo>
                    <a:pt x="48" y="544"/>
                  </a:lnTo>
                  <a:lnTo>
                    <a:pt x="56" y="584"/>
                  </a:lnTo>
                  <a:lnTo>
                    <a:pt x="56" y="592"/>
                  </a:lnTo>
                  <a:lnTo>
                    <a:pt x="56" y="592"/>
                  </a:lnTo>
                  <a:lnTo>
                    <a:pt x="56" y="592"/>
                  </a:lnTo>
                  <a:lnTo>
                    <a:pt x="136" y="592"/>
                  </a:lnTo>
                  <a:lnTo>
                    <a:pt x="400" y="592"/>
                  </a:lnTo>
                  <a:lnTo>
                    <a:pt x="432" y="584"/>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6" name="Freeform 50"/>
            <p:cNvSpPr>
              <a:spLocks/>
            </p:cNvSpPr>
            <p:nvPr/>
          </p:nvSpPr>
          <p:spPr bwMode="auto">
            <a:xfrm>
              <a:off x="3739669" y="3179187"/>
              <a:ext cx="673523" cy="449415"/>
            </a:xfrm>
            <a:custGeom>
              <a:avLst/>
              <a:gdLst>
                <a:gd name="T0" fmla="*/ 56 w 480"/>
                <a:gd name="T1" fmla="*/ 272 h 320"/>
                <a:gd name="T2" fmla="*/ 56 w 480"/>
                <a:gd name="T3" fmla="*/ 256 h 320"/>
                <a:gd name="T4" fmla="*/ 56 w 480"/>
                <a:gd name="T5" fmla="*/ 248 h 320"/>
                <a:gd name="T6" fmla="*/ 48 w 480"/>
                <a:gd name="T7" fmla="*/ 224 h 320"/>
                <a:gd name="T8" fmla="*/ 40 w 480"/>
                <a:gd name="T9" fmla="*/ 216 h 320"/>
                <a:gd name="T10" fmla="*/ 40 w 480"/>
                <a:gd name="T11" fmla="*/ 168 h 320"/>
                <a:gd name="T12" fmla="*/ 16 w 480"/>
                <a:gd name="T13" fmla="*/ 152 h 320"/>
                <a:gd name="T14" fmla="*/ 16 w 480"/>
                <a:gd name="T15" fmla="*/ 144 h 320"/>
                <a:gd name="T16" fmla="*/ 16 w 480"/>
                <a:gd name="T17" fmla="*/ 128 h 320"/>
                <a:gd name="T18" fmla="*/ 16 w 480"/>
                <a:gd name="T19" fmla="*/ 120 h 320"/>
                <a:gd name="T20" fmla="*/ 0 w 480"/>
                <a:gd name="T21" fmla="*/ 88 h 320"/>
                <a:gd name="T22" fmla="*/ 0 w 480"/>
                <a:gd name="T23" fmla="*/ 80 h 320"/>
                <a:gd name="T24" fmla="*/ 16 w 480"/>
                <a:gd name="T25" fmla="*/ 40 h 320"/>
                <a:gd name="T26" fmla="*/ 0 w 480"/>
                <a:gd name="T27" fmla="*/ 40 h 320"/>
                <a:gd name="T28" fmla="*/ 8 w 480"/>
                <a:gd name="T29" fmla="*/ 32 h 320"/>
                <a:gd name="T30" fmla="*/ 8 w 480"/>
                <a:gd name="T31" fmla="*/ 24 h 320"/>
                <a:gd name="T32" fmla="*/ 0 w 480"/>
                <a:gd name="T33" fmla="*/ 8 h 320"/>
                <a:gd name="T34" fmla="*/ 16 w 480"/>
                <a:gd name="T35" fmla="*/ 8 h 320"/>
                <a:gd name="T36" fmla="*/ 360 w 480"/>
                <a:gd name="T37" fmla="*/ 8 h 320"/>
                <a:gd name="T38" fmla="*/ 392 w 480"/>
                <a:gd name="T39" fmla="*/ 0 h 320"/>
                <a:gd name="T40" fmla="*/ 400 w 480"/>
                <a:gd name="T41" fmla="*/ 16 h 320"/>
                <a:gd name="T42" fmla="*/ 400 w 480"/>
                <a:gd name="T43" fmla="*/ 32 h 320"/>
                <a:gd name="T44" fmla="*/ 400 w 480"/>
                <a:gd name="T45" fmla="*/ 56 h 320"/>
                <a:gd name="T46" fmla="*/ 408 w 480"/>
                <a:gd name="T47" fmla="*/ 80 h 320"/>
                <a:gd name="T48" fmla="*/ 408 w 480"/>
                <a:gd name="T49" fmla="*/ 80 h 320"/>
                <a:gd name="T50" fmla="*/ 432 w 480"/>
                <a:gd name="T51" fmla="*/ 88 h 320"/>
                <a:gd name="T52" fmla="*/ 440 w 480"/>
                <a:gd name="T53" fmla="*/ 104 h 320"/>
                <a:gd name="T54" fmla="*/ 456 w 480"/>
                <a:gd name="T55" fmla="*/ 120 h 320"/>
                <a:gd name="T56" fmla="*/ 456 w 480"/>
                <a:gd name="T57" fmla="*/ 128 h 320"/>
                <a:gd name="T58" fmla="*/ 464 w 480"/>
                <a:gd name="T59" fmla="*/ 128 h 320"/>
                <a:gd name="T60" fmla="*/ 480 w 480"/>
                <a:gd name="T61" fmla="*/ 136 h 320"/>
                <a:gd name="T62" fmla="*/ 480 w 480"/>
                <a:gd name="T63" fmla="*/ 160 h 320"/>
                <a:gd name="T64" fmla="*/ 472 w 480"/>
                <a:gd name="T65" fmla="*/ 176 h 320"/>
                <a:gd name="T66" fmla="*/ 464 w 480"/>
                <a:gd name="T67" fmla="*/ 184 h 320"/>
                <a:gd name="T68" fmla="*/ 464 w 480"/>
                <a:gd name="T69" fmla="*/ 200 h 320"/>
                <a:gd name="T70" fmla="*/ 448 w 480"/>
                <a:gd name="T71" fmla="*/ 208 h 320"/>
                <a:gd name="T72" fmla="*/ 416 w 480"/>
                <a:gd name="T73" fmla="*/ 216 h 320"/>
                <a:gd name="T74" fmla="*/ 416 w 480"/>
                <a:gd name="T75" fmla="*/ 240 h 320"/>
                <a:gd name="T76" fmla="*/ 424 w 480"/>
                <a:gd name="T77" fmla="*/ 264 h 320"/>
                <a:gd name="T78" fmla="*/ 416 w 480"/>
                <a:gd name="T79" fmla="*/ 280 h 320"/>
                <a:gd name="T80" fmla="*/ 408 w 480"/>
                <a:gd name="T81" fmla="*/ 296 h 320"/>
                <a:gd name="T82" fmla="*/ 392 w 480"/>
                <a:gd name="T83" fmla="*/ 312 h 320"/>
                <a:gd name="T84" fmla="*/ 400 w 480"/>
                <a:gd name="T85" fmla="*/ 312 h 320"/>
                <a:gd name="T86" fmla="*/ 392 w 480"/>
                <a:gd name="T87" fmla="*/ 320 h 320"/>
                <a:gd name="T88" fmla="*/ 392 w 480"/>
                <a:gd name="T89" fmla="*/ 320 h 320"/>
                <a:gd name="T90" fmla="*/ 368 w 480"/>
                <a:gd name="T91" fmla="*/ 296 h 320"/>
                <a:gd name="T92" fmla="*/ 56 w 480"/>
                <a:gd name="T93" fmla="*/ 30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320">
                  <a:moveTo>
                    <a:pt x="56" y="304"/>
                  </a:moveTo>
                  <a:lnTo>
                    <a:pt x="56" y="272"/>
                  </a:lnTo>
                  <a:lnTo>
                    <a:pt x="56" y="264"/>
                  </a:lnTo>
                  <a:lnTo>
                    <a:pt x="56" y="256"/>
                  </a:lnTo>
                  <a:lnTo>
                    <a:pt x="56" y="256"/>
                  </a:lnTo>
                  <a:lnTo>
                    <a:pt x="56" y="248"/>
                  </a:lnTo>
                  <a:lnTo>
                    <a:pt x="56" y="248"/>
                  </a:lnTo>
                  <a:lnTo>
                    <a:pt x="48" y="224"/>
                  </a:lnTo>
                  <a:lnTo>
                    <a:pt x="48" y="216"/>
                  </a:lnTo>
                  <a:lnTo>
                    <a:pt x="40" y="216"/>
                  </a:lnTo>
                  <a:lnTo>
                    <a:pt x="40" y="200"/>
                  </a:lnTo>
                  <a:lnTo>
                    <a:pt x="40" y="168"/>
                  </a:lnTo>
                  <a:lnTo>
                    <a:pt x="24" y="160"/>
                  </a:lnTo>
                  <a:lnTo>
                    <a:pt x="16" y="152"/>
                  </a:lnTo>
                  <a:lnTo>
                    <a:pt x="16" y="144"/>
                  </a:lnTo>
                  <a:lnTo>
                    <a:pt x="16" y="144"/>
                  </a:lnTo>
                  <a:lnTo>
                    <a:pt x="16" y="136"/>
                  </a:lnTo>
                  <a:lnTo>
                    <a:pt x="16" y="128"/>
                  </a:lnTo>
                  <a:lnTo>
                    <a:pt x="16" y="120"/>
                  </a:lnTo>
                  <a:lnTo>
                    <a:pt x="16" y="120"/>
                  </a:lnTo>
                  <a:lnTo>
                    <a:pt x="8" y="104"/>
                  </a:lnTo>
                  <a:lnTo>
                    <a:pt x="0" y="88"/>
                  </a:lnTo>
                  <a:lnTo>
                    <a:pt x="0" y="88"/>
                  </a:lnTo>
                  <a:lnTo>
                    <a:pt x="0" y="80"/>
                  </a:lnTo>
                  <a:lnTo>
                    <a:pt x="16" y="40"/>
                  </a:lnTo>
                  <a:lnTo>
                    <a:pt x="16" y="40"/>
                  </a:lnTo>
                  <a:lnTo>
                    <a:pt x="0" y="40"/>
                  </a:lnTo>
                  <a:lnTo>
                    <a:pt x="0" y="40"/>
                  </a:lnTo>
                  <a:lnTo>
                    <a:pt x="0" y="32"/>
                  </a:lnTo>
                  <a:lnTo>
                    <a:pt x="8" y="32"/>
                  </a:lnTo>
                  <a:lnTo>
                    <a:pt x="8" y="32"/>
                  </a:lnTo>
                  <a:lnTo>
                    <a:pt x="8" y="24"/>
                  </a:lnTo>
                  <a:lnTo>
                    <a:pt x="0" y="16"/>
                  </a:lnTo>
                  <a:lnTo>
                    <a:pt x="0" y="8"/>
                  </a:lnTo>
                  <a:lnTo>
                    <a:pt x="0" y="8"/>
                  </a:lnTo>
                  <a:lnTo>
                    <a:pt x="16" y="8"/>
                  </a:lnTo>
                  <a:lnTo>
                    <a:pt x="96" y="8"/>
                  </a:lnTo>
                  <a:lnTo>
                    <a:pt x="360" y="8"/>
                  </a:lnTo>
                  <a:lnTo>
                    <a:pt x="392" y="0"/>
                  </a:lnTo>
                  <a:lnTo>
                    <a:pt x="392" y="0"/>
                  </a:lnTo>
                  <a:lnTo>
                    <a:pt x="400" y="16"/>
                  </a:lnTo>
                  <a:lnTo>
                    <a:pt x="400" y="16"/>
                  </a:lnTo>
                  <a:lnTo>
                    <a:pt x="400" y="24"/>
                  </a:lnTo>
                  <a:lnTo>
                    <a:pt x="400" y="32"/>
                  </a:lnTo>
                  <a:lnTo>
                    <a:pt x="400" y="48"/>
                  </a:lnTo>
                  <a:lnTo>
                    <a:pt x="400" y="56"/>
                  </a:lnTo>
                  <a:lnTo>
                    <a:pt x="408" y="72"/>
                  </a:lnTo>
                  <a:lnTo>
                    <a:pt x="408" y="80"/>
                  </a:lnTo>
                  <a:lnTo>
                    <a:pt x="408" y="80"/>
                  </a:lnTo>
                  <a:lnTo>
                    <a:pt x="408" y="80"/>
                  </a:lnTo>
                  <a:lnTo>
                    <a:pt x="424" y="88"/>
                  </a:lnTo>
                  <a:lnTo>
                    <a:pt x="432" y="88"/>
                  </a:lnTo>
                  <a:lnTo>
                    <a:pt x="440" y="88"/>
                  </a:lnTo>
                  <a:lnTo>
                    <a:pt x="440" y="104"/>
                  </a:lnTo>
                  <a:lnTo>
                    <a:pt x="448" y="104"/>
                  </a:lnTo>
                  <a:lnTo>
                    <a:pt x="456" y="120"/>
                  </a:lnTo>
                  <a:lnTo>
                    <a:pt x="456" y="120"/>
                  </a:lnTo>
                  <a:lnTo>
                    <a:pt x="456" y="128"/>
                  </a:lnTo>
                  <a:lnTo>
                    <a:pt x="456" y="128"/>
                  </a:lnTo>
                  <a:lnTo>
                    <a:pt x="464" y="128"/>
                  </a:lnTo>
                  <a:lnTo>
                    <a:pt x="472" y="136"/>
                  </a:lnTo>
                  <a:lnTo>
                    <a:pt x="480" y="136"/>
                  </a:lnTo>
                  <a:lnTo>
                    <a:pt x="480" y="152"/>
                  </a:lnTo>
                  <a:lnTo>
                    <a:pt x="480" y="160"/>
                  </a:lnTo>
                  <a:lnTo>
                    <a:pt x="472" y="176"/>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400" y="312"/>
                  </a:lnTo>
                  <a:lnTo>
                    <a:pt x="400" y="312"/>
                  </a:lnTo>
                  <a:lnTo>
                    <a:pt x="392" y="320"/>
                  </a:lnTo>
                  <a:lnTo>
                    <a:pt x="392" y="320"/>
                  </a:lnTo>
                  <a:lnTo>
                    <a:pt x="392" y="320"/>
                  </a:lnTo>
                  <a:lnTo>
                    <a:pt x="376" y="304"/>
                  </a:lnTo>
                  <a:lnTo>
                    <a:pt x="368" y="296"/>
                  </a:lnTo>
                  <a:lnTo>
                    <a:pt x="64" y="304"/>
                  </a:lnTo>
                  <a:lnTo>
                    <a:pt x="56" y="304"/>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7" name="Freeform 51"/>
            <p:cNvSpPr>
              <a:spLocks/>
            </p:cNvSpPr>
            <p:nvPr/>
          </p:nvSpPr>
          <p:spPr bwMode="auto">
            <a:xfrm>
              <a:off x="3829552" y="3595046"/>
              <a:ext cx="751422" cy="650753"/>
            </a:xfrm>
            <a:custGeom>
              <a:avLst/>
              <a:gdLst>
                <a:gd name="T0" fmla="*/ 88 w 536"/>
                <a:gd name="T1" fmla="*/ 376 h 464"/>
                <a:gd name="T2" fmla="*/ 88 w 536"/>
                <a:gd name="T3" fmla="*/ 160 h 464"/>
                <a:gd name="T4" fmla="*/ 72 w 536"/>
                <a:gd name="T5" fmla="*/ 160 h 464"/>
                <a:gd name="T6" fmla="*/ 64 w 536"/>
                <a:gd name="T7" fmla="*/ 144 h 464"/>
                <a:gd name="T8" fmla="*/ 64 w 536"/>
                <a:gd name="T9" fmla="*/ 128 h 464"/>
                <a:gd name="T10" fmla="*/ 48 w 536"/>
                <a:gd name="T11" fmla="*/ 120 h 464"/>
                <a:gd name="T12" fmla="*/ 48 w 536"/>
                <a:gd name="T13" fmla="*/ 112 h 464"/>
                <a:gd name="T14" fmla="*/ 64 w 536"/>
                <a:gd name="T15" fmla="*/ 96 h 464"/>
                <a:gd name="T16" fmla="*/ 56 w 536"/>
                <a:gd name="T17" fmla="*/ 88 h 464"/>
                <a:gd name="T18" fmla="*/ 48 w 536"/>
                <a:gd name="T19" fmla="*/ 88 h 464"/>
                <a:gd name="T20" fmla="*/ 40 w 536"/>
                <a:gd name="T21" fmla="*/ 80 h 464"/>
                <a:gd name="T22" fmla="*/ 32 w 536"/>
                <a:gd name="T23" fmla="*/ 72 h 464"/>
                <a:gd name="T24" fmla="*/ 16 w 536"/>
                <a:gd name="T25" fmla="*/ 48 h 464"/>
                <a:gd name="T26" fmla="*/ 8 w 536"/>
                <a:gd name="T27" fmla="*/ 40 h 464"/>
                <a:gd name="T28" fmla="*/ 0 w 536"/>
                <a:gd name="T29" fmla="*/ 8 h 464"/>
                <a:gd name="T30" fmla="*/ 304 w 536"/>
                <a:gd name="T31" fmla="*/ 0 h 464"/>
                <a:gd name="T32" fmla="*/ 312 w 536"/>
                <a:gd name="T33" fmla="*/ 8 h 464"/>
                <a:gd name="T34" fmla="*/ 328 w 536"/>
                <a:gd name="T35" fmla="*/ 24 h 464"/>
                <a:gd name="T36" fmla="*/ 328 w 536"/>
                <a:gd name="T37" fmla="*/ 32 h 464"/>
                <a:gd name="T38" fmla="*/ 320 w 536"/>
                <a:gd name="T39" fmla="*/ 64 h 464"/>
                <a:gd name="T40" fmla="*/ 376 w 536"/>
                <a:gd name="T41" fmla="*/ 128 h 464"/>
                <a:gd name="T42" fmla="*/ 392 w 536"/>
                <a:gd name="T43" fmla="*/ 176 h 464"/>
                <a:gd name="T44" fmla="*/ 408 w 536"/>
                <a:gd name="T45" fmla="*/ 160 h 464"/>
                <a:gd name="T46" fmla="*/ 440 w 536"/>
                <a:gd name="T47" fmla="*/ 176 h 464"/>
                <a:gd name="T48" fmla="*/ 432 w 536"/>
                <a:gd name="T49" fmla="*/ 200 h 464"/>
                <a:gd name="T50" fmla="*/ 424 w 536"/>
                <a:gd name="T51" fmla="*/ 224 h 464"/>
                <a:gd name="T52" fmla="*/ 424 w 536"/>
                <a:gd name="T53" fmla="*/ 240 h 464"/>
                <a:gd name="T54" fmla="*/ 456 w 536"/>
                <a:gd name="T55" fmla="*/ 264 h 464"/>
                <a:gd name="T56" fmla="*/ 456 w 536"/>
                <a:gd name="T57" fmla="*/ 264 h 464"/>
                <a:gd name="T58" fmla="*/ 456 w 536"/>
                <a:gd name="T59" fmla="*/ 272 h 464"/>
                <a:gd name="T60" fmla="*/ 472 w 536"/>
                <a:gd name="T61" fmla="*/ 272 h 464"/>
                <a:gd name="T62" fmla="*/ 480 w 536"/>
                <a:gd name="T63" fmla="*/ 280 h 464"/>
                <a:gd name="T64" fmla="*/ 496 w 536"/>
                <a:gd name="T65" fmla="*/ 288 h 464"/>
                <a:gd name="T66" fmla="*/ 496 w 536"/>
                <a:gd name="T67" fmla="*/ 304 h 464"/>
                <a:gd name="T68" fmla="*/ 504 w 536"/>
                <a:gd name="T69" fmla="*/ 320 h 464"/>
                <a:gd name="T70" fmla="*/ 496 w 536"/>
                <a:gd name="T71" fmla="*/ 336 h 464"/>
                <a:gd name="T72" fmla="*/ 504 w 536"/>
                <a:gd name="T73" fmla="*/ 344 h 464"/>
                <a:gd name="T74" fmla="*/ 512 w 536"/>
                <a:gd name="T75" fmla="*/ 352 h 464"/>
                <a:gd name="T76" fmla="*/ 512 w 536"/>
                <a:gd name="T77" fmla="*/ 360 h 464"/>
                <a:gd name="T78" fmla="*/ 512 w 536"/>
                <a:gd name="T79" fmla="*/ 352 h 464"/>
                <a:gd name="T80" fmla="*/ 512 w 536"/>
                <a:gd name="T81" fmla="*/ 344 h 464"/>
                <a:gd name="T82" fmla="*/ 520 w 536"/>
                <a:gd name="T83" fmla="*/ 352 h 464"/>
                <a:gd name="T84" fmla="*/ 528 w 536"/>
                <a:gd name="T85" fmla="*/ 360 h 464"/>
                <a:gd name="T86" fmla="*/ 536 w 536"/>
                <a:gd name="T87" fmla="*/ 368 h 464"/>
                <a:gd name="T88" fmla="*/ 528 w 536"/>
                <a:gd name="T89" fmla="*/ 368 h 464"/>
                <a:gd name="T90" fmla="*/ 528 w 536"/>
                <a:gd name="T91" fmla="*/ 400 h 464"/>
                <a:gd name="T92" fmla="*/ 520 w 536"/>
                <a:gd name="T93" fmla="*/ 400 h 464"/>
                <a:gd name="T94" fmla="*/ 504 w 536"/>
                <a:gd name="T95" fmla="*/ 408 h 464"/>
                <a:gd name="T96" fmla="*/ 496 w 536"/>
                <a:gd name="T97" fmla="*/ 432 h 464"/>
                <a:gd name="T98" fmla="*/ 496 w 536"/>
                <a:gd name="T99" fmla="*/ 440 h 464"/>
                <a:gd name="T100" fmla="*/ 488 w 536"/>
                <a:gd name="T101" fmla="*/ 440 h 464"/>
                <a:gd name="T102" fmla="*/ 496 w 536"/>
                <a:gd name="T103" fmla="*/ 448 h 464"/>
                <a:gd name="T104" fmla="*/ 496 w 536"/>
                <a:gd name="T105" fmla="*/ 448 h 464"/>
                <a:gd name="T106" fmla="*/ 488 w 536"/>
                <a:gd name="T107" fmla="*/ 464 h 464"/>
                <a:gd name="T108" fmla="*/ 440 w 536"/>
                <a:gd name="T109" fmla="*/ 464 h 464"/>
                <a:gd name="T110" fmla="*/ 440 w 536"/>
                <a:gd name="T111" fmla="*/ 464 h 464"/>
                <a:gd name="T112" fmla="*/ 456 w 536"/>
                <a:gd name="T113" fmla="*/ 432 h 464"/>
                <a:gd name="T114" fmla="*/ 448 w 536"/>
                <a:gd name="T115" fmla="*/ 416 h 464"/>
                <a:gd name="T116" fmla="*/ 440 w 536"/>
                <a:gd name="T117" fmla="*/ 416 h 464"/>
                <a:gd name="T118" fmla="*/ 96 w 536"/>
                <a:gd name="T119" fmla="*/ 43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464">
                  <a:moveTo>
                    <a:pt x="96" y="432"/>
                  </a:moveTo>
                  <a:lnTo>
                    <a:pt x="88" y="376"/>
                  </a:lnTo>
                  <a:lnTo>
                    <a:pt x="88" y="160"/>
                  </a:lnTo>
                  <a:lnTo>
                    <a:pt x="88" y="160"/>
                  </a:lnTo>
                  <a:lnTo>
                    <a:pt x="72" y="160"/>
                  </a:lnTo>
                  <a:lnTo>
                    <a:pt x="72" y="160"/>
                  </a:lnTo>
                  <a:lnTo>
                    <a:pt x="64" y="144"/>
                  </a:lnTo>
                  <a:lnTo>
                    <a:pt x="64" y="144"/>
                  </a:lnTo>
                  <a:lnTo>
                    <a:pt x="64" y="136"/>
                  </a:lnTo>
                  <a:lnTo>
                    <a:pt x="64" y="128"/>
                  </a:lnTo>
                  <a:lnTo>
                    <a:pt x="48" y="120"/>
                  </a:lnTo>
                  <a:lnTo>
                    <a:pt x="48" y="120"/>
                  </a:lnTo>
                  <a:lnTo>
                    <a:pt x="48" y="112"/>
                  </a:lnTo>
                  <a:lnTo>
                    <a:pt x="48" y="112"/>
                  </a:lnTo>
                  <a:lnTo>
                    <a:pt x="64" y="104"/>
                  </a:lnTo>
                  <a:lnTo>
                    <a:pt x="64" y="96"/>
                  </a:lnTo>
                  <a:lnTo>
                    <a:pt x="64" y="88"/>
                  </a:lnTo>
                  <a:lnTo>
                    <a:pt x="56" y="88"/>
                  </a:lnTo>
                  <a:lnTo>
                    <a:pt x="56" y="80"/>
                  </a:lnTo>
                  <a:lnTo>
                    <a:pt x="48" y="88"/>
                  </a:lnTo>
                  <a:lnTo>
                    <a:pt x="48" y="88"/>
                  </a:lnTo>
                  <a:lnTo>
                    <a:pt x="40" y="80"/>
                  </a:lnTo>
                  <a:lnTo>
                    <a:pt x="24" y="72"/>
                  </a:lnTo>
                  <a:lnTo>
                    <a:pt x="32" y="72"/>
                  </a:lnTo>
                  <a:lnTo>
                    <a:pt x="16" y="48"/>
                  </a:lnTo>
                  <a:lnTo>
                    <a:pt x="16" y="48"/>
                  </a:lnTo>
                  <a:lnTo>
                    <a:pt x="8" y="40"/>
                  </a:lnTo>
                  <a:lnTo>
                    <a:pt x="8" y="40"/>
                  </a:lnTo>
                  <a:lnTo>
                    <a:pt x="8" y="32"/>
                  </a:lnTo>
                  <a:lnTo>
                    <a:pt x="0" y="8"/>
                  </a:lnTo>
                  <a:lnTo>
                    <a:pt x="0" y="8"/>
                  </a:lnTo>
                  <a:lnTo>
                    <a:pt x="304" y="0"/>
                  </a:lnTo>
                  <a:lnTo>
                    <a:pt x="304" y="0"/>
                  </a:lnTo>
                  <a:lnTo>
                    <a:pt x="312" y="8"/>
                  </a:lnTo>
                  <a:lnTo>
                    <a:pt x="328" y="24"/>
                  </a:lnTo>
                  <a:lnTo>
                    <a:pt x="328" y="24"/>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24"/>
                  </a:lnTo>
                  <a:lnTo>
                    <a:pt x="424" y="240"/>
                  </a:lnTo>
                  <a:lnTo>
                    <a:pt x="432" y="256"/>
                  </a:lnTo>
                  <a:lnTo>
                    <a:pt x="456" y="264"/>
                  </a:lnTo>
                  <a:lnTo>
                    <a:pt x="456" y="264"/>
                  </a:lnTo>
                  <a:lnTo>
                    <a:pt x="456" y="264"/>
                  </a:lnTo>
                  <a:lnTo>
                    <a:pt x="456" y="272"/>
                  </a:lnTo>
                  <a:lnTo>
                    <a:pt x="456" y="272"/>
                  </a:lnTo>
                  <a:lnTo>
                    <a:pt x="472" y="272"/>
                  </a:lnTo>
                  <a:lnTo>
                    <a:pt x="472" y="272"/>
                  </a:lnTo>
                  <a:lnTo>
                    <a:pt x="480" y="280"/>
                  </a:lnTo>
                  <a:lnTo>
                    <a:pt x="480" y="280"/>
                  </a:lnTo>
                  <a:lnTo>
                    <a:pt x="496" y="288"/>
                  </a:lnTo>
                  <a:lnTo>
                    <a:pt x="496" y="288"/>
                  </a:lnTo>
                  <a:lnTo>
                    <a:pt x="496" y="304"/>
                  </a:lnTo>
                  <a:lnTo>
                    <a:pt x="496" y="304"/>
                  </a:lnTo>
                  <a:lnTo>
                    <a:pt x="504" y="320"/>
                  </a:lnTo>
                  <a:lnTo>
                    <a:pt x="504" y="320"/>
                  </a:lnTo>
                  <a:lnTo>
                    <a:pt x="496" y="328"/>
                  </a:lnTo>
                  <a:lnTo>
                    <a:pt x="496" y="336"/>
                  </a:lnTo>
                  <a:lnTo>
                    <a:pt x="496" y="336"/>
                  </a:lnTo>
                  <a:lnTo>
                    <a:pt x="504" y="344"/>
                  </a:lnTo>
                  <a:lnTo>
                    <a:pt x="504" y="344"/>
                  </a:lnTo>
                  <a:lnTo>
                    <a:pt x="512" y="352"/>
                  </a:lnTo>
                  <a:lnTo>
                    <a:pt x="512" y="352"/>
                  </a:lnTo>
                  <a:lnTo>
                    <a:pt x="512" y="360"/>
                  </a:lnTo>
                  <a:lnTo>
                    <a:pt x="512" y="360"/>
                  </a:lnTo>
                  <a:lnTo>
                    <a:pt x="512" y="352"/>
                  </a:lnTo>
                  <a:lnTo>
                    <a:pt x="512" y="352"/>
                  </a:lnTo>
                  <a:lnTo>
                    <a:pt x="512" y="344"/>
                  </a:lnTo>
                  <a:lnTo>
                    <a:pt x="520" y="344"/>
                  </a:lnTo>
                  <a:lnTo>
                    <a:pt x="520" y="352"/>
                  </a:lnTo>
                  <a:lnTo>
                    <a:pt x="520" y="352"/>
                  </a:lnTo>
                  <a:lnTo>
                    <a:pt x="528" y="360"/>
                  </a:lnTo>
                  <a:lnTo>
                    <a:pt x="528" y="360"/>
                  </a:lnTo>
                  <a:lnTo>
                    <a:pt x="536" y="368"/>
                  </a:lnTo>
                  <a:lnTo>
                    <a:pt x="536" y="368"/>
                  </a:lnTo>
                  <a:lnTo>
                    <a:pt x="528" y="368"/>
                  </a:lnTo>
                  <a:lnTo>
                    <a:pt x="528" y="368"/>
                  </a:lnTo>
                  <a:lnTo>
                    <a:pt x="528" y="400"/>
                  </a:lnTo>
                  <a:lnTo>
                    <a:pt x="528" y="400"/>
                  </a:lnTo>
                  <a:lnTo>
                    <a:pt x="520" y="400"/>
                  </a:lnTo>
                  <a:lnTo>
                    <a:pt x="520" y="400"/>
                  </a:lnTo>
                  <a:lnTo>
                    <a:pt x="504" y="408"/>
                  </a:lnTo>
                  <a:lnTo>
                    <a:pt x="504" y="408"/>
                  </a:lnTo>
                  <a:lnTo>
                    <a:pt x="496" y="432"/>
                  </a:lnTo>
                  <a:lnTo>
                    <a:pt x="496" y="432"/>
                  </a:lnTo>
                  <a:lnTo>
                    <a:pt x="496" y="440"/>
                  </a:lnTo>
                  <a:lnTo>
                    <a:pt x="488" y="440"/>
                  </a:lnTo>
                  <a:lnTo>
                    <a:pt x="488" y="440"/>
                  </a:lnTo>
                  <a:lnTo>
                    <a:pt x="496" y="440"/>
                  </a:lnTo>
                  <a:lnTo>
                    <a:pt x="496" y="448"/>
                  </a:lnTo>
                  <a:lnTo>
                    <a:pt x="504" y="448"/>
                  </a:lnTo>
                  <a:lnTo>
                    <a:pt x="496" y="448"/>
                  </a:lnTo>
                  <a:lnTo>
                    <a:pt x="496" y="448"/>
                  </a:lnTo>
                  <a:lnTo>
                    <a:pt x="488" y="464"/>
                  </a:lnTo>
                  <a:lnTo>
                    <a:pt x="488" y="464"/>
                  </a:lnTo>
                  <a:lnTo>
                    <a:pt x="440" y="464"/>
                  </a:lnTo>
                  <a:lnTo>
                    <a:pt x="440" y="464"/>
                  </a:lnTo>
                  <a:lnTo>
                    <a:pt x="440" y="464"/>
                  </a:lnTo>
                  <a:lnTo>
                    <a:pt x="448" y="440"/>
                  </a:lnTo>
                  <a:lnTo>
                    <a:pt x="456" y="432"/>
                  </a:lnTo>
                  <a:lnTo>
                    <a:pt x="456" y="424"/>
                  </a:lnTo>
                  <a:lnTo>
                    <a:pt x="448" y="416"/>
                  </a:lnTo>
                  <a:lnTo>
                    <a:pt x="440" y="416"/>
                  </a:lnTo>
                  <a:lnTo>
                    <a:pt x="440" y="416"/>
                  </a:lnTo>
                  <a:lnTo>
                    <a:pt x="440" y="416"/>
                  </a:lnTo>
                  <a:lnTo>
                    <a:pt x="96" y="432"/>
                  </a:lnTo>
                  <a:lnTo>
                    <a:pt x="96" y="43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8" name="Freeform 52"/>
            <p:cNvSpPr>
              <a:spLocks/>
            </p:cNvSpPr>
            <p:nvPr/>
          </p:nvSpPr>
          <p:spPr bwMode="auto">
            <a:xfrm>
              <a:off x="3963777" y="4178686"/>
              <a:ext cx="562068" cy="516527"/>
            </a:xfrm>
            <a:custGeom>
              <a:avLst/>
              <a:gdLst>
                <a:gd name="T0" fmla="*/ 296 w 400"/>
                <a:gd name="T1" fmla="*/ 344 h 368"/>
                <a:gd name="T2" fmla="*/ 296 w 400"/>
                <a:gd name="T3" fmla="*/ 336 h 368"/>
                <a:gd name="T4" fmla="*/ 296 w 400"/>
                <a:gd name="T5" fmla="*/ 336 h 368"/>
                <a:gd name="T6" fmla="*/ 288 w 400"/>
                <a:gd name="T7" fmla="*/ 312 h 368"/>
                <a:gd name="T8" fmla="*/ 280 w 400"/>
                <a:gd name="T9" fmla="*/ 304 h 368"/>
                <a:gd name="T10" fmla="*/ 288 w 400"/>
                <a:gd name="T11" fmla="*/ 296 h 368"/>
                <a:gd name="T12" fmla="*/ 288 w 400"/>
                <a:gd name="T13" fmla="*/ 288 h 368"/>
                <a:gd name="T14" fmla="*/ 296 w 400"/>
                <a:gd name="T15" fmla="*/ 288 h 368"/>
                <a:gd name="T16" fmla="*/ 288 w 400"/>
                <a:gd name="T17" fmla="*/ 280 h 368"/>
                <a:gd name="T18" fmla="*/ 296 w 400"/>
                <a:gd name="T19" fmla="*/ 280 h 368"/>
                <a:gd name="T20" fmla="*/ 296 w 400"/>
                <a:gd name="T21" fmla="*/ 272 h 368"/>
                <a:gd name="T22" fmla="*/ 296 w 400"/>
                <a:gd name="T23" fmla="*/ 256 h 368"/>
                <a:gd name="T24" fmla="*/ 304 w 400"/>
                <a:gd name="T25" fmla="*/ 248 h 368"/>
                <a:gd name="T26" fmla="*/ 304 w 400"/>
                <a:gd name="T27" fmla="*/ 248 h 368"/>
                <a:gd name="T28" fmla="*/ 312 w 400"/>
                <a:gd name="T29" fmla="*/ 240 h 368"/>
                <a:gd name="T30" fmla="*/ 312 w 400"/>
                <a:gd name="T31" fmla="*/ 232 h 368"/>
                <a:gd name="T32" fmla="*/ 328 w 400"/>
                <a:gd name="T33" fmla="*/ 216 h 368"/>
                <a:gd name="T34" fmla="*/ 328 w 400"/>
                <a:gd name="T35" fmla="*/ 216 h 368"/>
                <a:gd name="T36" fmla="*/ 336 w 400"/>
                <a:gd name="T37" fmla="*/ 208 h 368"/>
                <a:gd name="T38" fmla="*/ 336 w 400"/>
                <a:gd name="T39" fmla="*/ 184 h 368"/>
                <a:gd name="T40" fmla="*/ 344 w 400"/>
                <a:gd name="T41" fmla="*/ 176 h 368"/>
                <a:gd name="T42" fmla="*/ 352 w 400"/>
                <a:gd name="T43" fmla="*/ 168 h 368"/>
                <a:gd name="T44" fmla="*/ 360 w 400"/>
                <a:gd name="T45" fmla="*/ 152 h 368"/>
                <a:gd name="T46" fmla="*/ 352 w 400"/>
                <a:gd name="T47" fmla="*/ 152 h 368"/>
                <a:gd name="T48" fmla="*/ 360 w 400"/>
                <a:gd name="T49" fmla="*/ 144 h 368"/>
                <a:gd name="T50" fmla="*/ 368 w 400"/>
                <a:gd name="T51" fmla="*/ 136 h 368"/>
                <a:gd name="T52" fmla="*/ 368 w 400"/>
                <a:gd name="T53" fmla="*/ 120 h 368"/>
                <a:gd name="T54" fmla="*/ 368 w 400"/>
                <a:gd name="T55" fmla="*/ 112 h 368"/>
                <a:gd name="T56" fmla="*/ 384 w 400"/>
                <a:gd name="T57" fmla="*/ 88 h 368"/>
                <a:gd name="T58" fmla="*/ 376 w 400"/>
                <a:gd name="T59" fmla="*/ 80 h 368"/>
                <a:gd name="T60" fmla="*/ 384 w 400"/>
                <a:gd name="T61" fmla="*/ 80 h 368"/>
                <a:gd name="T62" fmla="*/ 400 w 400"/>
                <a:gd name="T63" fmla="*/ 64 h 368"/>
                <a:gd name="T64" fmla="*/ 392 w 400"/>
                <a:gd name="T65" fmla="*/ 48 h 368"/>
                <a:gd name="T66" fmla="*/ 344 w 400"/>
                <a:gd name="T67" fmla="*/ 48 h 368"/>
                <a:gd name="T68" fmla="*/ 344 w 400"/>
                <a:gd name="T69" fmla="*/ 48 h 368"/>
                <a:gd name="T70" fmla="*/ 360 w 400"/>
                <a:gd name="T71" fmla="*/ 16 h 368"/>
                <a:gd name="T72" fmla="*/ 352 w 400"/>
                <a:gd name="T73" fmla="*/ 0 h 368"/>
                <a:gd name="T74" fmla="*/ 344 w 400"/>
                <a:gd name="T75" fmla="*/ 0 h 368"/>
                <a:gd name="T76" fmla="*/ 0 w 400"/>
                <a:gd name="T77" fmla="*/ 16 h 368"/>
                <a:gd name="T78" fmla="*/ 0 w 400"/>
                <a:gd name="T79" fmla="*/ 16 h 368"/>
                <a:gd name="T80" fmla="*/ 16 w 400"/>
                <a:gd name="T81" fmla="*/ 128 h 368"/>
                <a:gd name="T82" fmla="*/ 8 w 400"/>
                <a:gd name="T83" fmla="*/ 304 h 368"/>
                <a:gd name="T84" fmla="*/ 16 w 400"/>
                <a:gd name="T85" fmla="*/ 312 h 368"/>
                <a:gd name="T86" fmla="*/ 48 w 400"/>
                <a:gd name="T87" fmla="*/ 312 h 368"/>
                <a:gd name="T88" fmla="*/ 48 w 400"/>
                <a:gd name="T89" fmla="*/ 368 h 368"/>
                <a:gd name="T90" fmla="*/ 288 w 400"/>
                <a:gd name="T91" fmla="*/ 360 h 368"/>
                <a:gd name="T92" fmla="*/ 296 w 400"/>
                <a:gd name="T93" fmla="*/ 3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 h="368">
                  <a:moveTo>
                    <a:pt x="296" y="344"/>
                  </a:moveTo>
                  <a:lnTo>
                    <a:pt x="296" y="344"/>
                  </a:lnTo>
                  <a:lnTo>
                    <a:pt x="296" y="344"/>
                  </a:lnTo>
                  <a:lnTo>
                    <a:pt x="296" y="336"/>
                  </a:lnTo>
                  <a:lnTo>
                    <a:pt x="296" y="336"/>
                  </a:lnTo>
                  <a:lnTo>
                    <a:pt x="296" y="336"/>
                  </a:lnTo>
                  <a:lnTo>
                    <a:pt x="288" y="320"/>
                  </a:lnTo>
                  <a:lnTo>
                    <a:pt x="288" y="312"/>
                  </a:lnTo>
                  <a:lnTo>
                    <a:pt x="280" y="304"/>
                  </a:lnTo>
                  <a:lnTo>
                    <a:pt x="280" y="304"/>
                  </a:lnTo>
                  <a:lnTo>
                    <a:pt x="288" y="296"/>
                  </a:lnTo>
                  <a:lnTo>
                    <a:pt x="288" y="296"/>
                  </a:lnTo>
                  <a:lnTo>
                    <a:pt x="288" y="296"/>
                  </a:lnTo>
                  <a:lnTo>
                    <a:pt x="288" y="288"/>
                  </a:lnTo>
                  <a:lnTo>
                    <a:pt x="296" y="288"/>
                  </a:lnTo>
                  <a:lnTo>
                    <a:pt x="296" y="288"/>
                  </a:lnTo>
                  <a:lnTo>
                    <a:pt x="296" y="288"/>
                  </a:lnTo>
                  <a:lnTo>
                    <a:pt x="288" y="280"/>
                  </a:lnTo>
                  <a:lnTo>
                    <a:pt x="288" y="280"/>
                  </a:lnTo>
                  <a:lnTo>
                    <a:pt x="296" y="280"/>
                  </a:lnTo>
                  <a:lnTo>
                    <a:pt x="296" y="272"/>
                  </a:lnTo>
                  <a:lnTo>
                    <a:pt x="296" y="272"/>
                  </a:lnTo>
                  <a:lnTo>
                    <a:pt x="296" y="264"/>
                  </a:lnTo>
                  <a:lnTo>
                    <a:pt x="296" y="256"/>
                  </a:lnTo>
                  <a:lnTo>
                    <a:pt x="304" y="256"/>
                  </a:lnTo>
                  <a:lnTo>
                    <a:pt x="304" y="248"/>
                  </a:lnTo>
                  <a:lnTo>
                    <a:pt x="304" y="248"/>
                  </a:lnTo>
                  <a:lnTo>
                    <a:pt x="304" y="248"/>
                  </a:lnTo>
                  <a:lnTo>
                    <a:pt x="312" y="240"/>
                  </a:lnTo>
                  <a:lnTo>
                    <a:pt x="312" y="240"/>
                  </a:lnTo>
                  <a:lnTo>
                    <a:pt x="312" y="232"/>
                  </a:lnTo>
                  <a:lnTo>
                    <a:pt x="312" y="232"/>
                  </a:lnTo>
                  <a:lnTo>
                    <a:pt x="328" y="216"/>
                  </a:lnTo>
                  <a:lnTo>
                    <a:pt x="328" y="216"/>
                  </a:lnTo>
                  <a:lnTo>
                    <a:pt x="328" y="216"/>
                  </a:lnTo>
                  <a:lnTo>
                    <a:pt x="328" y="216"/>
                  </a:lnTo>
                  <a:lnTo>
                    <a:pt x="336" y="208"/>
                  </a:lnTo>
                  <a:lnTo>
                    <a:pt x="336" y="208"/>
                  </a:lnTo>
                  <a:lnTo>
                    <a:pt x="336" y="184"/>
                  </a:lnTo>
                  <a:lnTo>
                    <a:pt x="336" y="184"/>
                  </a:lnTo>
                  <a:lnTo>
                    <a:pt x="344" y="176"/>
                  </a:lnTo>
                  <a:lnTo>
                    <a:pt x="344" y="176"/>
                  </a:lnTo>
                  <a:lnTo>
                    <a:pt x="352" y="168"/>
                  </a:lnTo>
                  <a:lnTo>
                    <a:pt x="352" y="168"/>
                  </a:lnTo>
                  <a:lnTo>
                    <a:pt x="360" y="152"/>
                  </a:lnTo>
                  <a:lnTo>
                    <a:pt x="360" y="152"/>
                  </a:lnTo>
                  <a:lnTo>
                    <a:pt x="352" y="152"/>
                  </a:lnTo>
                  <a:lnTo>
                    <a:pt x="352" y="152"/>
                  </a:lnTo>
                  <a:lnTo>
                    <a:pt x="352" y="152"/>
                  </a:lnTo>
                  <a:lnTo>
                    <a:pt x="360" y="144"/>
                  </a:lnTo>
                  <a:lnTo>
                    <a:pt x="368" y="144"/>
                  </a:lnTo>
                  <a:lnTo>
                    <a:pt x="368" y="136"/>
                  </a:lnTo>
                  <a:lnTo>
                    <a:pt x="368" y="128"/>
                  </a:lnTo>
                  <a:lnTo>
                    <a:pt x="368" y="120"/>
                  </a:lnTo>
                  <a:lnTo>
                    <a:pt x="368" y="120"/>
                  </a:lnTo>
                  <a:lnTo>
                    <a:pt x="368" y="112"/>
                  </a:lnTo>
                  <a:lnTo>
                    <a:pt x="376" y="96"/>
                  </a:lnTo>
                  <a:lnTo>
                    <a:pt x="384" y="88"/>
                  </a:lnTo>
                  <a:lnTo>
                    <a:pt x="384" y="80"/>
                  </a:lnTo>
                  <a:lnTo>
                    <a:pt x="376" y="80"/>
                  </a:lnTo>
                  <a:lnTo>
                    <a:pt x="376" y="80"/>
                  </a:lnTo>
                  <a:lnTo>
                    <a:pt x="384" y="80"/>
                  </a:lnTo>
                  <a:lnTo>
                    <a:pt x="384" y="72"/>
                  </a:lnTo>
                  <a:lnTo>
                    <a:pt x="400" y="64"/>
                  </a:lnTo>
                  <a:lnTo>
                    <a:pt x="400" y="56"/>
                  </a:lnTo>
                  <a:lnTo>
                    <a:pt x="392" y="48"/>
                  </a:lnTo>
                  <a:lnTo>
                    <a:pt x="392" y="48"/>
                  </a:lnTo>
                  <a:lnTo>
                    <a:pt x="344" y="48"/>
                  </a:lnTo>
                  <a:lnTo>
                    <a:pt x="344" y="48"/>
                  </a:lnTo>
                  <a:lnTo>
                    <a:pt x="344" y="48"/>
                  </a:lnTo>
                  <a:lnTo>
                    <a:pt x="352" y="24"/>
                  </a:lnTo>
                  <a:lnTo>
                    <a:pt x="360" y="16"/>
                  </a:lnTo>
                  <a:lnTo>
                    <a:pt x="360" y="8"/>
                  </a:lnTo>
                  <a:lnTo>
                    <a:pt x="352" y="0"/>
                  </a:lnTo>
                  <a:lnTo>
                    <a:pt x="344" y="0"/>
                  </a:lnTo>
                  <a:lnTo>
                    <a:pt x="344" y="0"/>
                  </a:lnTo>
                  <a:lnTo>
                    <a:pt x="344" y="0"/>
                  </a:lnTo>
                  <a:lnTo>
                    <a:pt x="0" y="16"/>
                  </a:lnTo>
                  <a:lnTo>
                    <a:pt x="0" y="16"/>
                  </a:lnTo>
                  <a:lnTo>
                    <a:pt x="0" y="16"/>
                  </a:lnTo>
                  <a:lnTo>
                    <a:pt x="16" y="128"/>
                  </a:lnTo>
                  <a:lnTo>
                    <a:pt x="16" y="128"/>
                  </a:lnTo>
                  <a:lnTo>
                    <a:pt x="8" y="304"/>
                  </a:lnTo>
                  <a:lnTo>
                    <a:pt x="8" y="304"/>
                  </a:lnTo>
                  <a:lnTo>
                    <a:pt x="16" y="312"/>
                  </a:lnTo>
                  <a:lnTo>
                    <a:pt x="16" y="312"/>
                  </a:lnTo>
                  <a:lnTo>
                    <a:pt x="40" y="312"/>
                  </a:lnTo>
                  <a:lnTo>
                    <a:pt x="48" y="312"/>
                  </a:lnTo>
                  <a:lnTo>
                    <a:pt x="48" y="312"/>
                  </a:lnTo>
                  <a:lnTo>
                    <a:pt x="48" y="368"/>
                  </a:lnTo>
                  <a:lnTo>
                    <a:pt x="48" y="368"/>
                  </a:lnTo>
                  <a:lnTo>
                    <a:pt x="288" y="360"/>
                  </a:lnTo>
                  <a:lnTo>
                    <a:pt x="288" y="360"/>
                  </a:lnTo>
                  <a:lnTo>
                    <a:pt x="296" y="344"/>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59" name="Freeform 53"/>
            <p:cNvSpPr>
              <a:spLocks/>
            </p:cNvSpPr>
            <p:nvPr/>
          </p:nvSpPr>
          <p:spPr bwMode="auto">
            <a:xfrm>
              <a:off x="4032088" y="4683229"/>
              <a:ext cx="627983" cy="562069"/>
            </a:xfrm>
            <a:custGeom>
              <a:avLst/>
              <a:gdLst>
                <a:gd name="T0" fmla="*/ 40 w 448"/>
                <a:gd name="T1" fmla="*/ 264 h 400"/>
                <a:gd name="T2" fmla="*/ 48 w 448"/>
                <a:gd name="T3" fmla="*/ 208 h 400"/>
                <a:gd name="T4" fmla="*/ 24 w 448"/>
                <a:gd name="T5" fmla="*/ 160 h 400"/>
                <a:gd name="T6" fmla="*/ 8 w 448"/>
                <a:gd name="T7" fmla="*/ 104 h 400"/>
                <a:gd name="T8" fmla="*/ 240 w 448"/>
                <a:gd name="T9" fmla="*/ 0 h 400"/>
                <a:gd name="T10" fmla="*/ 248 w 448"/>
                <a:gd name="T11" fmla="*/ 8 h 400"/>
                <a:gd name="T12" fmla="*/ 256 w 448"/>
                <a:gd name="T13" fmla="*/ 24 h 400"/>
                <a:gd name="T14" fmla="*/ 256 w 448"/>
                <a:gd name="T15" fmla="*/ 40 h 400"/>
                <a:gd name="T16" fmla="*/ 256 w 448"/>
                <a:gd name="T17" fmla="*/ 56 h 400"/>
                <a:gd name="T18" fmla="*/ 264 w 448"/>
                <a:gd name="T19" fmla="*/ 64 h 400"/>
                <a:gd name="T20" fmla="*/ 256 w 448"/>
                <a:gd name="T21" fmla="*/ 80 h 400"/>
                <a:gd name="T22" fmla="*/ 248 w 448"/>
                <a:gd name="T23" fmla="*/ 96 h 400"/>
                <a:gd name="T24" fmla="*/ 240 w 448"/>
                <a:gd name="T25" fmla="*/ 112 h 400"/>
                <a:gd name="T26" fmla="*/ 232 w 448"/>
                <a:gd name="T27" fmla="*/ 144 h 400"/>
                <a:gd name="T28" fmla="*/ 224 w 448"/>
                <a:gd name="T29" fmla="*/ 160 h 400"/>
                <a:gd name="T30" fmla="*/ 224 w 448"/>
                <a:gd name="T31" fmla="*/ 168 h 400"/>
                <a:gd name="T32" fmla="*/ 216 w 448"/>
                <a:gd name="T33" fmla="*/ 192 h 400"/>
                <a:gd name="T34" fmla="*/ 376 w 448"/>
                <a:gd name="T35" fmla="*/ 192 h 400"/>
                <a:gd name="T36" fmla="*/ 376 w 448"/>
                <a:gd name="T37" fmla="*/ 240 h 400"/>
                <a:gd name="T38" fmla="*/ 384 w 448"/>
                <a:gd name="T39" fmla="*/ 280 h 400"/>
                <a:gd name="T40" fmla="*/ 360 w 448"/>
                <a:gd name="T41" fmla="*/ 264 h 400"/>
                <a:gd name="T42" fmla="*/ 320 w 448"/>
                <a:gd name="T43" fmla="*/ 288 h 400"/>
                <a:gd name="T44" fmla="*/ 376 w 448"/>
                <a:gd name="T45" fmla="*/ 288 h 400"/>
                <a:gd name="T46" fmla="*/ 392 w 448"/>
                <a:gd name="T47" fmla="*/ 288 h 400"/>
                <a:gd name="T48" fmla="*/ 376 w 448"/>
                <a:gd name="T49" fmla="*/ 304 h 400"/>
                <a:gd name="T50" fmla="*/ 400 w 448"/>
                <a:gd name="T51" fmla="*/ 304 h 400"/>
                <a:gd name="T52" fmla="*/ 408 w 448"/>
                <a:gd name="T53" fmla="*/ 288 h 400"/>
                <a:gd name="T54" fmla="*/ 408 w 448"/>
                <a:gd name="T55" fmla="*/ 296 h 400"/>
                <a:gd name="T56" fmla="*/ 424 w 448"/>
                <a:gd name="T57" fmla="*/ 312 h 400"/>
                <a:gd name="T58" fmla="*/ 408 w 448"/>
                <a:gd name="T59" fmla="*/ 320 h 400"/>
                <a:gd name="T60" fmla="*/ 392 w 448"/>
                <a:gd name="T61" fmla="*/ 344 h 400"/>
                <a:gd name="T62" fmla="*/ 408 w 448"/>
                <a:gd name="T63" fmla="*/ 360 h 400"/>
                <a:gd name="T64" fmla="*/ 440 w 448"/>
                <a:gd name="T65" fmla="*/ 368 h 400"/>
                <a:gd name="T66" fmla="*/ 448 w 448"/>
                <a:gd name="T67" fmla="*/ 376 h 400"/>
                <a:gd name="T68" fmla="*/ 440 w 448"/>
                <a:gd name="T69" fmla="*/ 392 h 400"/>
                <a:gd name="T70" fmla="*/ 424 w 448"/>
                <a:gd name="T71" fmla="*/ 392 h 400"/>
                <a:gd name="T72" fmla="*/ 416 w 448"/>
                <a:gd name="T73" fmla="*/ 376 h 400"/>
                <a:gd name="T74" fmla="*/ 384 w 448"/>
                <a:gd name="T75" fmla="*/ 368 h 400"/>
                <a:gd name="T76" fmla="*/ 368 w 448"/>
                <a:gd name="T77" fmla="*/ 352 h 400"/>
                <a:gd name="T78" fmla="*/ 360 w 448"/>
                <a:gd name="T79" fmla="*/ 360 h 400"/>
                <a:gd name="T80" fmla="*/ 352 w 448"/>
                <a:gd name="T81" fmla="*/ 368 h 400"/>
                <a:gd name="T82" fmla="*/ 352 w 448"/>
                <a:gd name="T83" fmla="*/ 392 h 400"/>
                <a:gd name="T84" fmla="*/ 328 w 448"/>
                <a:gd name="T85" fmla="*/ 368 h 400"/>
                <a:gd name="T86" fmla="*/ 312 w 448"/>
                <a:gd name="T87" fmla="*/ 368 h 400"/>
                <a:gd name="T88" fmla="*/ 288 w 448"/>
                <a:gd name="T89" fmla="*/ 392 h 400"/>
                <a:gd name="T90" fmla="*/ 296 w 448"/>
                <a:gd name="T91" fmla="*/ 376 h 400"/>
                <a:gd name="T92" fmla="*/ 264 w 448"/>
                <a:gd name="T93" fmla="*/ 384 h 400"/>
                <a:gd name="T94" fmla="*/ 248 w 448"/>
                <a:gd name="T95" fmla="*/ 352 h 400"/>
                <a:gd name="T96" fmla="*/ 224 w 448"/>
                <a:gd name="T97" fmla="*/ 352 h 400"/>
                <a:gd name="T98" fmla="*/ 216 w 448"/>
                <a:gd name="T99" fmla="*/ 328 h 400"/>
                <a:gd name="T100" fmla="*/ 200 w 448"/>
                <a:gd name="T101" fmla="*/ 320 h 400"/>
                <a:gd name="T102" fmla="*/ 168 w 448"/>
                <a:gd name="T103" fmla="*/ 336 h 400"/>
                <a:gd name="T104" fmla="*/ 184 w 448"/>
                <a:gd name="T105" fmla="*/ 352 h 400"/>
                <a:gd name="T106" fmla="*/ 88 w 448"/>
                <a:gd name="T107" fmla="*/ 336 h 400"/>
                <a:gd name="T108" fmla="*/ 72 w 448"/>
                <a:gd name="T109" fmla="*/ 328 h 400"/>
                <a:gd name="T110" fmla="*/ 64 w 448"/>
                <a:gd name="T111" fmla="*/ 312 h 400"/>
                <a:gd name="T112" fmla="*/ 64 w 448"/>
                <a:gd name="T113" fmla="*/ 328 h 400"/>
                <a:gd name="T114" fmla="*/ 64 w 448"/>
                <a:gd name="T115" fmla="*/ 336 h 400"/>
                <a:gd name="T116" fmla="*/ 24 w 448"/>
                <a:gd name="T117" fmla="*/ 336 h 400"/>
                <a:gd name="T118" fmla="*/ 40 w 448"/>
                <a:gd name="T119" fmla="*/ 30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400">
                  <a:moveTo>
                    <a:pt x="40" y="304"/>
                  </a:moveTo>
                  <a:lnTo>
                    <a:pt x="40" y="288"/>
                  </a:lnTo>
                  <a:lnTo>
                    <a:pt x="32" y="280"/>
                  </a:lnTo>
                  <a:lnTo>
                    <a:pt x="32" y="280"/>
                  </a:lnTo>
                  <a:lnTo>
                    <a:pt x="40" y="264"/>
                  </a:lnTo>
                  <a:lnTo>
                    <a:pt x="40" y="264"/>
                  </a:lnTo>
                  <a:lnTo>
                    <a:pt x="32" y="264"/>
                  </a:lnTo>
                  <a:lnTo>
                    <a:pt x="32" y="248"/>
                  </a:lnTo>
                  <a:lnTo>
                    <a:pt x="48" y="232"/>
                  </a:lnTo>
                  <a:lnTo>
                    <a:pt x="48" y="208"/>
                  </a:lnTo>
                  <a:lnTo>
                    <a:pt x="40" y="192"/>
                  </a:lnTo>
                  <a:lnTo>
                    <a:pt x="40" y="184"/>
                  </a:lnTo>
                  <a:lnTo>
                    <a:pt x="32" y="168"/>
                  </a:lnTo>
                  <a:lnTo>
                    <a:pt x="32" y="168"/>
                  </a:lnTo>
                  <a:lnTo>
                    <a:pt x="24" y="160"/>
                  </a:lnTo>
                  <a:lnTo>
                    <a:pt x="24" y="160"/>
                  </a:lnTo>
                  <a:lnTo>
                    <a:pt x="24" y="128"/>
                  </a:lnTo>
                  <a:lnTo>
                    <a:pt x="24" y="128"/>
                  </a:lnTo>
                  <a:lnTo>
                    <a:pt x="8" y="104"/>
                  </a:lnTo>
                  <a:lnTo>
                    <a:pt x="8" y="104"/>
                  </a:lnTo>
                  <a:lnTo>
                    <a:pt x="0" y="8"/>
                  </a:lnTo>
                  <a:lnTo>
                    <a:pt x="0" y="8"/>
                  </a:lnTo>
                  <a:lnTo>
                    <a:pt x="240" y="0"/>
                  </a:lnTo>
                  <a:lnTo>
                    <a:pt x="240" y="0"/>
                  </a:lnTo>
                  <a:lnTo>
                    <a:pt x="240" y="0"/>
                  </a:lnTo>
                  <a:lnTo>
                    <a:pt x="240" y="8"/>
                  </a:lnTo>
                  <a:lnTo>
                    <a:pt x="240" y="8"/>
                  </a:lnTo>
                  <a:lnTo>
                    <a:pt x="240" y="8"/>
                  </a:lnTo>
                  <a:lnTo>
                    <a:pt x="248" y="8"/>
                  </a:lnTo>
                  <a:lnTo>
                    <a:pt x="248" y="8"/>
                  </a:lnTo>
                  <a:lnTo>
                    <a:pt x="248" y="16"/>
                  </a:lnTo>
                  <a:lnTo>
                    <a:pt x="248" y="24"/>
                  </a:lnTo>
                  <a:lnTo>
                    <a:pt x="248" y="24"/>
                  </a:lnTo>
                  <a:lnTo>
                    <a:pt x="256" y="24"/>
                  </a:lnTo>
                  <a:lnTo>
                    <a:pt x="256" y="24"/>
                  </a:lnTo>
                  <a:lnTo>
                    <a:pt x="248" y="32"/>
                  </a:lnTo>
                  <a:lnTo>
                    <a:pt x="248" y="32"/>
                  </a:lnTo>
                  <a:lnTo>
                    <a:pt x="248" y="40"/>
                  </a:lnTo>
                  <a:lnTo>
                    <a:pt x="248" y="40"/>
                  </a:lnTo>
                  <a:lnTo>
                    <a:pt x="256" y="40"/>
                  </a:lnTo>
                  <a:lnTo>
                    <a:pt x="256" y="40"/>
                  </a:lnTo>
                  <a:lnTo>
                    <a:pt x="256" y="48"/>
                  </a:lnTo>
                  <a:lnTo>
                    <a:pt x="256" y="48"/>
                  </a:lnTo>
                  <a:lnTo>
                    <a:pt x="256" y="48"/>
                  </a:lnTo>
                  <a:lnTo>
                    <a:pt x="256" y="56"/>
                  </a:lnTo>
                  <a:lnTo>
                    <a:pt x="256" y="56"/>
                  </a:lnTo>
                  <a:lnTo>
                    <a:pt x="256" y="56"/>
                  </a:lnTo>
                  <a:lnTo>
                    <a:pt x="256" y="56"/>
                  </a:lnTo>
                  <a:lnTo>
                    <a:pt x="256" y="64"/>
                  </a:lnTo>
                  <a:lnTo>
                    <a:pt x="264" y="64"/>
                  </a:lnTo>
                  <a:lnTo>
                    <a:pt x="264" y="64"/>
                  </a:lnTo>
                  <a:lnTo>
                    <a:pt x="264" y="72"/>
                  </a:lnTo>
                  <a:lnTo>
                    <a:pt x="264" y="80"/>
                  </a:lnTo>
                  <a:lnTo>
                    <a:pt x="264" y="80"/>
                  </a:lnTo>
                  <a:lnTo>
                    <a:pt x="256" y="80"/>
                  </a:lnTo>
                  <a:lnTo>
                    <a:pt x="248" y="80"/>
                  </a:lnTo>
                  <a:lnTo>
                    <a:pt x="248" y="88"/>
                  </a:lnTo>
                  <a:lnTo>
                    <a:pt x="256" y="88"/>
                  </a:lnTo>
                  <a:lnTo>
                    <a:pt x="256" y="88"/>
                  </a:lnTo>
                  <a:lnTo>
                    <a:pt x="248" y="96"/>
                  </a:lnTo>
                  <a:lnTo>
                    <a:pt x="248" y="104"/>
                  </a:lnTo>
                  <a:lnTo>
                    <a:pt x="248" y="120"/>
                  </a:lnTo>
                  <a:lnTo>
                    <a:pt x="248" y="120"/>
                  </a:lnTo>
                  <a:lnTo>
                    <a:pt x="240" y="112"/>
                  </a:lnTo>
                  <a:lnTo>
                    <a:pt x="240" y="112"/>
                  </a:lnTo>
                  <a:lnTo>
                    <a:pt x="232" y="136"/>
                  </a:lnTo>
                  <a:lnTo>
                    <a:pt x="232" y="136"/>
                  </a:lnTo>
                  <a:lnTo>
                    <a:pt x="224" y="144"/>
                  </a:lnTo>
                  <a:lnTo>
                    <a:pt x="224" y="144"/>
                  </a:lnTo>
                  <a:lnTo>
                    <a:pt x="232" y="144"/>
                  </a:lnTo>
                  <a:lnTo>
                    <a:pt x="232" y="144"/>
                  </a:lnTo>
                  <a:lnTo>
                    <a:pt x="232" y="144"/>
                  </a:lnTo>
                  <a:lnTo>
                    <a:pt x="224" y="152"/>
                  </a:lnTo>
                  <a:lnTo>
                    <a:pt x="224" y="152"/>
                  </a:lnTo>
                  <a:lnTo>
                    <a:pt x="224" y="160"/>
                  </a:lnTo>
                  <a:lnTo>
                    <a:pt x="224" y="160"/>
                  </a:lnTo>
                  <a:lnTo>
                    <a:pt x="216" y="168"/>
                  </a:lnTo>
                  <a:lnTo>
                    <a:pt x="224" y="168"/>
                  </a:lnTo>
                  <a:lnTo>
                    <a:pt x="224" y="168"/>
                  </a:lnTo>
                  <a:lnTo>
                    <a:pt x="224" y="168"/>
                  </a:lnTo>
                  <a:lnTo>
                    <a:pt x="224" y="176"/>
                  </a:lnTo>
                  <a:lnTo>
                    <a:pt x="208" y="184"/>
                  </a:lnTo>
                  <a:lnTo>
                    <a:pt x="208" y="192"/>
                  </a:lnTo>
                  <a:lnTo>
                    <a:pt x="216" y="192"/>
                  </a:lnTo>
                  <a:lnTo>
                    <a:pt x="216" y="192"/>
                  </a:lnTo>
                  <a:lnTo>
                    <a:pt x="216" y="192"/>
                  </a:lnTo>
                  <a:lnTo>
                    <a:pt x="216" y="200"/>
                  </a:lnTo>
                  <a:lnTo>
                    <a:pt x="216" y="208"/>
                  </a:lnTo>
                  <a:lnTo>
                    <a:pt x="376" y="192"/>
                  </a:lnTo>
                  <a:lnTo>
                    <a:pt x="376" y="192"/>
                  </a:lnTo>
                  <a:lnTo>
                    <a:pt x="376" y="216"/>
                  </a:lnTo>
                  <a:lnTo>
                    <a:pt x="376" y="216"/>
                  </a:lnTo>
                  <a:lnTo>
                    <a:pt x="368" y="224"/>
                  </a:lnTo>
                  <a:lnTo>
                    <a:pt x="368" y="240"/>
                  </a:lnTo>
                  <a:lnTo>
                    <a:pt x="376" y="240"/>
                  </a:lnTo>
                  <a:lnTo>
                    <a:pt x="392" y="264"/>
                  </a:lnTo>
                  <a:lnTo>
                    <a:pt x="392" y="272"/>
                  </a:lnTo>
                  <a:lnTo>
                    <a:pt x="392" y="272"/>
                  </a:lnTo>
                  <a:lnTo>
                    <a:pt x="384" y="280"/>
                  </a:lnTo>
                  <a:lnTo>
                    <a:pt x="384" y="280"/>
                  </a:lnTo>
                  <a:lnTo>
                    <a:pt x="368" y="272"/>
                  </a:lnTo>
                  <a:lnTo>
                    <a:pt x="368" y="272"/>
                  </a:lnTo>
                  <a:lnTo>
                    <a:pt x="360"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76" y="288"/>
                  </a:lnTo>
                  <a:lnTo>
                    <a:pt x="376" y="288"/>
                  </a:lnTo>
                  <a:lnTo>
                    <a:pt x="384" y="280"/>
                  </a:lnTo>
                  <a:lnTo>
                    <a:pt x="384" y="280"/>
                  </a:lnTo>
                  <a:lnTo>
                    <a:pt x="392" y="288"/>
                  </a:lnTo>
                  <a:lnTo>
                    <a:pt x="392" y="288"/>
                  </a:lnTo>
                  <a:lnTo>
                    <a:pt x="384" y="296"/>
                  </a:lnTo>
                  <a:lnTo>
                    <a:pt x="384" y="296"/>
                  </a:lnTo>
                  <a:lnTo>
                    <a:pt x="376" y="296"/>
                  </a:lnTo>
                  <a:lnTo>
                    <a:pt x="376" y="304"/>
                  </a:lnTo>
                  <a:lnTo>
                    <a:pt x="384" y="304"/>
                  </a:lnTo>
                  <a:lnTo>
                    <a:pt x="392" y="304"/>
                  </a:lnTo>
                  <a:lnTo>
                    <a:pt x="400" y="304"/>
                  </a:lnTo>
                  <a:lnTo>
                    <a:pt x="400" y="304"/>
                  </a:lnTo>
                  <a:lnTo>
                    <a:pt x="400" y="304"/>
                  </a:lnTo>
                  <a:lnTo>
                    <a:pt x="400" y="304"/>
                  </a:lnTo>
                  <a:lnTo>
                    <a:pt x="400" y="296"/>
                  </a:lnTo>
                  <a:lnTo>
                    <a:pt x="400" y="296"/>
                  </a:lnTo>
                  <a:lnTo>
                    <a:pt x="408" y="288"/>
                  </a:lnTo>
                  <a:lnTo>
                    <a:pt x="408" y="288"/>
                  </a:lnTo>
                  <a:lnTo>
                    <a:pt x="408" y="288"/>
                  </a:lnTo>
                  <a:lnTo>
                    <a:pt x="408" y="288"/>
                  </a:lnTo>
                  <a:lnTo>
                    <a:pt x="408" y="296"/>
                  </a:lnTo>
                  <a:lnTo>
                    <a:pt x="408" y="296"/>
                  </a:lnTo>
                  <a:lnTo>
                    <a:pt x="408" y="296"/>
                  </a:lnTo>
                  <a:lnTo>
                    <a:pt x="416" y="296"/>
                  </a:lnTo>
                  <a:lnTo>
                    <a:pt x="408" y="312"/>
                  </a:lnTo>
                  <a:lnTo>
                    <a:pt x="416" y="312"/>
                  </a:lnTo>
                  <a:lnTo>
                    <a:pt x="416" y="312"/>
                  </a:lnTo>
                  <a:lnTo>
                    <a:pt x="424" y="312"/>
                  </a:lnTo>
                  <a:lnTo>
                    <a:pt x="424" y="312"/>
                  </a:lnTo>
                  <a:lnTo>
                    <a:pt x="424" y="320"/>
                  </a:lnTo>
                  <a:lnTo>
                    <a:pt x="424" y="320"/>
                  </a:lnTo>
                  <a:lnTo>
                    <a:pt x="408" y="320"/>
                  </a:lnTo>
                  <a:lnTo>
                    <a:pt x="408" y="320"/>
                  </a:lnTo>
                  <a:lnTo>
                    <a:pt x="408" y="320"/>
                  </a:lnTo>
                  <a:lnTo>
                    <a:pt x="392" y="320"/>
                  </a:lnTo>
                  <a:lnTo>
                    <a:pt x="392" y="320"/>
                  </a:lnTo>
                  <a:lnTo>
                    <a:pt x="392" y="336"/>
                  </a:lnTo>
                  <a:lnTo>
                    <a:pt x="392" y="344"/>
                  </a:lnTo>
                  <a:lnTo>
                    <a:pt x="392" y="352"/>
                  </a:lnTo>
                  <a:lnTo>
                    <a:pt x="400" y="352"/>
                  </a:lnTo>
                  <a:lnTo>
                    <a:pt x="400" y="352"/>
                  </a:lnTo>
                  <a:lnTo>
                    <a:pt x="408" y="352"/>
                  </a:lnTo>
                  <a:lnTo>
                    <a:pt x="408" y="360"/>
                  </a:lnTo>
                  <a:lnTo>
                    <a:pt x="408" y="360"/>
                  </a:lnTo>
                  <a:lnTo>
                    <a:pt x="424" y="360"/>
                  </a:lnTo>
                  <a:lnTo>
                    <a:pt x="424" y="360"/>
                  </a:lnTo>
                  <a:lnTo>
                    <a:pt x="424" y="360"/>
                  </a:lnTo>
                  <a:lnTo>
                    <a:pt x="440" y="368"/>
                  </a:lnTo>
                  <a:lnTo>
                    <a:pt x="440" y="368"/>
                  </a:lnTo>
                  <a:lnTo>
                    <a:pt x="440" y="376"/>
                  </a:lnTo>
                  <a:lnTo>
                    <a:pt x="440" y="376"/>
                  </a:lnTo>
                  <a:lnTo>
                    <a:pt x="448" y="376"/>
                  </a:lnTo>
                  <a:lnTo>
                    <a:pt x="448" y="376"/>
                  </a:lnTo>
                  <a:lnTo>
                    <a:pt x="448" y="384"/>
                  </a:lnTo>
                  <a:lnTo>
                    <a:pt x="448" y="384"/>
                  </a:lnTo>
                  <a:lnTo>
                    <a:pt x="440" y="384"/>
                  </a:lnTo>
                  <a:lnTo>
                    <a:pt x="440" y="384"/>
                  </a:lnTo>
                  <a:lnTo>
                    <a:pt x="440" y="392"/>
                  </a:lnTo>
                  <a:lnTo>
                    <a:pt x="440" y="392"/>
                  </a:lnTo>
                  <a:lnTo>
                    <a:pt x="432" y="384"/>
                  </a:lnTo>
                  <a:lnTo>
                    <a:pt x="432" y="384"/>
                  </a:lnTo>
                  <a:lnTo>
                    <a:pt x="424" y="400"/>
                  </a:lnTo>
                  <a:lnTo>
                    <a:pt x="424" y="392"/>
                  </a:lnTo>
                  <a:lnTo>
                    <a:pt x="424" y="392"/>
                  </a:lnTo>
                  <a:lnTo>
                    <a:pt x="424" y="384"/>
                  </a:lnTo>
                  <a:lnTo>
                    <a:pt x="424" y="384"/>
                  </a:lnTo>
                  <a:lnTo>
                    <a:pt x="416" y="376"/>
                  </a:lnTo>
                  <a:lnTo>
                    <a:pt x="416" y="376"/>
                  </a:lnTo>
                  <a:lnTo>
                    <a:pt x="416" y="376"/>
                  </a:lnTo>
                  <a:lnTo>
                    <a:pt x="416" y="376"/>
                  </a:lnTo>
                  <a:lnTo>
                    <a:pt x="400" y="368"/>
                  </a:lnTo>
                  <a:lnTo>
                    <a:pt x="384" y="368"/>
                  </a:lnTo>
                  <a:lnTo>
                    <a:pt x="384" y="368"/>
                  </a:lnTo>
                  <a:lnTo>
                    <a:pt x="384" y="360"/>
                  </a:lnTo>
                  <a:lnTo>
                    <a:pt x="376" y="352"/>
                  </a:lnTo>
                  <a:lnTo>
                    <a:pt x="368" y="352"/>
                  </a:lnTo>
                  <a:lnTo>
                    <a:pt x="368" y="352"/>
                  </a:lnTo>
                  <a:lnTo>
                    <a:pt x="368" y="352"/>
                  </a:lnTo>
                  <a:lnTo>
                    <a:pt x="352" y="344"/>
                  </a:lnTo>
                  <a:lnTo>
                    <a:pt x="352" y="344"/>
                  </a:lnTo>
                  <a:lnTo>
                    <a:pt x="352" y="344"/>
                  </a:lnTo>
                  <a:lnTo>
                    <a:pt x="360" y="360"/>
                  </a:lnTo>
                  <a:lnTo>
                    <a:pt x="360" y="360"/>
                  </a:lnTo>
                  <a:lnTo>
                    <a:pt x="360" y="368"/>
                  </a:lnTo>
                  <a:lnTo>
                    <a:pt x="360" y="368"/>
                  </a:lnTo>
                  <a:lnTo>
                    <a:pt x="360" y="360"/>
                  </a:lnTo>
                  <a:lnTo>
                    <a:pt x="352" y="360"/>
                  </a:lnTo>
                  <a:lnTo>
                    <a:pt x="352" y="368"/>
                  </a:lnTo>
                  <a:lnTo>
                    <a:pt x="352" y="376"/>
                  </a:lnTo>
                  <a:lnTo>
                    <a:pt x="360" y="384"/>
                  </a:lnTo>
                  <a:lnTo>
                    <a:pt x="360" y="384"/>
                  </a:lnTo>
                  <a:lnTo>
                    <a:pt x="352" y="392"/>
                  </a:lnTo>
                  <a:lnTo>
                    <a:pt x="352" y="392"/>
                  </a:lnTo>
                  <a:lnTo>
                    <a:pt x="344" y="392"/>
                  </a:lnTo>
                  <a:lnTo>
                    <a:pt x="344" y="384"/>
                  </a:lnTo>
                  <a:lnTo>
                    <a:pt x="344" y="384"/>
                  </a:lnTo>
                  <a:lnTo>
                    <a:pt x="336" y="368"/>
                  </a:lnTo>
                  <a:lnTo>
                    <a:pt x="328" y="368"/>
                  </a:lnTo>
                  <a:lnTo>
                    <a:pt x="328" y="368"/>
                  </a:lnTo>
                  <a:lnTo>
                    <a:pt x="320" y="376"/>
                  </a:lnTo>
                  <a:lnTo>
                    <a:pt x="320" y="376"/>
                  </a:lnTo>
                  <a:lnTo>
                    <a:pt x="312" y="368"/>
                  </a:lnTo>
                  <a:lnTo>
                    <a:pt x="312" y="368"/>
                  </a:lnTo>
                  <a:lnTo>
                    <a:pt x="312" y="376"/>
                  </a:lnTo>
                  <a:lnTo>
                    <a:pt x="312" y="376"/>
                  </a:lnTo>
                  <a:lnTo>
                    <a:pt x="304" y="392"/>
                  </a:lnTo>
                  <a:lnTo>
                    <a:pt x="296" y="392"/>
                  </a:lnTo>
                  <a:lnTo>
                    <a:pt x="288" y="392"/>
                  </a:lnTo>
                  <a:lnTo>
                    <a:pt x="288" y="392"/>
                  </a:lnTo>
                  <a:lnTo>
                    <a:pt x="288" y="384"/>
                  </a:lnTo>
                  <a:lnTo>
                    <a:pt x="288" y="376"/>
                  </a:lnTo>
                  <a:lnTo>
                    <a:pt x="296" y="376"/>
                  </a:lnTo>
                  <a:lnTo>
                    <a:pt x="296" y="376"/>
                  </a:lnTo>
                  <a:lnTo>
                    <a:pt x="280" y="376"/>
                  </a:lnTo>
                  <a:lnTo>
                    <a:pt x="280" y="376"/>
                  </a:lnTo>
                  <a:lnTo>
                    <a:pt x="280" y="384"/>
                  </a:lnTo>
                  <a:lnTo>
                    <a:pt x="280" y="384"/>
                  </a:lnTo>
                  <a:lnTo>
                    <a:pt x="264" y="384"/>
                  </a:lnTo>
                  <a:lnTo>
                    <a:pt x="264" y="384"/>
                  </a:lnTo>
                  <a:lnTo>
                    <a:pt x="272" y="376"/>
                  </a:lnTo>
                  <a:lnTo>
                    <a:pt x="272" y="376"/>
                  </a:lnTo>
                  <a:lnTo>
                    <a:pt x="248" y="352"/>
                  </a:lnTo>
                  <a:lnTo>
                    <a:pt x="248" y="352"/>
                  </a:lnTo>
                  <a:lnTo>
                    <a:pt x="248" y="352"/>
                  </a:lnTo>
                  <a:lnTo>
                    <a:pt x="232" y="352"/>
                  </a:lnTo>
                  <a:lnTo>
                    <a:pt x="232" y="352"/>
                  </a:lnTo>
                  <a:lnTo>
                    <a:pt x="224" y="352"/>
                  </a:lnTo>
                  <a:lnTo>
                    <a:pt x="224" y="352"/>
                  </a:lnTo>
                  <a:lnTo>
                    <a:pt x="224" y="344"/>
                  </a:lnTo>
                  <a:lnTo>
                    <a:pt x="224" y="344"/>
                  </a:lnTo>
                  <a:lnTo>
                    <a:pt x="224" y="336"/>
                  </a:lnTo>
                  <a:lnTo>
                    <a:pt x="224" y="336"/>
                  </a:lnTo>
                  <a:lnTo>
                    <a:pt x="216" y="328"/>
                  </a:lnTo>
                  <a:lnTo>
                    <a:pt x="208" y="328"/>
                  </a:lnTo>
                  <a:lnTo>
                    <a:pt x="208" y="336"/>
                  </a:lnTo>
                  <a:lnTo>
                    <a:pt x="200" y="336"/>
                  </a:lnTo>
                  <a:lnTo>
                    <a:pt x="200" y="328"/>
                  </a:lnTo>
                  <a:lnTo>
                    <a:pt x="200" y="320"/>
                  </a:lnTo>
                  <a:lnTo>
                    <a:pt x="200" y="320"/>
                  </a:lnTo>
                  <a:lnTo>
                    <a:pt x="192" y="328"/>
                  </a:lnTo>
                  <a:lnTo>
                    <a:pt x="192" y="328"/>
                  </a:lnTo>
                  <a:lnTo>
                    <a:pt x="176" y="336"/>
                  </a:lnTo>
                  <a:lnTo>
                    <a:pt x="168" y="336"/>
                  </a:lnTo>
                  <a:lnTo>
                    <a:pt x="168" y="336"/>
                  </a:lnTo>
                  <a:lnTo>
                    <a:pt x="184" y="344"/>
                  </a:lnTo>
                  <a:lnTo>
                    <a:pt x="184" y="344"/>
                  </a:lnTo>
                  <a:lnTo>
                    <a:pt x="184" y="352"/>
                  </a:lnTo>
                  <a:lnTo>
                    <a:pt x="184" y="352"/>
                  </a:lnTo>
                  <a:lnTo>
                    <a:pt x="168" y="360"/>
                  </a:lnTo>
                  <a:lnTo>
                    <a:pt x="168" y="360"/>
                  </a:lnTo>
                  <a:lnTo>
                    <a:pt x="144" y="352"/>
                  </a:lnTo>
                  <a:lnTo>
                    <a:pt x="104" y="352"/>
                  </a:lnTo>
                  <a:lnTo>
                    <a:pt x="88" y="336"/>
                  </a:lnTo>
                  <a:lnTo>
                    <a:pt x="88" y="336"/>
                  </a:lnTo>
                  <a:lnTo>
                    <a:pt x="72" y="336"/>
                  </a:lnTo>
                  <a:lnTo>
                    <a:pt x="72" y="336"/>
                  </a:lnTo>
                  <a:lnTo>
                    <a:pt x="72" y="328"/>
                  </a:lnTo>
                  <a:lnTo>
                    <a:pt x="72" y="328"/>
                  </a:lnTo>
                  <a:lnTo>
                    <a:pt x="80" y="320"/>
                  </a:lnTo>
                  <a:lnTo>
                    <a:pt x="80" y="320"/>
                  </a:lnTo>
                  <a:lnTo>
                    <a:pt x="72" y="304"/>
                  </a:lnTo>
                  <a:lnTo>
                    <a:pt x="72" y="304"/>
                  </a:lnTo>
                  <a:lnTo>
                    <a:pt x="64" y="312"/>
                  </a:lnTo>
                  <a:lnTo>
                    <a:pt x="64" y="312"/>
                  </a:lnTo>
                  <a:lnTo>
                    <a:pt x="72" y="320"/>
                  </a:lnTo>
                  <a:lnTo>
                    <a:pt x="64" y="320"/>
                  </a:lnTo>
                  <a:lnTo>
                    <a:pt x="64" y="328"/>
                  </a:lnTo>
                  <a:lnTo>
                    <a:pt x="64" y="328"/>
                  </a:lnTo>
                  <a:lnTo>
                    <a:pt x="72" y="328"/>
                  </a:lnTo>
                  <a:lnTo>
                    <a:pt x="72" y="328"/>
                  </a:lnTo>
                  <a:lnTo>
                    <a:pt x="64" y="336"/>
                  </a:lnTo>
                  <a:lnTo>
                    <a:pt x="64" y="336"/>
                  </a:lnTo>
                  <a:lnTo>
                    <a:pt x="64" y="336"/>
                  </a:lnTo>
                  <a:lnTo>
                    <a:pt x="40" y="336"/>
                  </a:lnTo>
                  <a:lnTo>
                    <a:pt x="32" y="344"/>
                  </a:lnTo>
                  <a:lnTo>
                    <a:pt x="32" y="344"/>
                  </a:lnTo>
                  <a:lnTo>
                    <a:pt x="24" y="336"/>
                  </a:lnTo>
                  <a:lnTo>
                    <a:pt x="24" y="336"/>
                  </a:lnTo>
                  <a:lnTo>
                    <a:pt x="32" y="320"/>
                  </a:lnTo>
                  <a:lnTo>
                    <a:pt x="32" y="320"/>
                  </a:lnTo>
                  <a:lnTo>
                    <a:pt x="32" y="312"/>
                  </a:lnTo>
                  <a:lnTo>
                    <a:pt x="32" y="312"/>
                  </a:lnTo>
                  <a:lnTo>
                    <a:pt x="40" y="304"/>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0" name="Freeform 54"/>
            <p:cNvSpPr>
              <a:spLocks/>
            </p:cNvSpPr>
            <p:nvPr/>
          </p:nvSpPr>
          <p:spPr bwMode="auto">
            <a:xfrm>
              <a:off x="4109987" y="2685430"/>
              <a:ext cx="583640" cy="639967"/>
            </a:xfrm>
            <a:custGeom>
              <a:avLst/>
              <a:gdLst>
                <a:gd name="T0" fmla="*/ 160 w 416"/>
                <a:gd name="T1" fmla="*/ 440 h 456"/>
                <a:gd name="T2" fmla="*/ 144 w 416"/>
                <a:gd name="T3" fmla="*/ 432 h 456"/>
                <a:gd name="T4" fmla="*/ 136 w 416"/>
                <a:gd name="T5" fmla="*/ 400 h 456"/>
                <a:gd name="T6" fmla="*/ 136 w 416"/>
                <a:gd name="T7" fmla="*/ 376 h 456"/>
                <a:gd name="T8" fmla="*/ 128 w 416"/>
                <a:gd name="T9" fmla="*/ 352 h 456"/>
                <a:gd name="T10" fmla="*/ 128 w 416"/>
                <a:gd name="T11" fmla="*/ 344 h 456"/>
                <a:gd name="T12" fmla="*/ 72 w 416"/>
                <a:gd name="T13" fmla="*/ 280 h 456"/>
                <a:gd name="T14" fmla="*/ 48 w 416"/>
                <a:gd name="T15" fmla="*/ 256 h 456"/>
                <a:gd name="T16" fmla="*/ 40 w 416"/>
                <a:gd name="T17" fmla="*/ 248 h 456"/>
                <a:gd name="T18" fmla="*/ 32 w 416"/>
                <a:gd name="T19" fmla="*/ 248 h 456"/>
                <a:gd name="T20" fmla="*/ 8 w 416"/>
                <a:gd name="T21" fmla="*/ 232 h 456"/>
                <a:gd name="T22" fmla="*/ 16 w 416"/>
                <a:gd name="T23" fmla="*/ 216 h 456"/>
                <a:gd name="T24" fmla="*/ 8 w 416"/>
                <a:gd name="T25" fmla="*/ 192 h 456"/>
                <a:gd name="T26" fmla="*/ 16 w 416"/>
                <a:gd name="T27" fmla="*/ 160 h 456"/>
                <a:gd name="T28" fmla="*/ 8 w 416"/>
                <a:gd name="T29" fmla="*/ 152 h 456"/>
                <a:gd name="T30" fmla="*/ 0 w 416"/>
                <a:gd name="T31" fmla="*/ 136 h 456"/>
                <a:gd name="T32" fmla="*/ 8 w 416"/>
                <a:gd name="T33" fmla="*/ 120 h 456"/>
                <a:gd name="T34" fmla="*/ 40 w 416"/>
                <a:gd name="T35" fmla="*/ 96 h 456"/>
                <a:gd name="T36" fmla="*/ 40 w 416"/>
                <a:gd name="T37" fmla="*/ 32 h 456"/>
                <a:gd name="T38" fmla="*/ 56 w 416"/>
                <a:gd name="T39" fmla="*/ 24 h 456"/>
                <a:gd name="T40" fmla="*/ 88 w 416"/>
                <a:gd name="T41" fmla="*/ 24 h 456"/>
                <a:gd name="T42" fmla="*/ 96 w 416"/>
                <a:gd name="T43" fmla="*/ 24 h 456"/>
                <a:gd name="T44" fmla="*/ 136 w 416"/>
                <a:gd name="T45" fmla="*/ 0 h 456"/>
                <a:gd name="T46" fmla="*/ 144 w 416"/>
                <a:gd name="T47" fmla="*/ 8 h 456"/>
                <a:gd name="T48" fmla="*/ 136 w 416"/>
                <a:gd name="T49" fmla="*/ 32 h 456"/>
                <a:gd name="T50" fmla="*/ 136 w 416"/>
                <a:gd name="T51" fmla="*/ 40 h 456"/>
                <a:gd name="T52" fmla="*/ 152 w 416"/>
                <a:gd name="T53" fmla="*/ 32 h 456"/>
                <a:gd name="T54" fmla="*/ 168 w 416"/>
                <a:gd name="T55" fmla="*/ 40 h 456"/>
                <a:gd name="T56" fmla="*/ 192 w 416"/>
                <a:gd name="T57" fmla="*/ 56 h 456"/>
                <a:gd name="T58" fmla="*/ 272 w 416"/>
                <a:gd name="T59" fmla="*/ 72 h 456"/>
                <a:gd name="T60" fmla="*/ 328 w 416"/>
                <a:gd name="T61" fmla="*/ 96 h 456"/>
                <a:gd name="T62" fmla="*/ 336 w 416"/>
                <a:gd name="T63" fmla="*/ 104 h 456"/>
                <a:gd name="T64" fmla="*/ 360 w 416"/>
                <a:gd name="T65" fmla="*/ 136 h 456"/>
                <a:gd name="T66" fmla="*/ 352 w 416"/>
                <a:gd name="T67" fmla="*/ 152 h 456"/>
                <a:gd name="T68" fmla="*/ 368 w 416"/>
                <a:gd name="T69" fmla="*/ 160 h 456"/>
                <a:gd name="T70" fmla="*/ 376 w 416"/>
                <a:gd name="T71" fmla="*/ 176 h 456"/>
                <a:gd name="T72" fmla="*/ 368 w 416"/>
                <a:gd name="T73" fmla="*/ 184 h 456"/>
                <a:gd name="T74" fmla="*/ 360 w 416"/>
                <a:gd name="T75" fmla="*/ 208 h 456"/>
                <a:gd name="T76" fmla="*/ 352 w 416"/>
                <a:gd name="T77" fmla="*/ 232 h 456"/>
                <a:gd name="T78" fmla="*/ 368 w 416"/>
                <a:gd name="T79" fmla="*/ 224 h 456"/>
                <a:gd name="T80" fmla="*/ 376 w 416"/>
                <a:gd name="T81" fmla="*/ 208 h 456"/>
                <a:gd name="T82" fmla="*/ 392 w 416"/>
                <a:gd name="T83" fmla="*/ 192 h 456"/>
                <a:gd name="T84" fmla="*/ 400 w 416"/>
                <a:gd name="T85" fmla="*/ 160 h 456"/>
                <a:gd name="T86" fmla="*/ 416 w 416"/>
                <a:gd name="T87" fmla="*/ 152 h 456"/>
                <a:gd name="T88" fmla="*/ 416 w 416"/>
                <a:gd name="T89" fmla="*/ 160 h 456"/>
                <a:gd name="T90" fmla="*/ 416 w 416"/>
                <a:gd name="T91" fmla="*/ 176 h 456"/>
                <a:gd name="T92" fmla="*/ 408 w 416"/>
                <a:gd name="T93" fmla="*/ 192 h 456"/>
                <a:gd name="T94" fmla="*/ 392 w 416"/>
                <a:gd name="T95" fmla="*/ 256 h 456"/>
                <a:gd name="T96" fmla="*/ 384 w 416"/>
                <a:gd name="T97" fmla="*/ 272 h 456"/>
                <a:gd name="T98" fmla="*/ 384 w 416"/>
                <a:gd name="T99" fmla="*/ 320 h 456"/>
                <a:gd name="T100" fmla="*/ 376 w 416"/>
                <a:gd name="T101" fmla="*/ 352 h 456"/>
                <a:gd name="T102" fmla="*/ 384 w 416"/>
                <a:gd name="T103" fmla="*/ 400 h 456"/>
                <a:gd name="T104" fmla="*/ 384 w 416"/>
                <a:gd name="T105" fmla="*/ 432 h 456"/>
                <a:gd name="T106" fmla="*/ 176 w 416"/>
                <a:gd name="T107"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56">
                  <a:moveTo>
                    <a:pt x="176" y="448"/>
                  </a:moveTo>
                  <a:lnTo>
                    <a:pt x="168" y="440"/>
                  </a:lnTo>
                  <a:lnTo>
                    <a:pt x="160" y="440"/>
                  </a:lnTo>
                  <a:lnTo>
                    <a:pt x="144" y="432"/>
                  </a:lnTo>
                  <a:lnTo>
                    <a:pt x="144" y="432"/>
                  </a:lnTo>
                  <a:lnTo>
                    <a:pt x="144" y="432"/>
                  </a:lnTo>
                  <a:lnTo>
                    <a:pt x="144" y="424"/>
                  </a:lnTo>
                  <a:lnTo>
                    <a:pt x="136" y="408"/>
                  </a:lnTo>
                  <a:lnTo>
                    <a:pt x="136" y="400"/>
                  </a:lnTo>
                  <a:lnTo>
                    <a:pt x="136" y="392"/>
                  </a:lnTo>
                  <a:lnTo>
                    <a:pt x="136" y="384"/>
                  </a:lnTo>
                  <a:lnTo>
                    <a:pt x="136" y="376"/>
                  </a:lnTo>
                  <a:lnTo>
                    <a:pt x="136" y="368"/>
                  </a:lnTo>
                  <a:lnTo>
                    <a:pt x="136" y="368"/>
                  </a:lnTo>
                  <a:lnTo>
                    <a:pt x="128" y="352"/>
                  </a:lnTo>
                  <a:lnTo>
                    <a:pt x="128" y="352"/>
                  </a:lnTo>
                  <a:lnTo>
                    <a:pt x="128" y="352"/>
                  </a:lnTo>
                  <a:lnTo>
                    <a:pt x="128" y="344"/>
                  </a:lnTo>
                  <a:lnTo>
                    <a:pt x="120" y="312"/>
                  </a:lnTo>
                  <a:lnTo>
                    <a:pt x="96" y="304"/>
                  </a:lnTo>
                  <a:lnTo>
                    <a:pt x="72" y="280"/>
                  </a:lnTo>
                  <a:lnTo>
                    <a:pt x="72" y="264"/>
                  </a:lnTo>
                  <a:lnTo>
                    <a:pt x="72" y="264"/>
                  </a:lnTo>
                  <a:lnTo>
                    <a:pt x="48" y="256"/>
                  </a:lnTo>
                  <a:lnTo>
                    <a:pt x="48" y="256"/>
                  </a:lnTo>
                  <a:lnTo>
                    <a:pt x="40" y="248"/>
                  </a:lnTo>
                  <a:lnTo>
                    <a:pt x="40" y="248"/>
                  </a:lnTo>
                  <a:lnTo>
                    <a:pt x="40" y="248"/>
                  </a:lnTo>
                  <a:lnTo>
                    <a:pt x="40" y="248"/>
                  </a:lnTo>
                  <a:lnTo>
                    <a:pt x="32" y="248"/>
                  </a:lnTo>
                  <a:lnTo>
                    <a:pt x="32" y="248"/>
                  </a:lnTo>
                  <a:lnTo>
                    <a:pt x="24" y="248"/>
                  </a:lnTo>
                  <a:lnTo>
                    <a:pt x="8" y="232"/>
                  </a:lnTo>
                  <a:lnTo>
                    <a:pt x="8" y="232"/>
                  </a:lnTo>
                  <a:lnTo>
                    <a:pt x="8" y="224"/>
                  </a:lnTo>
                  <a:lnTo>
                    <a:pt x="16" y="216"/>
                  </a:lnTo>
                  <a:lnTo>
                    <a:pt x="16" y="208"/>
                  </a:lnTo>
                  <a:lnTo>
                    <a:pt x="8" y="200"/>
                  </a:lnTo>
                  <a:lnTo>
                    <a:pt x="8" y="192"/>
                  </a:lnTo>
                  <a:lnTo>
                    <a:pt x="8" y="184"/>
                  </a:lnTo>
                  <a:lnTo>
                    <a:pt x="16" y="160"/>
                  </a:lnTo>
                  <a:lnTo>
                    <a:pt x="16" y="160"/>
                  </a:lnTo>
                  <a:lnTo>
                    <a:pt x="16" y="160"/>
                  </a:lnTo>
                  <a:lnTo>
                    <a:pt x="8" y="152"/>
                  </a:lnTo>
                  <a:lnTo>
                    <a:pt x="8" y="152"/>
                  </a:lnTo>
                  <a:lnTo>
                    <a:pt x="0" y="152"/>
                  </a:lnTo>
                  <a:lnTo>
                    <a:pt x="0" y="152"/>
                  </a:lnTo>
                  <a:lnTo>
                    <a:pt x="0" y="136"/>
                  </a:lnTo>
                  <a:lnTo>
                    <a:pt x="0" y="136"/>
                  </a:lnTo>
                  <a:lnTo>
                    <a:pt x="0" y="128"/>
                  </a:lnTo>
                  <a:lnTo>
                    <a:pt x="8" y="120"/>
                  </a:lnTo>
                  <a:lnTo>
                    <a:pt x="32" y="104"/>
                  </a:lnTo>
                  <a:lnTo>
                    <a:pt x="40" y="96"/>
                  </a:lnTo>
                  <a:lnTo>
                    <a:pt x="40" y="96"/>
                  </a:lnTo>
                  <a:lnTo>
                    <a:pt x="40" y="40"/>
                  </a:lnTo>
                  <a:lnTo>
                    <a:pt x="32" y="40"/>
                  </a:lnTo>
                  <a:lnTo>
                    <a:pt x="40" y="32"/>
                  </a:lnTo>
                  <a:lnTo>
                    <a:pt x="48" y="24"/>
                  </a:lnTo>
                  <a:lnTo>
                    <a:pt x="48" y="24"/>
                  </a:lnTo>
                  <a:lnTo>
                    <a:pt x="56" y="24"/>
                  </a:lnTo>
                  <a:lnTo>
                    <a:pt x="64" y="32"/>
                  </a:lnTo>
                  <a:lnTo>
                    <a:pt x="72" y="32"/>
                  </a:lnTo>
                  <a:lnTo>
                    <a:pt x="88" y="24"/>
                  </a:lnTo>
                  <a:lnTo>
                    <a:pt x="96" y="24"/>
                  </a:lnTo>
                  <a:lnTo>
                    <a:pt x="96" y="24"/>
                  </a:lnTo>
                  <a:lnTo>
                    <a:pt x="96" y="24"/>
                  </a:lnTo>
                  <a:lnTo>
                    <a:pt x="112" y="16"/>
                  </a:lnTo>
                  <a:lnTo>
                    <a:pt x="128" y="8"/>
                  </a:lnTo>
                  <a:lnTo>
                    <a:pt x="136" y="0"/>
                  </a:lnTo>
                  <a:lnTo>
                    <a:pt x="136" y="0"/>
                  </a:lnTo>
                  <a:lnTo>
                    <a:pt x="144" y="8"/>
                  </a:lnTo>
                  <a:lnTo>
                    <a:pt x="144" y="8"/>
                  </a:lnTo>
                  <a:lnTo>
                    <a:pt x="136" y="16"/>
                  </a:lnTo>
                  <a:lnTo>
                    <a:pt x="136" y="24"/>
                  </a:lnTo>
                  <a:lnTo>
                    <a:pt x="136" y="32"/>
                  </a:lnTo>
                  <a:lnTo>
                    <a:pt x="136" y="40"/>
                  </a:lnTo>
                  <a:lnTo>
                    <a:pt x="136" y="40"/>
                  </a:lnTo>
                  <a:lnTo>
                    <a:pt x="136" y="40"/>
                  </a:lnTo>
                  <a:lnTo>
                    <a:pt x="144" y="32"/>
                  </a:lnTo>
                  <a:lnTo>
                    <a:pt x="152" y="32"/>
                  </a:lnTo>
                  <a:lnTo>
                    <a:pt x="152" y="32"/>
                  </a:lnTo>
                  <a:lnTo>
                    <a:pt x="152" y="32"/>
                  </a:lnTo>
                  <a:lnTo>
                    <a:pt x="168" y="40"/>
                  </a:lnTo>
                  <a:lnTo>
                    <a:pt x="168" y="40"/>
                  </a:lnTo>
                  <a:lnTo>
                    <a:pt x="168" y="40"/>
                  </a:lnTo>
                  <a:lnTo>
                    <a:pt x="184" y="40"/>
                  </a:lnTo>
                  <a:lnTo>
                    <a:pt x="192" y="56"/>
                  </a:lnTo>
                  <a:lnTo>
                    <a:pt x="192" y="64"/>
                  </a:lnTo>
                  <a:lnTo>
                    <a:pt x="224" y="64"/>
                  </a:lnTo>
                  <a:lnTo>
                    <a:pt x="272" y="72"/>
                  </a:lnTo>
                  <a:lnTo>
                    <a:pt x="280" y="88"/>
                  </a:lnTo>
                  <a:lnTo>
                    <a:pt x="280" y="88"/>
                  </a:lnTo>
                  <a:lnTo>
                    <a:pt x="328" y="96"/>
                  </a:lnTo>
                  <a:lnTo>
                    <a:pt x="336" y="96"/>
                  </a:lnTo>
                  <a:lnTo>
                    <a:pt x="336" y="104"/>
                  </a:lnTo>
                  <a:lnTo>
                    <a:pt x="336" y="104"/>
                  </a:lnTo>
                  <a:lnTo>
                    <a:pt x="344" y="104"/>
                  </a:lnTo>
                  <a:lnTo>
                    <a:pt x="360" y="112"/>
                  </a:lnTo>
                  <a:lnTo>
                    <a:pt x="360" y="136"/>
                  </a:lnTo>
                  <a:lnTo>
                    <a:pt x="352" y="144"/>
                  </a:lnTo>
                  <a:lnTo>
                    <a:pt x="352" y="152"/>
                  </a:lnTo>
                  <a:lnTo>
                    <a:pt x="352" y="152"/>
                  </a:lnTo>
                  <a:lnTo>
                    <a:pt x="368" y="152"/>
                  </a:lnTo>
                  <a:lnTo>
                    <a:pt x="368" y="152"/>
                  </a:lnTo>
                  <a:lnTo>
                    <a:pt x="368" y="160"/>
                  </a:lnTo>
                  <a:lnTo>
                    <a:pt x="368" y="176"/>
                  </a:lnTo>
                  <a:lnTo>
                    <a:pt x="376" y="176"/>
                  </a:lnTo>
                  <a:lnTo>
                    <a:pt x="376" y="176"/>
                  </a:lnTo>
                  <a:lnTo>
                    <a:pt x="376" y="176"/>
                  </a:lnTo>
                  <a:lnTo>
                    <a:pt x="376" y="176"/>
                  </a:lnTo>
                  <a:lnTo>
                    <a:pt x="368" y="184"/>
                  </a:lnTo>
                  <a:lnTo>
                    <a:pt x="360" y="192"/>
                  </a:lnTo>
                  <a:lnTo>
                    <a:pt x="360" y="200"/>
                  </a:lnTo>
                  <a:lnTo>
                    <a:pt x="360" y="208"/>
                  </a:lnTo>
                  <a:lnTo>
                    <a:pt x="352" y="216"/>
                  </a:lnTo>
                  <a:lnTo>
                    <a:pt x="352" y="232"/>
                  </a:lnTo>
                  <a:lnTo>
                    <a:pt x="352" y="232"/>
                  </a:lnTo>
                  <a:lnTo>
                    <a:pt x="352" y="232"/>
                  </a:lnTo>
                  <a:lnTo>
                    <a:pt x="360" y="232"/>
                  </a:lnTo>
                  <a:lnTo>
                    <a:pt x="368" y="224"/>
                  </a:lnTo>
                  <a:lnTo>
                    <a:pt x="376" y="216"/>
                  </a:lnTo>
                  <a:lnTo>
                    <a:pt x="376" y="216"/>
                  </a:lnTo>
                  <a:lnTo>
                    <a:pt x="376" y="208"/>
                  </a:lnTo>
                  <a:lnTo>
                    <a:pt x="384" y="192"/>
                  </a:lnTo>
                  <a:lnTo>
                    <a:pt x="392" y="192"/>
                  </a:lnTo>
                  <a:lnTo>
                    <a:pt x="392" y="192"/>
                  </a:lnTo>
                  <a:lnTo>
                    <a:pt x="392" y="184"/>
                  </a:lnTo>
                  <a:lnTo>
                    <a:pt x="392" y="176"/>
                  </a:lnTo>
                  <a:lnTo>
                    <a:pt x="400" y="160"/>
                  </a:lnTo>
                  <a:lnTo>
                    <a:pt x="416" y="152"/>
                  </a:lnTo>
                  <a:lnTo>
                    <a:pt x="416" y="152"/>
                  </a:lnTo>
                  <a:lnTo>
                    <a:pt x="416" y="152"/>
                  </a:lnTo>
                  <a:lnTo>
                    <a:pt x="416" y="152"/>
                  </a:lnTo>
                  <a:lnTo>
                    <a:pt x="416" y="160"/>
                  </a:lnTo>
                  <a:lnTo>
                    <a:pt x="416" y="160"/>
                  </a:lnTo>
                  <a:lnTo>
                    <a:pt x="416" y="168"/>
                  </a:lnTo>
                  <a:lnTo>
                    <a:pt x="416" y="168"/>
                  </a:lnTo>
                  <a:lnTo>
                    <a:pt x="416" y="176"/>
                  </a:lnTo>
                  <a:lnTo>
                    <a:pt x="408" y="184"/>
                  </a:lnTo>
                  <a:lnTo>
                    <a:pt x="408" y="192"/>
                  </a:lnTo>
                  <a:lnTo>
                    <a:pt x="408" y="192"/>
                  </a:lnTo>
                  <a:lnTo>
                    <a:pt x="408" y="200"/>
                  </a:lnTo>
                  <a:lnTo>
                    <a:pt x="392" y="232"/>
                  </a:lnTo>
                  <a:lnTo>
                    <a:pt x="392" y="256"/>
                  </a:lnTo>
                  <a:lnTo>
                    <a:pt x="392" y="264"/>
                  </a:lnTo>
                  <a:lnTo>
                    <a:pt x="392" y="264"/>
                  </a:lnTo>
                  <a:lnTo>
                    <a:pt x="384" y="272"/>
                  </a:lnTo>
                  <a:lnTo>
                    <a:pt x="376" y="288"/>
                  </a:lnTo>
                  <a:lnTo>
                    <a:pt x="384" y="304"/>
                  </a:lnTo>
                  <a:lnTo>
                    <a:pt x="384" y="320"/>
                  </a:lnTo>
                  <a:lnTo>
                    <a:pt x="384" y="320"/>
                  </a:lnTo>
                  <a:lnTo>
                    <a:pt x="376" y="328"/>
                  </a:lnTo>
                  <a:lnTo>
                    <a:pt x="376" y="352"/>
                  </a:lnTo>
                  <a:lnTo>
                    <a:pt x="376" y="384"/>
                  </a:lnTo>
                  <a:lnTo>
                    <a:pt x="384" y="400"/>
                  </a:lnTo>
                  <a:lnTo>
                    <a:pt x="384" y="400"/>
                  </a:lnTo>
                  <a:lnTo>
                    <a:pt x="384" y="408"/>
                  </a:lnTo>
                  <a:lnTo>
                    <a:pt x="384" y="416"/>
                  </a:lnTo>
                  <a:lnTo>
                    <a:pt x="384" y="432"/>
                  </a:lnTo>
                  <a:lnTo>
                    <a:pt x="384" y="440"/>
                  </a:lnTo>
                  <a:lnTo>
                    <a:pt x="384" y="440"/>
                  </a:lnTo>
                  <a:lnTo>
                    <a:pt x="176" y="456"/>
                  </a:lnTo>
                  <a:lnTo>
                    <a:pt x="176" y="456"/>
                  </a:lnTo>
                  <a:lnTo>
                    <a:pt x="176" y="448"/>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1" name="Freeform 55"/>
            <p:cNvSpPr>
              <a:spLocks/>
            </p:cNvSpPr>
            <p:nvPr/>
          </p:nvSpPr>
          <p:spPr bwMode="auto">
            <a:xfrm>
              <a:off x="4278967" y="3302626"/>
              <a:ext cx="448217" cy="796963"/>
            </a:xfrm>
            <a:custGeom>
              <a:avLst/>
              <a:gdLst>
                <a:gd name="T0" fmla="*/ 240 w 320"/>
                <a:gd name="T1" fmla="*/ 544 h 568"/>
                <a:gd name="T2" fmla="*/ 264 w 320"/>
                <a:gd name="T3" fmla="*/ 544 h 568"/>
                <a:gd name="T4" fmla="*/ 256 w 320"/>
                <a:gd name="T5" fmla="*/ 520 h 568"/>
                <a:gd name="T6" fmla="*/ 288 w 320"/>
                <a:gd name="T7" fmla="*/ 504 h 568"/>
                <a:gd name="T8" fmla="*/ 280 w 320"/>
                <a:gd name="T9" fmla="*/ 496 h 568"/>
                <a:gd name="T10" fmla="*/ 288 w 320"/>
                <a:gd name="T11" fmla="*/ 480 h 568"/>
                <a:gd name="T12" fmla="*/ 288 w 320"/>
                <a:gd name="T13" fmla="*/ 464 h 568"/>
                <a:gd name="T14" fmla="*/ 296 w 320"/>
                <a:gd name="T15" fmla="*/ 448 h 568"/>
                <a:gd name="T16" fmla="*/ 304 w 320"/>
                <a:gd name="T17" fmla="*/ 424 h 568"/>
                <a:gd name="T18" fmla="*/ 320 w 320"/>
                <a:gd name="T19" fmla="*/ 384 h 568"/>
                <a:gd name="T20" fmla="*/ 320 w 320"/>
                <a:gd name="T21" fmla="*/ 344 h 568"/>
                <a:gd name="T22" fmla="*/ 312 w 320"/>
                <a:gd name="T23" fmla="*/ 320 h 568"/>
                <a:gd name="T24" fmla="*/ 296 w 320"/>
                <a:gd name="T25" fmla="*/ 72 h 568"/>
                <a:gd name="T26" fmla="*/ 280 w 320"/>
                <a:gd name="T27" fmla="*/ 56 h 568"/>
                <a:gd name="T28" fmla="*/ 280 w 320"/>
                <a:gd name="T29" fmla="*/ 40 h 568"/>
                <a:gd name="T30" fmla="*/ 264 w 320"/>
                <a:gd name="T31" fmla="*/ 8 h 568"/>
                <a:gd name="T32" fmla="*/ 56 w 320"/>
                <a:gd name="T33" fmla="*/ 16 h 568"/>
                <a:gd name="T34" fmla="*/ 72 w 320"/>
                <a:gd name="T35" fmla="*/ 32 h 568"/>
                <a:gd name="T36" fmla="*/ 72 w 320"/>
                <a:gd name="T37" fmla="*/ 40 h 568"/>
                <a:gd name="T38" fmla="*/ 96 w 320"/>
                <a:gd name="T39" fmla="*/ 48 h 568"/>
                <a:gd name="T40" fmla="*/ 88 w 320"/>
                <a:gd name="T41" fmla="*/ 88 h 568"/>
                <a:gd name="T42" fmla="*/ 80 w 320"/>
                <a:gd name="T43" fmla="*/ 96 h 568"/>
                <a:gd name="T44" fmla="*/ 64 w 320"/>
                <a:gd name="T45" fmla="*/ 112 h 568"/>
                <a:gd name="T46" fmla="*/ 32 w 320"/>
                <a:gd name="T47" fmla="*/ 128 h 568"/>
                <a:gd name="T48" fmla="*/ 40 w 320"/>
                <a:gd name="T49" fmla="*/ 168 h 568"/>
                <a:gd name="T50" fmla="*/ 32 w 320"/>
                <a:gd name="T51" fmla="*/ 192 h 568"/>
                <a:gd name="T52" fmla="*/ 8 w 320"/>
                <a:gd name="T53" fmla="*/ 208 h 568"/>
                <a:gd name="T54" fmla="*/ 16 w 320"/>
                <a:gd name="T55" fmla="*/ 224 h 568"/>
                <a:gd name="T56" fmla="*/ 8 w 320"/>
                <a:gd name="T57" fmla="*/ 232 h 568"/>
                <a:gd name="T58" fmla="*/ 0 w 320"/>
                <a:gd name="T59" fmla="*/ 248 h 568"/>
                <a:gd name="T60" fmla="*/ 56 w 320"/>
                <a:gd name="T61" fmla="*/ 336 h 568"/>
                <a:gd name="T62" fmla="*/ 88 w 320"/>
                <a:gd name="T63" fmla="*/ 384 h 568"/>
                <a:gd name="T64" fmla="*/ 120 w 320"/>
                <a:gd name="T65" fmla="*/ 384 h 568"/>
                <a:gd name="T66" fmla="*/ 112 w 320"/>
                <a:gd name="T67" fmla="*/ 424 h 568"/>
                <a:gd name="T68" fmla="*/ 104 w 320"/>
                <a:gd name="T69" fmla="*/ 448 h 568"/>
                <a:gd name="T70" fmla="*/ 136 w 320"/>
                <a:gd name="T71" fmla="*/ 472 h 568"/>
                <a:gd name="T72" fmla="*/ 136 w 320"/>
                <a:gd name="T73" fmla="*/ 480 h 568"/>
                <a:gd name="T74" fmla="*/ 160 w 320"/>
                <a:gd name="T75" fmla="*/ 488 h 568"/>
                <a:gd name="T76" fmla="*/ 176 w 320"/>
                <a:gd name="T77" fmla="*/ 496 h 568"/>
                <a:gd name="T78" fmla="*/ 184 w 320"/>
                <a:gd name="T79" fmla="*/ 528 h 568"/>
                <a:gd name="T80" fmla="*/ 176 w 320"/>
                <a:gd name="T81" fmla="*/ 544 h 568"/>
                <a:gd name="T82" fmla="*/ 184 w 320"/>
                <a:gd name="T83" fmla="*/ 552 h 568"/>
                <a:gd name="T84" fmla="*/ 192 w 320"/>
                <a:gd name="T85" fmla="*/ 568 h 568"/>
                <a:gd name="T86" fmla="*/ 192 w 320"/>
                <a:gd name="T87" fmla="*/ 560 h 568"/>
                <a:gd name="T88" fmla="*/ 200 w 320"/>
                <a:gd name="T89" fmla="*/ 560 h 568"/>
                <a:gd name="T90" fmla="*/ 208 w 320"/>
                <a:gd name="T91" fmla="*/ 55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568">
                  <a:moveTo>
                    <a:pt x="216" y="544"/>
                  </a:moveTo>
                  <a:lnTo>
                    <a:pt x="232" y="544"/>
                  </a:lnTo>
                  <a:lnTo>
                    <a:pt x="240" y="544"/>
                  </a:lnTo>
                  <a:lnTo>
                    <a:pt x="256" y="552"/>
                  </a:lnTo>
                  <a:lnTo>
                    <a:pt x="264" y="552"/>
                  </a:lnTo>
                  <a:lnTo>
                    <a:pt x="264" y="544"/>
                  </a:lnTo>
                  <a:lnTo>
                    <a:pt x="264" y="544"/>
                  </a:lnTo>
                  <a:lnTo>
                    <a:pt x="256" y="536"/>
                  </a:lnTo>
                  <a:lnTo>
                    <a:pt x="256" y="520"/>
                  </a:lnTo>
                  <a:lnTo>
                    <a:pt x="272" y="512"/>
                  </a:lnTo>
                  <a:lnTo>
                    <a:pt x="288" y="512"/>
                  </a:lnTo>
                  <a:lnTo>
                    <a:pt x="288" y="504"/>
                  </a:lnTo>
                  <a:lnTo>
                    <a:pt x="288" y="504"/>
                  </a:lnTo>
                  <a:lnTo>
                    <a:pt x="280" y="496"/>
                  </a:lnTo>
                  <a:lnTo>
                    <a:pt x="280" y="496"/>
                  </a:lnTo>
                  <a:lnTo>
                    <a:pt x="288" y="488"/>
                  </a:lnTo>
                  <a:lnTo>
                    <a:pt x="288" y="488"/>
                  </a:lnTo>
                  <a:lnTo>
                    <a:pt x="288" y="480"/>
                  </a:lnTo>
                  <a:lnTo>
                    <a:pt x="288" y="480"/>
                  </a:lnTo>
                  <a:lnTo>
                    <a:pt x="288" y="472"/>
                  </a:lnTo>
                  <a:lnTo>
                    <a:pt x="288" y="464"/>
                  </a:lnTo>
                  <a:lnTo>
                    <a:pt x="288" y="456"/>
                  </a:lnTo>
                  <a:lnTo>
                    <a:pt x="296" y="456"/>
                  </a:lnTo>
                  <a:lnTo>
                    <a:pt x="296" y="448"/>
                  </a:lnTo>
                  <a:lnTo>
                    <a:pt x="296" y="432"/>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20"/>
                  </a:lnTo>
                  <a:lnTo>
                    <a:pt x="312" y="312"/>
                  </a:lnTo>
                  <a:lnTo>
                    <a:pt x="296" y="72"/>
                  </a:lnTo>
                  <a:lnTo>
                    <a:pt x="296" y="72"/>
                  </a:lnTo>
                  <a:lnTo>
                    <a:pt x="288" y="72"/>
                  </a:lnTo>
                  <a:lnTo>
                    <a:pt x="280" y="56"/>
                  </a:lnTo>
                  <a:lnTo>
                    <a:pt x="280" y="48"/>
                  </a:lnTo>
                  <a:lnTo>
                    <a:pt x="280" y="40"/>
                  </a:lnTo>
                  <a:lnTo>
                    <a:pt x="280" y="40"/>
                  </a:lnTo>
                  <a:lnTo>
                    <a:pt x="264" y="32"/>
                  </a:lnTo>
                  <a:lnTo>
                    <a:pt x="264" y="16"/>
                  </a:lnTo>
                  <a:lnTo>
                    <a:pt x="264" y="8"/>
                  </a:lnTo>
                  <a:lnTo>
                    <a:pt x="264" y="0"/>
                  </a:lnTo>
                  <a:lnTo>
                    <a:pt x="264" y="0"/>
                  </a:lnTo>
                  <a:lnTo>
                    <a:pt x="56" y="16"/>
                  </a:lnTo>
                  <a:lnTo>
                    <a:pt x="56" y="16"/>
                  </a:lnTo>
                  <a:lnTo>
                    <a:pt x="64" y="16"/>
                  </a:lnTo>
                  <a:lnTo>
                    <a:pt x="72" y="32"/>
                  </a:lnTo>
                  <a:lnTo>
                    <a:pt x="72" y="32"/>
                  </a:lnTo>
                  <a:lnTo>
                    <a:pt x="72" y="40"/>
                  </a:lnTo>
                  <a:lnTo>
                    <a:pt x="72" y="40"/>
                  </a:lnTo>
                  <a:lnTo>
                    <a:pt x="80" y="40"/>
                  </a:lnTo>
                  <a:lnTo>
                    <a:pt x="88" y="48"/>
                  </a:lnTo>
                  <a:lnTo>
                    <a:pt x="96" y="48"/>
                  </a:lnTo>
                  <a:lnTo>
                    <a:pt x="96" y="64"/>
                  </a:lnTo>
                  <a:lnTo>
                    <a:pt x="96" y="72"/>
                  </a:lnTo>
                  <a:lnTo>
                    <a:pt x="88" y="88"/>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16" y="224"/>
                  </a:lnTo>
                  <a:lnTo>
                    <a:pt x="16" y="224"/>
                  </a:lnTo>
                  <a:lnTo>
                    <a:pt x="8" y="232"/>
                  </a:lnTo>
                  <a:lnTo>
                    <a:pt x="8" y="232"/>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32"/>
                  </a:lnTo>
                  <a:lnTo>
                    <a:pt x="104" y="448"/>
                  </a:lnTo>
                  <a:lnTo>
                    <a:pt x="112" y="464"/>
                  </a:lnTo>
                  <a:lnTo>
                    <a:pt x="136" y="472"/>
                  </a:lnTo>
                  <a:lnTo>
                    <a:pt x="136" y="472"/>
                  </a:lnTo>
                  <a:lnTo>
                    <a:pt x="136" y="472"/>
                  </a:lnTo>
                  <a:lnTo>
                    <a:pt x="136" y="480"/>
                  </a:lnTo>
                  <a:lnTo>
                    <a:pt x="136" y="480"/>
                  </a:lnTo>
                  <a:lnTo>
                    <a:pt x="152" y="480"/>
                  </a:lnTo>
                  <a:lnTo>
                    <a:pt x="152" y="480"/>
                  </a:lnTo>
                  <a:lnTo>
                    <a:pt x="160" y="488"/>
                  </a:lnTo>
                  <a:lnTo>
                    <a:pt x="160" y="488"/>
                  </a:lnTo>
                  <a:lnTo>
                    <a:pt x="176" y="496"/>
                  </a:lnTo>
                  <a:lnTo>
                    <a:pt x="176" y="496"/>
                  </a:lnTo>
                  <a:lnTo>
                    <a:pt x="176" y="512"/>
                  </a:lnTo>
                  <a:lnTo>
                    <a:pt x="176" y="512"/>
                  </a:lnTo>
                  <a:lnTo>
                    <a:pt x="184" y="528"/>
                  </a:lnTo>
                  <a:lnTo>
                    <a:pt x="184" y="528"/>
                  </a:lnTo>
                  <a:lnTo>
                    <a:pt x="176" y="536"/>
                  </a:lnTo>
                  <a:lnTo>
                    <a:pt x="176" y="544"/>
                  </a:lnTo>
                  <a:lnTo>
                    <a:pt x="176" y="544"/>
                  </a:lnTo>
                  <a:lnTo>
                    <a:pt x="184" y="552"/>
                  </a:lnTo>
                  <a:lnTo>
                    <a:pt x="184" y="552"/>
                  </a:lnTo>
                  <a:lnTo>
                    <a:pt x="192" y="560"/>
                  </a:lnTo>
                  <a:lnTo>
                    <a:pt x="192" y="560"/>
                  </a:lnTo>
                  <a:lnTo>
                    <a:pt x="192" y="568"/>
                  </a:lnTo>
                  <a:lnTo>
                    <a:pt x="192" y="568"/>
                  </a:lnTo>
                  <a:lnTo>
                    <a:pt x="192" y="560"/>
                  </a:lnTo>
                  <a:lnTo>
                    <a:pt x="192" y="560"/>
                  </a:lnTo>
                  <a:lnTo>
                    <a:pt x="192" y="552"/>
                  </a:lnTo>
                  <a:lnTo>
                    <a:pt x="200" y="552"/>
                  </a:lnTo>
                  <a:lnTo>
                    <a:pt x="200" y="560"/>
                  </a:lnTo>
                  <a:lnTo>
                    <a:pt x="200" y="560"/>
                  </a:lnTo>
                  <a:lnTo>
                    <a:pt x="200" y="560"/>
                  </a:lnTo>
                  <a:lnTo>
                    <a:pt x="208" y="552"/>
                  </a:lnTo>
                  <a:lnTo>
                    <a:pt x="216" y="544"/>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2" name="Freeform 56"/>
            <p:cNvSpPr>
              <a:spLocks/>
            </p:cNvSpPr>
            <p:nvPr/>
          </p:nvSpPr>
          <p:spPr bwMode="auto">
            <a:xfrm>
              <a:off x="4760739" y="2798083"/>
              <a:ext cx="426645" cy="594426"/>
            </a:xfrm>
            <a:custGeom>
              <a:avLst/>
              <a:gdLst>
                <a:gd name="T0" fmla="*/ 264 w 304"/>
                <a:gd name="T1" fmla="*/ 376 h 424"/>
                <a:gd name="T2" fmla="*/ 264 w 304"/>
                <a:gd name="T3" fmla="*/ 360 h 424"/>
                <a:gd name="T4" fmla="*/ 280 w 304"/>
                <a:gd name="T5" fmla="*/ 336 h 424"/>
                <a:gd name="T6" fmla="*/ 288 w 304"/>
                <a:gd name="T7" fmla="*/ 320 h 424"/>
                <a:gd name="T8" fmla="*/ 288 w 304"/>
                <a:gd name="T9" fmla="*/ 304 h 424"/>
                <a:gd name="T10" fmla="*/ 296 w 304"/>
                <a:gd name="T11" fmla="*/ 296 h 424"/>
                <a:gd name="T12" fmla="*/ 304 w 304"/>
                <a:gd name="T13" fmla="*/ 304 h 424"/>
                <a:gd name="T14" fmla="*/ 304 w 304"/>
                <a:gd name="T15" fmla="*/ 264 h 424"/>
                <a:gd name="T16" fmla="*/ 264 w 304"/>
                <a:gd name="T17" fmla="*/ 160 h 424"/>
                <a:gd name="T18" fmla="*/ 240 w 304"/>
                <a:gd name="T19" fmla="*/ 168 h 424"/>
                <a:gd name="T20" fmla="*/ 232 w 304"/>
                <a:gd name="T21" fmla="*/ 184 h 424"/>
                <a:gd name="T22" fmla="*/ 216 w 304"/>
                <a:gd name="T23" fmla="*/ 200 h 424"/>
                <a:gd name="T24" fmla="*/ 216 w 304"/>
                <a:gd name="T25" fmla="*/ 216 h 424"/>
                <a:gd name="T26" fmla="*/ 192 w 304"/>
                <a:gd name="T27" fmla="*/ 208 h 424"/>
                <a:gd name="T28" fmla="*/ 192 w 304"/>
                <a:gd name="T29" fmla="*/ 176 h 424"/>
                <a:gd name="T30" fmla="*/ 208 w 304"/>
                <a:gd name="T31" fmla="*/ 168 h 424"/>
                <a:gd name="T32" fmla="*/ 216 w 304"/>
                <a:gd name="T33" fmla="*/ 144 h 424"/>
                <a:gd name="T34" fmla="*/ 224 w 304"/>
                <a:gd name="T35" fmla="*/ 128 h 424"/>
                <a:gd name="T36" fmla="*/ 216 w 304"/>
                <a:gd name="T37" fmla="*/ 80 h 424"/>
                <a:gd name="T38" fmla="*/ 208 w 304"/>
                <a:gd name="T39" fmla="*/ 64 h 424"/>
                <a:gd name="T40" fmla="*/ 216 w 304"/>
                <a:gd name="T41" fmla="*/ 64 h 424"/>
                <a:gd name="T42" fmla="*/ 200 w 304"/>
                <a:gd name="T43" fmla="*/ 40 h 424"/>
                <a:gd name="T44" fmla="*/ 176 w 304"/>
                <a:gd name="T45" fmla="*/ 32 h 424"/>
                <a:gd name="T46" fmla="*/ 160 w 304"/>
                <a:gd name="T47" fmla="*/ 24 h 424"/>
                <a:gd name="T48" fmla="*/ 144 w 304"/>
                <a:gd name="T49" fmla="*/ 16 h 424"/>
                <a:gd name="T50" fmla="*/ 112 w 304"/>
                <a:gd name="T51" fmla="*/ 0 h 424"/>
                <a:gd name="T52" fmla="*/ 104 w 304"/>
                <a:gd name="T53" fmla="*/ 8 h 424"/>
                <a:gd name="T54" fmla="*/ 96 w 304"/>
                <a:gd name="T55" fmla="*/ 8 h 424"/>
                <a:gd name="T56" fmla="*/ 88 w 304"/>
                <a:gd name="T57" fmla="*/ 16 h 424"/>
                <a:gd name="T58" fmla="*/ 96 w 304"/>
                <a:gd name="T59" fmla="*/ 40 h 424"/>
                <a:gd name="T60" fmla="*/ 96 w 304"/>
                <a:gd name="T61" fmla="*/ 48 h 424"/>
                <a:gd name="T62" fmla="*/ 72 w 304"/>
                <a:gd name="T63" fmla="*/ 72 h 424"/>
                <a:gd name="T64" fmla="*/ 64 w 304"/>
                <a:gd name="T65" fmla="*/ 112 h 424"/>
                <a:gd name="T66" fmla="*/ 56 w 304"/>
                <a:gd name="T67" fmla="*/ 112 h 424"/>
                <a:gd name="T68" fmla="*/ 56 w 304"/>
                <a:gd name="T69" fmla="*/ 80 h 424"/>
                <a:gd name="T70" fmla="*/ 56 w 304"/>
                <a:gd name="T71" fmla="*/ 72 h 424"/>
                <a:gd name="T72" fmla="*/ 40 w 304"/>
                <a:gd name="T73" fmla="*/ 96 h 424"/>
                <a:gd name="T74" fmla="*/ 32 w 304"/>
                <a:gd name="T75" fmla="*/ 96 h 424"/>
                <a:gd name="T76" fmla="*/ 24 w 304"/>
                <a:gd name="T77" fmla="*/ 104 h 424"/>
                <a:gd name="T78" fmla="*/ 24 w 304"/>
                <a:gd name="T79" fmla="*/ 120 h 424"/>
                <a:gd name="T80" fmla="*/ 16 w 304"/>
                <a:gd name="T81" fmla="*/ 136 h 424"/>
                <a:gd name="T82" fmla="*/ 8 w 304"/>
                <a:gd name="T83" fmla="*/ 184 h 424"/>
                <a:gd name="T84" fmla="*/ 8 w 304"/>
                <a:gd name="T85" fmla="*/ 208 h 424"/>
                <a:gd name="T86" fmla="*/ 0 w 304"/>
                <a:gd name="T87" fmla="*/ 224 h 424"/>
                <a:gd name="T88" fmla="*/ 32 w 304"/>
                <a:gd name="T89" fmla="*/ 280 h 424"/>
                <a:gd name="T90" fmla="*/ 32 w 304"/>
                <a:gd name="T91" fmla="*/ 368 h 424"/>
                <a:gd name="T92" fmla="*/ 16 w 304"/>
                <a:gd name="T93" fmla="*/ 408 h 424"/>
                <a:gd name="T94" fmla="*/ 0 w 304"/>
                <a:gd name="T95" fmla="*/ 424 h 424"/>
                <a:gd name="T96" fmla="*/ 152 w 304"/>
                <a:gd name="T97" fmla="*/ 408 h 424"/>
                <a:gd name="T98" fmla="*/ 248 w 304"/>
                <a:gd name="T99" fmla="*/ 40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424">
                  <a:moveTo>
                    <a:pt x="248" y="400"/>
                  </a:moveTo>
                  <a:lnTo>
                    <a:pt x="248" y="392"/>
                  </a:lnTo>
                  <a:lnTo>
                    <a:pt x="264" y="376"/>
                  </a:lnTo>
                  <a:lnTo>
                    <a:pt x="264" y="368"/>
                  </a:lnTo>
                  <a:lnTo>
                    <a:pt x="264" y="368"/>
                  </a:lnTo>
                  <a:lnTo>
                    <a:pt x="264" y="360"/>
                  </a:lnTo>
                  <a:lnTo>
                    <a:pt x="264" y="344"/>
                  </a:lnTo>
                  <a:lnTo>
                    <a:pt x="272" y="336"/>
                  </a:lnTo>
                  <a:lnTo>
                    <a:pt x="280" y="336"/>
                  </a:lnTo>
                  <a:lnTo>
                    <a:pt x="288" y="328"/>
                  </a:lnTo>
                  <a:lnTo>
                    <a:pt x="288" y="328"/>
                  </a:lnTo>
                  <a:lnTo>
                    <a:pt x="288" y="320"/>
                  </a:lnTo>
                  <a:lnTo>
                    <a:pt x="288" y="312"/>
                  </a:lnTo>
                  <a:lnTo>
                    <a:pt x="288" y="312"/>
                  </a:lnTo>
                  <a:lnTo>
                    <a:pt x="288" y="304"/>
                  </a:lnTo>
                  <a:lnTo>
                    <a:pt x="288" y="296"/>
                  </a:lnTo>
                  <a:lnTo>
                    <a:pt x="296" y="296"/>
                  </a:lnTo>
                  <a:lnTo>
                    <a:pt x="296" y="296"/>
                  </a:lnTo>
                  <a:lnTo>
                    <a:pt x="296" y="296"/>
                  </a:lnTo>
                  <a:lnTo>
                    <a:pt x="304" y="304"/>
                  </a:lnTo>
                  <a:lnTo>
                    <a:pt x="304" y="304"/>
                  </a:lnTo>
                  <a:lnTo>
                    <a:pt x="304" y="296"/>
                  </a:lnTo>
                  <a:lnTo>
                    <a:pt x="304" y="264"/>
                  </a:lnTo>
                  <a:lnTo>
                    <a:pt x="304" y="264"/>
                  </a:lnTo>
                  <a:lnTo>
                    <a:pt x="296" y="200"/>
                  </a:lnTo>
                  <a:lnTo>
                    <a:pt x="272" y="160"/>
                  </a:lnTo>
                  <a:lnTo>
                    <a:pt x="264" y="160"/>
                  </a:lnTo>
                  <a:lnTo>
                    <a:pt x="256" y="160"/>
                  </a:lnTo>
                  <a:lnTo>
                    <a:pt x="248" y="168"/>
                  </a:lnTo>
                  <a:lnTo>
                    <a:pt x="240" y="168"/>
                  </a:lnTo>
                  <a:lnTo>
                    <a:pt x="240" y="168"/>
                  </a:lnTo>
                  <a:lnTo>
                    <a:pt x="232" y="176"/>
                  </a:lnTo>
                  <a:lnTo>
                    <a:pt x="232" y="184"/>
                  </a:lnTo>
                  <a:lnTo>
                    <a:pt x="232" y="184"/>
                  </a:lnTo>
                  <a:lnTo>
                    <a:pt x="224" y="200"/>
                  </a:lnTo>
                  <a:lnTo>
                    <a:pt x="216" y="200"/>
                  </a:lnTo>
                  <a:lnTo>
                    <a:pt x="216" y="200"/>
                  </a:lnTo>
                  <a:lnTo>
                    <a:pt x="216" y="208"/>
                  </a:lnTo>
                  <a:lnTo>
                    <a:pt x="216" y="216"/>
                  </a:lnTo>
                  <a:lnTo>
                    <a:pt x="208" y="216"/>
                  </a:lnTo>
                  <a:lnTo>
                    <a:pt x="200" y="208"/>
                  </a:lnTo>
                  <a:lnTo>
                    <a:pt x="192" y="208"/>
                  </a:lnTo>
                  <a:lnTo>
                    <a:pt x="192" y="192"/>
                  </a:lnTo>
                  <a:lnTo>
                    <a:pt x="192" y="192"/>
                  </a:lnTo>
                  <a:lnTo>
                    <a:pt x="192" y="176"/>
                  </a:lnTo>
                  <a:lnTo>
                    <a:pt x="200" y="176"/>
                  </a:lnTo>
                  <a:lnTo>
                    <a:pt x="200" y="176"/>
                  </a:lnTo>
                  <a:lnTo>
                    <a:pt x="208" y="168"/>
                  </a:lnTo>
                  <a:lnTo>
                    <a:pt x="208" y="168"/>
                  </a:lnTo>
                  <a:lnTo>
                    <a:pt x="216" y="144"/>
                  </a:lnTo>
                  <a:lnTo>
                    <a:pt x="216" y="144"/>
                  </a:lnTo>
                  <a:lnTo>
                    <a:pt x="224" y="136"/>
                  </a:lnTo>
                  <a:lnTo>
                    <a:pt x="224" y="136"/>
                  </a:lnTo>
                  <a:lnTo>
                    <a:pt x="224" y="128"/>
                  </a:lnTo>
                  <a:lnTo>
                    <a:pt x="224" y="104"/>
                  </a:lnTo>
                  <a:lnTo>
                    <a:pt x="224" y="96"/>
                  </a:lnTo>
                  <a:lnTo>
                    <a:pt x="216" y="80"/>
                  </a:lnTo>
                  <a:lnTo>
                    <a:pt x="208" y="72"/>
                  </a:lnTo>
                  <a:lnTo>
                    <a:pt x="208" y="64"/>
                  </a:lnTo>
                  <a:lnTo>
                    <a:pt x="208" y="64"/>
                  </a:lnTo>
                  <a:lnTo>
                    <a:pt x="216" y="64"/>
                  </a:lnTo>
                  <a:lnTo>
                    <a:pt x="216" y="64"/>
                  </a:lnTo>
                  <a:lnTo>
                    <a:pt x="216" y="64"/>
                  </a:lnTo>
                  <a:lnTo>
                    <a:pt x="224" y="64"/>
                  </a:lnTo>
                  <a:lnTo>
                    <a:pt x="216" y="56"/>
                  </a:lnTo>
                  <a:lnTo>
                    <a:pt x="200" y="40"/>
                  </a:lnTo>
                  <a:lnTo>
                    <a:pt x="200" y="40"/>
                  </a:lnTo>
                  <a:lnTo>
                    <a:pt x="192" y="40"/>
                  </a:lnTo>
                  <a:lnTo>
                    <a:pt x="176" y="32"/>
                  </a:lnTo>
                  <a:lnTo>
                    <a:pt x="168" y="24"/>
                  </a:lnTo>
                  <a:lnTo>
                    <a:pt x="168" y="24"/>
                  </a:lnTo>
                  <a:lnTo>
                    <a:pt x="160" y="24"/>
                  </a:lnTo>
                  <a:lnTo>
                    <a:pt x="160" y="24"/>
                  </a:lnTo>
                  <a:lnTo>
                    <a:pt x="144" y="16"/>
                  </a:lnTo>
                  <a:lnTo>
                    <a:pt x="144" y="16"/>
                  </a:lnTo>
                  <a:lnTo>
                    <a:pt x="128" y="8"/>
                  </a:lnTo>
                  <a:lnTo>
                    <a:pt x="128" y="8"/>
                  </a:lnTo>
                  <a:lnTo>
                    <a:pt x="112" y="0"/>
                  </a:lnTo>
                  <a:lnTo>
                    <a:pt x="112" y="0"/>
                  </a:lnTo>
                  <a:lnTo>
                    <a:pt x="104" y="0"/>
                  </a:lnTo>
                  <a:lnTo>
                    <a:pt x="104" y="8"/>
                  </a:lnTo>
                  <a:lnTo>
                    <a:pt x="104" y="8"/>
                  </a:lnTo>
                  <a:lnTo>
                    <a:pt x="96" y="8"/>
                  </a:lnTo>
                  <a:lnTo>
                    <a:pt x="96" y="8"/>
                  </a:lnTo>
                  <a:lnTo>
                    <a:pt x="96" y="16"/>
                  </a:lnTo>
                  <a:lnTo>
                    <a:pt x="96" y="16"/>
                  </a:lnTo>
                  <a:lnTo>
                    <a:pt x="88" y="16"/>
                  </a:lnTo>
                  <a:lnTo>
                    <a:pt x="88" y="32"/>
                  </a:lnTo>
                  <a:lnTo>
                    <a:pt x="88" y="32"/>
                  </a:lnTo>
                  <a:lnTo>
                    <a:pt x="96" y="40"/>
                  </a:lnTo>
                  <a:lnTo>
                    <a:pt x="96" y="40"/>
                  </a:lnTo>
                  <a:lnTo>
                    <a:pt x="96" y="48"/>
                  </a:lnTo>
                  <a:lnTo>
                    <a:pt x="96" y="48"/>
                  </a:lnTo>
                  <a:lnTo>
                    <a:pt x="88" y="48"/>
                  </a:lnTo>
                  <a:lnTo>
                    <a:pt x="72" y="56"/>
                  </a:lnTo>
                  <a:lnTo>
                    <a:pt x="72" y="72"/>
                  </a:lnTo>
                  <a:lnTo>
                    <a:pt x="72" y="96"/>
                  </a:lnTo>
                  <a:lnTo>
                    <a:pt x="72" y="104"/>
                  </a:lnTo>
                  <a:lnTo>
                    <a:pt x="64" y="112"/>
                  </a:lnTo>
                  <a:lnTo>
                    <a:pt x="64" y="112"/>
                  </a:lnTo>
                  <a:lnTo>
                    <a:pt x="56" y="112"/>
                  </a:lnTo>
                  <a:lnTo>
                    <a:pt x="56" y="112"/>
                  </a:lnTo>
                  <a:lnTo>
                    <a:pt x="56" y="112"/>
                  </a:lnTo>
                  <a:lnTo>
                    <a:pt x="56" y="104"/>
                  </a:lnTo>
                  <a:lnTo>
                    <a:pt x="56" y="80"/>
                  </a:lnTo>
                  <a:lnTo>
                    <a:pt x="56" y="80"/>
                  </a:lnTo>
                  <a:lnTo>
                    <a:pt x="56" y="80"/>
                  </a:lnTo>
                  <a:lnTo>
                    <a:pt x="56" y="72"/>
                  </a:lnTo>
                  <a:lnTo>
                    <a:pt x="56" y="72"/>
                  </a:lnTo>
                  <a:lnTo>
                    <a:pt x="48" y="80"/>
                  </a:lnTo>
                  <a:lnTo>
                    <a:pt x="40" y="96"/>
                  </a:lnTo>
                  <a:lnTo>
                    <a:pt x="40" y="96"/>
                  </a:lnTo>
                  <a:lnTo>
                    <a:pt x="40" y="96"/>
                  </a:lnTo>
                  <a:lnTo>
                    <a:pt x="32" y="96"/>
                  </a:lnTo>
                  <a:lnTo>
                    <a:pt x="32" y="96"/>
                  </a:lnTo>
                  <a:lnTo>
                    <a:pt x="32" y="96"/>
                  </a:lnTo>
                  <a:lnTo>
                    <a:pt x="24" y="104"/>
                  </a:lnTo>
                  <a:lnTo>
                    <a:pt x="24" y="104"/>
                  </a:lnTo>
                  <a:lnTo>
                    <a:pt x="24" y="104"/>
                  </a:lnTo>
                  <a:lnTo>
                    <a:pt x="24" y="120"/>
                  </a:lnTo>
                  <a:lnTo>
                    <a:pt x="16" y="120"/>
                  </a:lnTo>
                  <a:lnTo>
                    <a:pt x="16" y="128"/>
                  </a:lnTo>
                  <a:lnTo>
                    <a:pt x="16" y="136"/>
                  </a:lnTo>
                  <a:lnTo>
                    <a:pt x="16" y="136"/>
                  </a:lnTo>
                  <a:lnTo>
                    <a:pt x="16" y="152"/>
                  </a:lnTo>
                  <a:lnTo>
                    <a:pt x="8" y="184"/>
                  </a:lnTo>
                  <a:lnTo>
                    <a:pt x="0" y="192"/>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16" y="408"/>
                  </a:lnTo>
                  <a:lnTo>
                    <a:pt x="8" y="424"/>
                  </a:lnTo>
                  <a:lnTo>
                    <a:pt x="0" y="424"/>
                  </a:lnTo>
                  <a:lnTo>
                    <a:pt x="0" y="424"/>
                  </a:lnTo>
                  <a:lnTo>
                    <a:pt x="152" y="408"/>
                  </a:lnTo>
                  <a:lnTo>
                    <a:pt x="152" y="408"/>
                  </a:lnTo>
                  <a:lnTo>
                    <a:pt x="152" y="424"/>
                  </a:lnTo>
                  <a:lnTo>
                    <a:pt x="152" y="424"/>
                  </a:lnTo>
                  <a:lnTo>
                    <a:pt x="248" y="408"/>
                  </a:lnTo>
                  <a:lnTo>
                    <a:pt x="248" y="408"/>
                  </a:lnTo>
                  <a:lnTo>
                    <a:pt x="248" y="400"/>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3" name="Freeform 57"/>
            <p:cNvSpPr>
              <a:spLocks/>
            </p:cNvSpPr>
            <p:nvPr/>
          </p:nvSpPr>
          <p:spPr bwMode="auto">
            <a:xfrm>
              <a:off x="4346079" y="2595547"/>
              <a:ext cx="638769" cy="336762"/>
            </a:xfrm>
            <a:custGeom>
              <a:avLst/>
              <a:gdLst>
                <a:gd name="T0" fmla="*/ 24 w 456"/>
                <a:gd name="T1" fmla="*/ 120 h 240"/>
                <a:gd name="T2" fmla="*/ 112 w 456"/>
                <a:gd name="T3" fmla="*/ 152 h 240"/>
                <a:gd name="T4" fmla="*/ 168 w 456"/>
                <a:gd name="T5" fmla="*/ 168 h 240"/>
                <a:gd name="T6" fmla="*/ 192 w 456"/>
                <a:gd name="T7" fmla="*/ 200 h 240"/>
                <a:gd name="T8" fmla="*/ 200 w 456"/>
                <a:gd name="T9" fmla="*/ 216 h 240"/>
                <a:gd name="T10" fmla="*/ 208 w 456"/>
                <a:gd name="T11" fmla="*/ 240 h 240"/>
                <a:gd name="T12" fmla="*/ 216 w 456"/>
                <a:gd name="T13" fmla="*/ 224 h 240"/>
                <a:gd name="T14" fmla="*/ 240 w 456"/>
                <a:gd name="T15" fmla="*/ 176 h 240"/>
                <a:gd name="T16" fmla="*/ 248 w 456"/>
                <a:gd name="T17" fmla="*/ 152 h 240"/>
                <a:gd name="T18" fmla="*/ 248 w 456"/>
                <a:gd name="T19" fmla="*/ 176 h 240"/>
                <a:gd name="T20" fmla="*/ 264 w 456"/>
                <a:gd name="T21" fmla="*/ 160 h 240"/>
                <a:gd name="T22" fmla="*/ 272 w 456"/>
                <a:gd name="T23" fmla="*/ 152 h 240"/>
                <a:gd name="T24" fmla="*/ 272 w 456"/>
                <a:gd name="T25" fmla="*/ 168 h 240"/>
                <a:gd name="T26" fmla="*/ 280 w 456"/>
                <a:gd name="T27" fmla="*/ 168 h 240"/>
                <a:gd name="T28" fmla="*/ 288 w 456"/>
                <a:gd name="T29" fmla="*/ 152 h 240"/>
                <a:gd name="T30" fmla="*/ 320 w 456"/>
                <a:gd name="T31" fmla="*/ 136 h 240"/>
                <a:gd name="T32" fmla="*/ 336 w 456"/>
                <a:gd name="T33" fmla="*/ 136 h 240"/>
                <a:gd name="T34" fmla="*/ 376 w 456"/>
                <a:gd name="T35" fmla="*/ 120 h 240"/>
                <a:gd name="T36" fmla="*/ 400 w 456"/>
                <a:gd name="T37" fmla="*/ 144 h 240"/>
                <a:gd name="T38" fmla="*/ 400 w 456"/>
                <a:gd name="T39" fmla="*/ 128 h 240"/>
                <a:gd name="T40" fmla="*/ 408 w 456"/>
                <a:gd name="T41" fmla="*/ 120 h 240"/>
                <a:gd name="T42" fmla="*/ 432 w 456"/>
                <a:gd name="T43" fmla="*/ 120 h 240"/>
                <a:gd name="T44" fmla="*/ 456 w 456"/>
                <a:gd name="T45" fmla="*/ 112 h 240"/>
                <a:gd name="T46" fmla="*/ 448 w 456"/>
                <a:gd name="T47" fmla="*/ 104 h 240"/>
                <a:gd name="T48" fmla="*/ 432 w 456"/>
                <a:gd name="T49" fmla="*/ 72 h 240"/>
                <a:gd name="T50" fmla="*/ 408 w 456"/>
                <a:gd name="T51" fmla="*/ 80 h 240"/>
                <a:gd name="T52" fmla="*/ 392 w 456"/>
                <a:gd name="T53" fmla="*/ 80 h 240"/>
                <a:gd name="T54" fmla="*/ 376 w 456"/>
                <a:gd name="T55" fmla="*/ 56 h 240"/>
                <a:gd name="T56" fmla="*/ 360 w 456"/>
                <a:gd name="T57" fmla="*/ 56 h 240"/>
                <a:gd name="T58" fmla="*/ 296 w 456"/>
                <a:gd name="T59" fmla="*/ 64 h 240"/>
                <a:gd name="T60" fmla="*/ 264 w 456"/>
                <a:gd name="T61" fmla="*/ 96 h 240"/>
                <a:gd name="T62" fmla="*/ 248 w 456"/>
                <a:gd name="T63" fmla="*/ 96 h 240"/>
                <a:gd name="T64" fmla="*/ 232 w 456"/>
                <a:gd name="T65" fmla="*/ 96 h 240"/>
                <a:gd name="T66" fmla="*/ 208 w 456"/>
                <a:gd name="T67" fmla="*/ 88 h 240"/>
                <a:gd name="T68" fmla="*/ 168 w 456"/>
                <a:gd name="T69" fmla="*/ 56 h 240"/>
                <a:gd name="T70" fmla="*/ 152 w 456"/>
                <a:gd name="T71" fmla="*/ 56 h 240"/>
                <a:gd name="T72" fmla="*/ 136 w 456"/>
                <a:gd name="T73" fmla="*/ 72 h 240"/>
                <a:gd name="T74" fmla="*/ 136 w 456"/>
                <a:gd name="T75" fmla="*/ 56 h 240"/>
                <a:gd name="T76" fmla="*/ 128 w 456"/>
                <a:gd name="T77" fmla="*/ 40 h 240"/>
                <a:gd name="T78" fmla="*/ 136 w 456"/>
                <a:gd name="T79" fmla="*/ 40 h 240"/>
                <a:gd name="T80" fmla="*/ 136 w 456"/>
                <a:gd name="T81" fmla="*/ 48 h 240"/>
                <a:gd name="T82" fmla="*/ 152 w 456"/>
                <a:gd name="T83" fmla="*/ 32 h 240"/>
                <a:gd name="T84" fmla="*/ 168 w 456"/>
                <a:gd name="T85" fmla="*/ 8 h 240"/>
                <a:gd name="T86" fmla="*/ 184 w 456"/>
                <a:gd name="T87" fmla="*/ 0 h 240"/>
                <a:gd name="T88" fmla="*/ 120 w 456"/>
                <a:gd name="T89" fmla="*/ 24 h 240"/>
                <a:gd name="T90" fmla="*/ 96 w 456"/>
                <a:gd name="T91" fmla="*/ 56 h 240"/>
                <a:gd name="T92" fmla="*/ 56 w 456"/>
                <a:gd name="T93" fmla="*/ 72 h 240"/>
                <a:gd name="T94" fmla="*/ 8 w 456"/>
                <a:gd name="T95" fmla="*/ 9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240">
                  <a:moveTo>
                    <a:pt x="0" y="104"/>
                  </a:moveTo>
                  <a:lnTo>
                    <a:pt x="0" y="104"/>
                  </a:lnTo>
                  <a:lnTo>
                    <a:pt x="16" y="104"/>
                  </a:lnTo>
                  <a:lnTo>
                    <a:pt x="24" y="120"/>
                  </a:lnTo>
                  <a:lnTo>
                    <a:pt x="24" y="128"/>
                  </a:lnTo>
                  <a:lnTo>
                    <a:pt x="56" y="128"/>
                  </a:lnTo>
                  <a:lnTo>
                    <a:pt x="104" y="136"/>
                  </a:lnTo>
                  <a:lnTo>
                    <a:pt x="112" y="152"/>
                  </a:lnTo>
                  <a:lnTo>
                    <a:pt x="112" y="152"/>
                  </a:lnTo>
                  <a:lnTo>
                    <a:pt x="160" y="160"/>
                  </a:lnTo>
                  <a:lnTo>
                    <a:pt x="168" y="160"/>
                  </a:lnTo>
                  <a:lnTo>
                    <a:pt x="168" y="168"/>
                  </a:lnTo>
                  <a:lnTo>
                    <a:pt x="168" y="168"/>
                  </a:lnTo>
                  <a:lnTo>
                    <a:pt x="176" y="168"/>
                  </a:lnTo>
                  <a:lnTo>
                    <a:pt x="192" y="176"/>
                  </a:lnTo>
                  <a:lnTo>
                    <a:pt x="192" y="200"/>
                  </a:lnTo>
                  <a:lnTo>
                    <a:pt x="184" y="208"/>
                  </a:lnTo>
                  <a:lnTo>
                    <a:pt x="184" y="216"/>
                  </a:lnTo>
                  <a:lnTo>
                    <a:pt x="184" y="216"/>
                  </a:lnTo>
                  <a:lnTo>
                    <a:pt x="200" y="216"/>
                  </a:lnTo>
                  <a:lnTo>
                    <a:pt x="200" y="216"/>
                  </a:lnTo>
                  <a:lnTo>
                    <a:pt x="200" y="224"/>
                  </a:lnTo>
                  <a:lnTo>
                    <a:pt x="200" y="240"/>
                  </a:lnTo>
                  <a:lnTo>
                    <a:pt x="208" y="240"/>
                  </a:lnTo>
                  <a:lnTo>
                    <a:pt x="208" y="240"/>
                  </a:lnTo>
                  <a:lnTo>
                    <a:pt x="216" y="224"/>
                  </a:lnTo>
                  <a:lnTo>
                    <a:pt x="216" y="224"/>
                  </a:lnTo>
                  <a:lnTo>
                    <a:pt x="216" y="224"/>
                  </a:lnTo>
                  <a:lnTo>
                    <a:pt x="216" y="224"/>
                  </a:lnTo>
                  <a:lnTo>
                    <a:pt x="216" y="224"/>
                  </a:lnTo>
                  <a:lnTo>
                    <a:pt x="232" y="192"/>
                  </a:lnTo>
                  <a:lnTo>
                    <a:pt x="240" y="176"/>
                  </a:lnTo>
                  <a:lnTo>
                    <a:pt x="240" y="176"/>
                  </a:lnTo>
                  <a:lnTo>
                    <a:pt x="240" y="152"/>
                  </a:lnTo>
                  <a:lnTo>
                    <a:pt x="248" y="152"/>
                  </a:lnTo>
                  <a:lnTo>
                    <a:pt x="248" y="152"/>
                  </a:lnTo>
                  <a:lnTo>
                    <a:pt x="248" y="152"/>
                  </a:lnTo>
                  <a:lnTo>
                    <a:pt x="248" y="160"/>
                  </a:lnTo>
                  <a:lnTo>
                    <a:pt x="248" y="168"/>
                  </a:lnTo>
                  <a:lnTo>
                    <a:pt x="248" y="176"/>
                  </a:lnTo>
                  <a:lnTo>
                    <a:pt x="248" y="176"/>
                  </a:lnTo>
                  <a:lnTo>
                    <a:pt x="264" y="160"/>
                  </a:lnTo>
                  <a:lnTo>
                    <a:pt x="264" y="160"/>
                  </a:lnTo>
                  <a:lnTo>
                    <a:pt x="264" y="160"/>
                  </a:lnTo>
                  <a:lnTo>
                    <a:pt x="264" y="160"/>
                  </a:lnTo>
                  <a:lnTo>
                    <a:pt x="272" y="152"/>
                  </a:lnTo>
                  <a:lnTo>
                    <a:pt x="272" y="152"/>
                  </a:lnTo>
                  <a:lnTo>
                    <a:pt x="272" y="152"/>
                  </a:lnTo>
                  <a:lnTo>
                    <a:pt x="280" y="152"/>
                  </a:lnTo>
                  <a:lnTo>
                    <a:pt x="280" y="152"/>
                  </a:lnTo>
                  <a:lnTo>
                    <a:pt x="272" y="160"/>
                  </a:lnTo>
                  <a:lnTo>
                    <a:pt x="272" y="168"/>
                  </a:lnTo>
                  <a:lnTo>
                    <a:pt x="272" y="176"/>
                  </a:lnTo>
                  <a:lnTo>
                    <a:pt x="272" y="176"/>
                  </a:lnTo>
                  <a:lnTo>
                    <a:pt x="272" y="176"/>
                  </a:lnTo>
                  <a:lnTo>
                    <a:pt x="280" y="168"/>
                  </a:lnTo>
                  <a:lnTo>
                    <a:pt x="288" y="160"/>
                  </a:lnTo>
                  <a:lnTo>
                    <a:pt x="296" y="152"/>
                  </a:lnTo>
                  <a:lnTo>
                    <a:pt x="296" y="152"/>
                  </a:lnTo>
                  <a:lnTo>
                    <a:pt x="288" y="152"/>
                  </a:lnTo>
                  <a:lnTo>
                    <a:pt x="288" y="144"/>
                  </a:lnTo>
                  <a:lnTo>
                    <a:pt x="296" y="136"/>
                  </a:lnTo>
                  <a:lnTo>
                    <a:pt x="304" y="136"/>
                  </a:lnTo>
                  <a:lnTo>
                    <a:pt x="320" y="136"/>
                  </a:lnTo>
                  <a:lnTo>
                    <a:pt x="320" y="136"/>
                  </a:lnTo>
                  <a:lnTo>
                    <a:pt x="320" y="136"/>
                  </a:lnTo>
                  <a:lnTo>
                    <a:pt x="320" y="136"/>
                  </a:lnTo>
                  <a:lnTo>
                    <a:pt x="336" y="136"/>
                  </a:lnTo>
                  <a:lnTo>
                    <a:pt x="336" y="136"/>
                  </a:lnTo>
                  <a:lnTo>
                    <a:pt x="344" y="120"/>
                  </a:lnTo>
                  <a:lnTo>
                    <a:pt x="344" y="120"/>
                  </a:lnTo>
                  <a:lnTo>
                    <a:pt x="376" y="120"/>
                  </a:lnTo>
                  <a:lnTo>
                    <a:pt x="376" y="120"/>
                  </a:lnTo>
                  <a:lnTo>
                    <a:pt x="384" y="128"/>
                  </a:lnTo>
                  <a:lnTo>
                    <a:pt x="400" y="136"/>
                  </a:lnTo>
                  <a:lnTo>
                    <a:pt x="400" y="144"/>
                  </a:lnTo>
                  <a:lnTo>
                    <a:pt x="408" y="144"/>
                  </a:lnTo>
                  <a:lnTo>
                    <a:pt x="408" y="144"/>
                  </a:lnTo>
                  <a:lnTo>
                    <a:pt x="400" y="128"/>
                  </a:lnTo>
                  <a:lnTo>
                    <a:pt x="400" y="128"/>
                  </a:lnTo>
                  <a:lnTo>
                    <a:pt x="400" y="128"/>
                  </a:lnTo>
                  <a:lnTo>
                    <a:pt x="408" y="120"/>
                  </a:lnTo>
                  <a:lnTo>
                    <a:pt x="408" y="120"/>
                  </a:lnTo>
                  <a:lnTo>
                    <a:pt x="408" y="120"/>
                  </a:lnTo>
                  <a:lnTo>
                    <a:pt x="408" y="128"/>
                  </a:lnTo>
                  <a:lnTo>
                    <a:pt x="416" y="128"/>
                  </a:lnTo>
                  <a:lnTo>
                    <a:pt x="424" y="120"/>
                  </a:lnTo>
                  <a:lnTo>
                    <a:pt x="432" y="120"/>
                  </a:lnTo>
                  <a:lnTo>
                    <a:pt x="456" y="120"/>
                  </a:lnTo>
                  <a:lnTo>
                    <a:pt x="456" y="120"/>
                  </a:lnTo>
                  <a:lnTo>
                    <a:pt x="456" y="112"/>
                  </a:lnTo>
                  <a:lnTo>
                    <a:pt x="456" y="112"/>
                  </a:lnTo>
                  <a:lnTo>
                    <a:pt x="456" y="112"/>
                  </a:lnTo>
                  <a:lnTo>
                    <a:pt x="456" y="112"/>
                  </a:lnTo>
                  <a:lnTo>
                    <a:pt x="448" y="104"/>
                  </a:lnTo>
                  <a:lnTo>
                    <a:pt x="448" y="104"/>
                  </a:lnTo>
                  <a:lnTo>
                    <a:pt x="432" y="104"/>
                  </a:lnTo>
                  <a:lnTo>
                    <a:pt x="432" y="104"/>
                  </a:lnTo>
                  <a:lnTo>
                    <a:pt x="432" y="96"/>
                  </a:lnTo>
                  <a:lnTo>
                    <a:pt x="432" y="72"/>
                  </a:lnTo>
                  <a:lnTo>
                    <a:pt x="424" y="72"/>
                  </a:lnTo>
                  <a:lnTo>
                    <a:pt x="416" y="80"/>
                  </a:lnTo>
                  <a:lnTo>
                    <a:pt x="416" y="80"/>
                  </a:lnTo>
                  <a:lnTo>
                    <a:pt x="408" y="80"/>
                  </a:lnTo>
                  <a:lnTo>
                    <a:pt x="400" y="80"/>
                  </a:lnTo>
                  <a:lnTo>
                    <a:pt x="400" y="80"/>
                  </a:lnTo>
                  <a:lnTo>
                    <a:pt x="392" y="80"/>
                  </a:lnTo>
                  <a:lnTo>
                    <a:pt x="392" y="80"/>
                  </a:lnTo>
                  <a:lnTo>
                    <a:pt x="376" y="80"/>
                  </a:lnTo>
                  <a:lnTo>
                    <a:pt x="376" y="80"/>
                  </a:lnTo>
                  <a:lnTo>
                    <a:pt x="376" y="72"/>
                  </a:lnTo>
                  <a:lnTo>
                    <a:pt x="376" y="56"/>
                  </a:lnTo>
                  <a:lnTo>
                    <a:pt x="376" y="56"/>
                  </a:lnTo>
                  <a:lnTo>
                    <a:pt x="376" y="48"/>
                  </a:lnTo>
                  <a:lnTo>
                    <a:pt x="376" y="48"/>
                  </a:lnTo>
                  <a:lnTo>
                    <a:pt x="360" y="56"/>
                  </a:lnTo>
                  <a:lnTo>
                    <a:pt x="344" y="64"/>
                  </a:lnTo>
                  <a:lnTo>
                    <a:pt x="312" y="64"/>
                  </a:lnTo>
                  <a:lnTo>
                    <a:pt x="296" y="64"/>
                  </a:lnTo>
                  <a:lnTo>
                    <a:pt x="296" y="64"/>
                  </a:lnTo>
                  <a:lnTo>
                    <a:pt x="264" y="96"/>
                  </a:lnTo>
                  <a:lnTo>
                    <a:pt x="264" y="96"/>
                  </a:lnTo>
                  <a:lnTo>
                    <a:pt x="264" y="96"/>
                  </a:lnTo>
                  <a:lnTo>
                    <a:pt x="264" y="96"/>
                  </a:lnTo>
                  <a:lnTo>
                    <a:pt x="256" y="96"/>
                  </a:lnTo>
                  <a:lnTo>
                    <a:pt x="248" y="96"/>
                  </a:lnTo>
                  <a:lnTo>
                    <a:pt x="248" y="96"/>
                  </a:lnTo>
                  <a:lnTo>
                    <a:pt x="248" y="96"/>
                  </a:lnTo>
                  <a:lnTo>
                    <a:pt x="248" y="88"/>
                  </a:lnTo>
                  <a:lnTo>
                    <a:pt x="240" y="88"/>
                  </a:lnTo>
                  <a:lnTo>
                    <a:pt x="232" y="88"/>
                  </a:lnTo>
                  <a:lnTo>
                    <a:pt x="232" y="96"/>
                  </a:lnTo>
                  <a:lnTo>
                    <a:pt x="232" y="96"/>
                  </a:lnTo>
                  <a:lnTo>
                    <a:pt x="216" y="96"/>
                  </a:lnTo>
                  <a:lnTo>
                    <a:pt x="216" y="96"/>
                  </a:lnTo>
                  <a:lnTo>
                    <a:pt x="208" y="88"/>
                  </a:lnTo>
                  <a:lnTo>
                    <a:pt x="208" y="80"/>
                  </a:lnTo>
                  <a:lnTo>
                    <a:pt x="200" y="80"/>
                  </a:lnTo>
                  <a:lnTo>
                    <a:pt x="184" y="56"/>
                  </a:lnTo>
                  <a:lnTo>
                    <a:pt x="168" y="56"/>
                  </a:lnTo>
                  <a:lnTo>
                    <a:pt x="152" y="64"/>
                  </a:lnTo>
                  <a:lnTo>
                    <a:pt x="152" y="64"/>
                  </a:lnTo>
                  <a:lnTo>
                    <a:pt x="152" y="64"/>
                  </a:lnTo>
                  <a:lnTo>
                    <a:pt x="152" y="56"/>
                  </a:lnTo>
                  <a:lnTo>
                    <a:pt x="152" y="56"/>
                  </a:lnTo>
                  <a:lnTo>
                    <a:pt x="152" y="56"/>
                  </a:lnTo>
                  <a:lnTo>
                    <a:pt x="144" y="56"/>
                  </a:lnTo>
                  <a:lnTo>
                    <a:pt x="136" y="72"/>
                  </a:lnTo>
                  <a:lnTo>
                    <a:pt x="136" y="72"/>
                  </a:lnTo>
                  <a:lnTo>
                    <a:pt x="136" y="72"/>
                  </a:lnTo>
                  <a:lnTo>
                    <a:pt x="136" y="48"/>
                  </a:lnTo>
                  <a:lnTo>
                    <a:pt x="136" y="56"/>
                  </a:lnTo>
                  <a:lnTo>
                    <a:pt x="128" y="56"/>
                  </a:lnTo>
                  <a:lnTo>
                    <a:pt x="128" y="48"/>
                  </a:lnTo>
                  <a:lnTo>
                    <a:pt x="128" y="48"/>
                  </a:lnTo>
                  <a:lnTo>
                    <a:pt x="128" y="40"/>
                  </a:lnTo>
                  <a:lnTo>
                    <a:pt x="136" y="40"/>
                  </a:lnTo>
                  <a:lnTo>
                    <a:pt x="136" y="40"/>
                  </a:lnTo>
                  <a:lnTo>
                    <a:pt x="136" y="40"/>
                  </a:lnTo>
                  <a:lnTo>
                    <a:pt x="136" y="40"/>
                  </a:lnTo>
                  <a:lnTo>
                    <a:pt x="136" y="40"/>
                  </a:lnTo>
                  <a:lnTo>
                    <a:pt x="136" y="40"/>
                  </a:lnTo>
                  <a:lnTo>
                    <a:pt x="136" y="48"/>
                  </a:lnTo>
                  <a:lnTo>
                    <a:pt x="136" y="48"/>
                  </a:lnTo>
                  <a:lnTo>
                    <a:pt x="136" y="48"/>
                  </a:lnTo>
                  <a:lnTo>
                    <a:pt x="144" y="40"/>
                  </a:lnTo>
                  <a:lnTo>
                    <a:pt x="144" y="32"/>
                  </a:lnTo>
                  <a:lnTo>
                    <a:pt x="152" y="32"/>
                  </a:lnTo>
                  <a:lnTo>
                    <a:pt x="152" y="32"/>
                  </a:lnTo>
                  <a:lnTo>
                    <a:pt x="168" y="16"/>
                  </a:lnTo>
                  <a:lnTo>
                    <a:pt x="168" y="8"/>
                  </a:lnTo>
                  <a:lnTo>
                    <a:pt x="168" y="8"/>
                  </a:lnTo>
                  <a:lnTo>
                    <a:pt x="168" y="8"/>
                  </a:lnTo>
                  <a:lnTo>
                    <a:pt x="176" y="8"/>
                  </a:lnTo>
                  <a:lnTo>
                    <a:pt x="176" y="8"/>
                  </a:lnTo>
                  <a:lnTo>
                    <a:pt x="184" y="0"/>
                  </a:lnTo>
                  <a:lnTo>
                    <a:pt x="176" y="0"/>
                  </a:lnTo>
                  <a:lnTo>
                    <a:pt x="152" y="0"/>
                  </a:lnTo>
                  <a:lnTo>
                    <a:pt x="128" y="16"/>
                  </a:lnTo>
                  <a:lnTo>
                    <a:pt x="120" y="24"/>
                  </a:lnTo>
                  <a:lnTo>
                    <a:pt x="120" y="24"/>
                  </a:lnTo>
                  <a:lnTo>
                    <a:pt x="112" y="24"/>
                  </a:lnTo>
                  <a:lnTo>
                    <a:pt x="96" y="56"/>
                  </a:lnTo>
                  <a:lnTo>
                    <a:pt x="96" y="56"/>
                  </a:lnTo>
                  <a:lnTo>
                    <a:pt x="80" y="64"/>
                  </a:lnTo>
                  <a:lnTo>
                    <a:pt x="72" y="72"/>
                  </a:lnTo>
                  <a:lnTo>
                    <a:pt x="64" y="72"/>
                  </a:lnTo>
                  <a:lnTo>
                    <a:pt x="56" y="72"/>
                  </a:lnTo>
                  <a:lnTo>
                    <a:pt x="40" y="80"/>
                  </a:lnTo>
                  <a:lnTo>
                    <a:pt x="40" y="80"/>
                  </a:lnTo>
                  <a:lnTo>
                    <a:pt x="32" y="88"/>
                  </a:lnTo>
                  <a:lnTo>
                    <a:pt x="8" y="96"/>
                  </a:lnTo>
                  <a:lnTo>
                    <a:pt x="0" y="104"/>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4" name="Freeform 58"/>
            <p:cNvSpPr>
              <a:spLocks/>
            </p:cNvSpPr>
            <p:nvPr/>
          </p:nvSpPr>
          <p:spPr bwMode="auto">
            <a:xfrm>
              <a:off x="4974062" y="3281054"/>
              <a:ext cx="470987" cy="527314"/>
            </a:xfrm>
            <a:custGeom>
              <a:avLst/>
              <a:gdLst>
                <a:gd name="T0" fmla="*/ 96 w 336"/>
                <a:gd name="T1" fmla="*/ 64 h 376"/>
                <a:gd name="T2" fmla="*/ 104 w 336"/>
                <a:gd name="T3" fmla="*/ 56 h 376"/>
                <a:gd name="T4" fmla="*/ 136 w 336"/>
                <a:gd name="T5" fmla="*/ 72 h 376"/>
                <a:gd name="T6" fmla="*/ 144 w 336"/>
                <a:gd name="T7" fmla="*/ 72 h 376"/>
                <a:gd name="T8" fmla="*/ 152 w 336"/>
                <a:gd name="T9" fmla="*/ 64 h 376"/>
                <a:gd name="T10" fmla="*/ 160 w 336"/>
                <a:gd name="T11" fmla="*/ 72 h 376"/>
                <a:gd name="T12" fmla="*/ 136 w 336"/>
                <a:gd name="T13" fmla="*/ 80 h 376"/>
                <a:gd name="T14" fmla="*/ 144 w 336"/>
                <a:gd name="T15" fmla="*/ 80 h 376"/>
                <a:gd name="T16" fmla="*/ 160 w 336"/>
                <a:gd name="T17" fmla="*/ 72 h 376"/>
                <a:gd name="T18" fmla="*/ 160 w 336"/>
                <a:gd name="T19" fmla="*/ 72 h 376"/>
                <a:gd name="T20" fmla="*/ 176 w 336"/>
                <a:gd name="T21" fmla="*/ 80 h 376"/>
                <a:gd name="T22" fmla="*/ 198 w 336"/>
                <a:gd name="T23" fmla="*/ 64 h 376"/>
                <a:gd name="T24" fmla="*/ 208 w 336"/>
                <a:gd name="T25" fmla="*/ 64 h 376"/>
                <a:gd name="T26" fmla="*/ 224 w 336"/>
                <a:gd name="T27" fmla="*/ 64 h 376"/>
                <a:gd name="T28" fmla="*/ 278 w 336"/>
                <a:gd name="T29" fmla="*/ 6 h 376"/>
                <a:gd name="T30" fmla="*/ 312 w 336"/>
                <a:gd name="T31" fmla="*/ 0 h 376"/>
                <a:gd name="T32" fmla="*/ 336 w 336"/>
                <a:gd name="T33" fmla="*/ 136 h 376"/>
                <a:gd name="T34" fmla="*/ 328 w 336"/>
                <a:gd name="T35" fmla="*/ 136 h 376"/>
                <a:gd name="T36" fmla="*/ 336 w 336"/>
                <a:gd name="T37" fmla="*/ 152 h 376"/>
                <a:gd name="T38" fmla="*/ 328 w 336"/>
                <a:gd name="T39" fmla="*/ 176 h 376"/>
                <a:gd name="T40" fmla="*/ 328 w 336"/>
                <a:gd name="T41" fmla="*/ 216 h 376"/>
                <a:gd name="T42" fmla="*/ 328 w 336"/>
                <a:gd name="T43" fmla="*/ 240 h 376"/>
                <a:gd name="T44" fmla="*/ 304 w 336"/>
                <a:gd name="T45" fmla="*/ 264 h 376"/>
                <a:gd name="T46" fmla="*/ 288 w 336"/>
                <a:gd name="T47" fmla="*/ 272 h 376"/>
                <a:gd name="T48" fmla="*/ 288 w 336"/>
                <a:gd name="T49" fmla="*/ 272 h 376"/>
                <a:gd name="T50" fmla="*/ 272 w 336"/>
                <a:gd name="T51" fmla="*/ 288 h 376"/>
                <a:gd name="T52" fmla="*/ 264 w 336"/>
                <a:gd name="T53" fmla="*/ 312 h 376"/>
                <a:gd name="T54" fmla="*/ 264 w 336"/>
                <a:gd name="T55" fmla="*/ 328 h 376"/>
                <a:gd name="T56" fmla="*/ 256 w 336"/>
                <a:gd name="T57" fmla="*/ 312 h 376"/>
                <a:gd name="T58" fmla="*/ 240 w 336"/>
                <a:gd name="T59" fmla="*/ 328 h 376"/>
                <a:gd name="T60" fmla="*/ 240 w 336"/>
                <a:gd name="T61" fmla="*/ 344 h 376"/>
                <a:gd name="T62" fmla="*/ 240 w 336"/>
                <a:gd name="T63" fmla="*/ 360 h 376"/>
                <a:gd name="T64" fmla="*/ 224 w 336"/>
                <a:gd name="T65" fmla="*/ 376 h 376"/>
                <a:gd name="T66" fmla="*/ 208 w 336"/>
                <a:gd name="T67" fmla="*/ 376 h 376"/>
                <a:gd name="T68" fmla="*/ 192 w 336"/>
                <a:gd name="T69" fmla="*/ 368 h 376"/>
                <a:gd name="T70" fmla="*/ 192 w 336"/>
                <a:gd name="T71" fmla="*/ 368 h 376"/>
                <a:gd name="T72" fmla="*/ 184 w 336"/>
                <a:gd name="T73" fmla="*/ 352 h 376"/>
                <a:gd name="T74" fmla="*/ 168 w 336"/>
                <a:gd name="T75" fmla="*/ 368 h 376"/>
                <a:gd name="T76" fmla="*/ 144 w 336"/>
                <a:gd name="T77" fmla="*/ 368 h 376"/>
                <a:gd name="T78" fmla="*/ 136 w 336"/>
                <a:gd name="T79" fmla="*/ 360 h 376"/>
                <a:gd name="T80" fmla="*/ 128 w 336"/>
                <a:gd name="T81" fmla="*/ 368 h 376"/>
                <a:gd name="T82" fmla="*/ 120 w 336"/>
                <a:gd name="T83" fmla="*/ 368 h 376"/>
                <a:gd name="T84" fmla="*/ 104 w 336"/>
                <a:gd name="T85" fmla="*/ 360 h 376"/>
                <a:gd name="T86" fmla="*/ 80 w 336"/>
                <a:gd name="T87" fmla="*/ 360 h 376"/>
                <a:gd name="T88" fmla="*/ 80 w 336"/>
                <a:gd name="T89" fmla="*/ 352 h 376"/>
                <a:gd name="T90" fmla="*/ 48 w 336"/>
                <a:gd name="T91" fmla="*/ 336 h 376"/>
                <a:gd name="T92" fmla="*/ 32 w 336"/>
                <a:gd name="T93" fmla="*/ 336 h 376"/>
                <a:gd name="T94" fmla="*/ 0 w 336"/>
                <a:gd name="T95" fmla="*/ 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376">
                  <a:moveTo>
                    <a:pt x="96" y="64"/>
                  </a:moveTo>
                  <a:lnTo>
                    <a:pt x="96" y="64"/>
                  </a:lnTo>
                  <a:lnTo>
                    <a:pt x="104" y="64"/>
                  </a:lnTo>
                  <a:lnTo>
                    <a:pt x="104" y="56"/>
                  </a:lnTo>
                  <a:lnTo>
                    <a:pt x="128" y="56"/>
                  </a:lnTo>
                  <a:lnTo>
                    <a:pt x="136" y="72"/>
                  </a:lnTo>
                  <a:lnTo>
                    <a:pt x="136" y="72"/>
                  </a:lnTo>
                  <a:lnTo>
                    <a:pt x="144" y="72"/>
                  </a:lnTo>
                  <a:lnTo>
                    <a:pt x="152" y="64"/>
                  </a:lnTo>
                  <a:lnTo>
                    <a:pt x="152" y="64"/>
                  </a:lnTo>
                  <a:lnTo>
                    <a:pt x="160" y="72"/>
                  </a:lnTo>
                  <a:lnTo>
                    <a:pt x="160" y="72"/>
                  </a:lnTo>
                  <a:lnTo>
                    <a:pt x="144" y="72"/>
                  </a:lnTo>
                  <a:lnTo>
                    <a:pt x="136" y="80"/>
                  </a:lnTo>
                  <a:lnTo>
                    <a:pt x="136" y="80"/>
                  </a:lnTo>
                  <a:lnTo>
                    <a:pt x="144" y="80"/>
                  </a:lnTo>
                  <a:lnTo>
                    <a:pt x="152" y="80"/>
                  </a:lnTo>
                  <a:lnTo>
                    <a:pt x="160" y="72"/>
                  </a:lnTo>
                  <a:lnTo>
                    <a:pt x="160" y="72"/>
                  </a:lnTo>
                  <a:lnTo>
                    <a:pt x="160" y="72"/>
                  </a:lnTo>
                  <a:lnTo>
                    <a:pt x="168" y="80"/>
                  </a:lnTo>
                  <a:lnTo>
                    <a:pt x="176" y="80"/>
                  </a:lnTo>
                  <a:lnTo>
                    <a:pt x="192" y="72"/>
                  </a:lnTo>
                  <a:lnTo>
                    <a:pt x="198" y="64"/>
                  </a:lnTo>
                  <a:lnTo>
                    <a:pt x="208" y="64"/>
                  </a:lnTo>
                  <a:lnTo>
                    <a:pt x="208" y="64"/>
                  </a:lnTo>
                  <a:lnTo>
                    <a:pt x="224" y="64"/>
                  </a:lnTo>
                  <a:lnTo>
                    <a:pt x="224" y="64"/>
                  </a:lnTo>
                  <a:lnTo>
                    <a:pt x="240" y="48"/>
                  </a:lnTo>
                  <a:lnTo>
                    <a:pt x="278" y="6"/>
                  </a:lnTo>
                  <a:lnTo>
                    <a:pt x="312" y="0"/>
                  </a:lnTo>
                  <a:lnTo>
                    <a:pt x="312" y="0"/>
                  </a:lnTo>
                  <a:lnTo>
                    <a:pt x="336" y="136"/>
                  </a:lnTo>
                  <a:lnTo>
                    <a:pt x="336" y="136"/>
                  </a:lnTo>
                  <a:lnTo>
                    <a:pt x="328" y="136"/>
                  </a:lnTo>
                  <a:lnTo>
                    <a:pt x="328" y="136"/>
                  </a:lnTo>
                  <a:lnTo>
                    <a:pt x="328" y="144"/>
                  </a:lnTo>
                  <a:lnTo>
                    <a:pt x="336" y="152"/>
                  </a:lnTo>
                  <a:lnTo>
                    <a:pt x="336" y="176"/>
                  </a:lnTo>
                  <a:lnTo>
                    <a:pt x="328" y="176"/>
                  </a:lnTo>
                  <a:lnTo>
                    <a:pt x="328" y="176"/>
                  </a:lnTo>
                  <a:lnTo>
                    <a:pt x="328" y="216"/>
                  </a:lnTo>
                  <a:lnTo>
                    <a:pt x="328" y="224"/>
                  </a:lnTo>
                  <a:lnTo>
                    <a:pt x="328" y="240"/>
                  </a:lnTo>
                  <a:lnTo>
                    <a:pt x="312" y="256"/>
                  </a:lnTo>
                  <a:lnTo>
                    <a:pt x="304" y="264"/>
                  </a:lnTo>
                  <a:lnTo>
                    <a:pt x="296" y="272"/>
                  </a:lnTo>
                  <a:lnTo>
                    <a:pt x="288" y="272"/>
                  </a:lnTo>
                  <a:lnTo>
                    <a:pt x="288" y="272"/>
                  </a:lnTo>
                  <a:lnTo>
                    <a:pt x="288" y="272"/>
                  </a:lnTo>
                  <a:lnTo>
                    <a:pt x="288" y="272"/>
                  </a:lnTo>
                  <a:lnTo>
                    <a:pt x="272" y="288"/>
                  </a:lnTo>
                  <a:lnTo>
                    <a:pt x="272" y="288"/>
                  </a:lnTo>
                  <a:lnTo>
                    <a:pt x="264" y="312"/>
                  </a:lnTo>
                  <a:lnTo>
                    <a:pt x="264" y="312"/>
                  </a:lnTo>
                  <a:lnTo>
                    <a:pt x="264" y="328"/>
                  </a:lnTo>
                  <a:lnTo>
                    <a:pt x="256" y="328"/>
                  </a:lnTo>
                  <a:lnTo>
                    <a:pt x="256" y="312"/>
                  </a:lnTo>
                  <a:lnTo>
                    <a:pt x="240" y="312"/>
                  </a:lnTo>
                  <a:lnTo>
                    <a:pt x="240" y="328"/>
                  </a:lnTo>
                  <a:lnTo>
                    <a:pt x="240" y="336"/>
                  </a:lnTo>
                  <a:lnTo>
                    <a:pt x="240" y="344"/>
                  </a:lnTo>
                  <a:lnTo>
                    <a:pt x="240" y="360"/>
                  </a:lnTo>
                  <a:lnTo>
                    <a:pt x="240" y="360"/>
                  </a:lnTo>
                  <a:lnTo>
                    <a:pt x="232" y="368"/>
                  </a:lnTo>
                  <a:lnTo>
                    <a:pt x="224" y="376"/>
                  </a:lnTo>
                  <a:lnTo>
                    <a:pt x="216" y="376"/>
                  </a:lnTo>
                  <a:lnTo>
                    <a:pt x="208" y="376"/>
                  </a:lnTo>
                  <a:lnTo>
                    <a:pt x="200" y="368"/>
                  </a:lnTo>
                  <a:lnTo>
                    <a:pt x="192" y="368"/>
                  </a:lnTo>
                  <a:lnTo>
                    <a:pt x="192" y="368"/>
                  </a:lnTo>
                  <a:lnTo>
                    <a:pt x="192" y="368"/>
                  </a:lnTo>
                  <a:lnTo>
                    <a:pt x="192" y="360"/>
                  </a:lnTo>
                  <a:lnTo>
                    <a:pt x="184" y="352"/>
                  </a:lnTo>
                  <a:lnTo>
                    <a:pt x="176" y="352"/>
                  </a:lnTo>
                  <a:lnTo>
                    <a:pt x="168" y="368"/>
                  </a:lnTo>
                  <a:lnTo>
                    <a:pt x="160" y="368"/>
                  </a:lnTo>
                  <a:lnTo>
                    <a:pt x="144" y="368"/>
                  </a:lnTo>
                  <a:lnTo>
                    <a:pt x="144" y="368"/>
                  </a:lnTo>
                  <a:lnTo>
                    <a:pt x="136" y="360"/>
                  </a:lnTo>
                  <a:lnTo>
                    <a:pt x="128" y="360"/>
                  </a:lnTo>
                  <a:lnTo>
                    <a:pt x="128" y="368"/>
                  </a:lnTo>
                  <a:lnTo>
                    <a:pt x="128" y="368"/>
                  </a:lnTo>
                  <a:lnTo>
                    <a:pt x="120" y="368"/>
                  </a:lnTo>
                  <a:lnTo>
                    <a:pt x="120" y="368"/>
                  </a:lnTo>
                  <a:lnTo>
                    <a:pt x="104" y="360"/>
                  </a:lnTo>
                  <a:lnTo>
                    <a:pt x="104" y="360"/>
                  </a:lnTo>
                  <a:lnTo>
                    <a:pt x="80" y="360"/>
                  </a:lnTo>
                  <a:lnTo>
                    <a:pt x="80" y="360"/>
                  </a:lnTo>
                  <a:lnTo>
                    <a:pt x="80" y="352"/>
                  </a:lnTo>
                  <a:lnTo>
                    <a:pt x="72" y="336"/>
                  </a:lnTo>
                  <a:lnTo>
                    <a:pt x="48" y="336"/>
                  </a:lnTo>
                  <a:lnTo>
                    <a:pt x="32" y="336"/>
                  </a:lnTo>
                  <a:lnTo>
                    <a:pt x="32" y="336"/>
                  </a:lnTo>
                  <a:lnTo>
                    <a:pt x="0" y="80"/>
                  </a:lnTo>
                  <a:lnTo>
                    <a:pt x="0" y="80"/>
                  </a:lnTo>
                  <a:lnTo>
                    <a:pt x="96" y="64"/>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5" name="Freeform 59"/>
            <p:cNvSpPr>
              <a:spLocks/>
            </p:cNvSpPr>
            <p:nvPr/>
          </p:nvSpPr>
          <p:spPr bwMode="auto">
            <a:xfrm>
              <a:off x="5478605" y="2708200"/>
              <a:ext cx="685508" cy="606411"/>
            </a:xfrm>
            <a:custGeom>
              <a:avLst/>
              <a:gdLst>
                <a:gd name="T0" fmla="*/ 320 w 488"/>
                <a:gd name="T1" fmla="*/ 336 h 432"/>
                <a:gd name="T2" fmla="*/ 336 w 488"/>
                <a:gd name="T3" fmla="*/ 328 h 432"/>
                <a:gd name="T4" fmla="*/ 352 w 488"/>
                <a:gd name="T5" fmla="*/ 344 h 432"/>
                <a:gd name="T6" fmla="*/ 360 w 488"/>
                <a:gd name="T7" fmla="*/ 368 h 432"/>
                <a:gd name="T8" fmla="*/ 376 w 488"/>
                <a:gd name="T9" fmla="*/ 376 h 432"/>
                <a:gd name="T10" fmla="*/ 464 w 488"/>
                <a:gd name="T11" fmla="*/ 408 h 432"/>
                <a:gd name="T12" fmla="*/ 464 w 488"/>
                <a:gd name="T13" fmla="*/ 432 h 432"/>
                <a:gd name="T14" fmla="*/ 472 w 488"/>
                <a:gd name="T15" fmla="*/ 424 h 432"/>
                <a:gd name="T16" fmla="*/ 480 w 488"/>
                <a:gd name="T17" fmla="*/ 400 h 432"/>
                <a:gd name="T18" fmla="*/ 472 w 488"/>
                <a:gd name="T19" fmla="*/ 392 h 432"/>
                <a:gd name="T20" fmla="*/ 488 w 488"/>
                <a:gd name="T21" fmla="*/ 376 h 432"/>
                <a:gd name="T22" fmla="*/ 480 w 488"/>
                <a:gd name="T23" fmla="*/ 368 h 432"/>
                <a:gd name="T24" fmla="*/ 464 w 488"/>
                <a:gd name="T25" fmla="*/ 296 h 432"/>
                <a:gd name="T26" fmla="*/ 464 w 488"/>
                <a:gd name="T27" fmla="*/ 296 h 432"/>
                <a:gd name="T28" fmla="*/ 464 w 488"/>
                <a:gd name="T29" fmla="*/ 224 h 432"/>
                <a:gd name="T30" fmla="*/ 456 w 488"/>
                <a:gd name="T31" fmla="*/ 200 h 432"/>
                <a:gd name="T32" fmla="*/ 448 w 488"/>
                <a:gd name="T33" fmla="*/ 136 h 432"/>
                <a:gd name="T34" fmla="*/ 440 w 488"/>
                <a:gd name="T35" fmla="*/ 144 h 432"/>
                <a:gd name="T36" fmla="*/ 432 w 488"/>
                <a:gd name="T37" fmla="*/ 136 h 432"/>
                <a:gd name="T38" fmla="*/ 424 w 488"/>
                <a:gd name="T39" fmla="*/ 96 h 432"/>
                <a:gd name="T40" fmla="*/ 424 w 488"/>
                <a:gd name="T41" fmla="*/ 72 h 432"/>
                <a:gd name="T42" fmla="*/ 408 w 488"/>
                <a:gd name="T43" fmla="*/ 0 h 432"/>
                <a:gd name="T44" fmla="*/ 320 w 488"/>
                <a:gd name="T45" fmla="*/ 16 h 432"/>
                <a:gd name="T46" fmla="*/ 264 w 488"/>
                <a:gd name="T47" fmla="*/ 72 h 432"/>
                <a:gd name="T48" fmla="*/ 240 w 488"/>
                <a:gd name="T49" fmla="*/ 112 h 432"/>
                <a:gd name="T50" fmla="*/ 216 w 488"/>
                <a:gd name="T51" fmla="*/ 136 h 432"/>
                <a:gd name="T52" fmla="*/ 224 w 488"/>
                <a:gd name="T53" fmla="*/ 136 h 432"/>
                <a:gd name="T54" fmla="*/ 232 w 488"/>
                <a:gd name="T55" fmla="*/ 144 h 432"/>
                <a:gd name="T56" fmla="*/ 232 w 488"/>
                <a:gd name="T57" fmla="*/ 160 h 432"/>
                <a:gd name="T58" fmla="*/ 224 w 488"/>
                <a:gd name="T59" fmla="*/ 160 h 432"/>
                <a:gd name="T60" fmla="*/ 232 w 488"/>
                <a:gd name="T61" fmla="*/ 184 h 432"/>
                <a:gd name="T62" fmla="*/ 232 w 488"/>
                <a:gd name="T63" fmla="*/ 192 h 432"/>
                <a:gd name="T64" fmla="*/ 208 w 488"/>
                <a:gd name="T65" fmla="*/ 208 h 432"/>
                <a:gd name="T66" fmla="*/ 184 w 488"/>
                <a:gd name="T67" fmla="*/ 232 h 432"/>
                <a:gd name="T68" fmla="*/ 176 w 488"/>
                <a:gd name="T69" fmla="*/ 232 h 432"/>
                <a:gd name="T70" fmla="*/ 160 w 488"/>
                <a:gd name="T71" fmla="*/ 232 h 432"/>
                <a:gd name="T72" fmla="*/ 152 w 488"/>
                <a:gd name="T73" fmla="*/ 240 h 432"/>
                <a:gd name="T74" fmla="*/ 136 w 488"/>
                <a:gd name="T75" fmla="*/ 240 h 432"/>
                <a:gd name="T76" fmla="*/ 128 w 488"/>
                <a:gd name="T77" fmla="*/ 232 h 432"/>
                <a:gd name="T78" fmla="*/ 48 w 488"/>
                <a:gd name="T79" fmla="*/ 256 h 432"/>
                <a:gd name="T80" fmla="*/ 40 w 488"/>
                <a:gd name="T81" fmla="*/ 264 h 432"/>
                <a:gd name="T82" fmla="*/ 48 w 488"/>
                <a:gd name="T83" fmla="*/ 280 h 432"/>
                <a:gd name="T84" fmla="*/ 56 w 488"/>
                <a:gd name="T85" fmla="*/ 296 h 432"/>
                <a:gd name="T86" fmla="*/ 56 w 488"/>
                <a:gd name="T87" fmla="*/ 304 h 432"/>
                <a:gd name="T88" fmla="*/ 56 w 488"/>
                <a:gd name="T89" fmla="*/ 312 h 432"/>
                <a:gd name="T90" fmla="*/ 40 w 488"/>
                <a:gd name="T91" fmla="*/ 328 h 432"/>
                <a:gd name="T92" fmla="*/ 32 w 488"/>
                <a:gd name="T93" fmla="*/ 344 h 432"/>
                <a:gd name="T94" fmla="*/ 32 w 488"/>
                <a:gd name="T95" fmla="*/ 344 h 432"/>
                <a:gd name="T96" fmla="*/ 8 w 488"/>
                <a:gd name="T97" fmla="*/ 368 h 432"/>
                <a:gd name="T98" fmla="*/ 0 w 488"/>
                <a:gd name="T99" fmla="*/ 368 h 432"/>
                <a:gd name="T100" fmla="*/ 8 w 488"/>
                <a:gd name="T101" fmla="*/ 39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08"/>
                  </a:lnTo>
                  <a:lnTo>
                    <a:pt x="464" y="432"/>
                  </a:lnTo>
                  <a:lnTo>
                    <a:pt x="464" y="432"/>
                  </a:lnTo>
                  <a:lnTo>
                    <a:pt x="472" y="424"/>
                  </a:lnTo>
                  <a:lnTo>
                    <a:pt x="472" y="424"/>
                  </a:lnTo>
                  <a:lnTo>
                    <a:pt x="480" y="400"/>
                  </a:lnTo>
                  <a:lnTo>
                    <a:pt x="480" y="400"/>
                  </a:lnTo>
                  <a:lnTo>
                    <a:pt x="472" y="392"/>
                  </a:lnTo>
                  <a:lnTo>
                    <a:pt x="472" y="392"/>
                  </a:lnTo>
                  <a:lnTo>
                    <a:pt x="488" y="376"/>
                  </a:lnTo>
                  <a:lnTo>
                    <a:pt x="488" y="376"/>
                  </a:lnTo>
                  <a:lnTo>
                    <a:pt x="480" y="368"/>
                  </a:lnTo>
                  <a:lnTo>
                    <a:pt x="480" y="368"/>
                  </a:lnTo>
                  <a:lnTo>
                    <a:pt x="464" y="296"/>
                  </a:lnTo>
                  <a:lnTo>
                    <a:pt x="464" y="296"/>
                  </a:lnTo>
                  <a:lnTo>
                    <a:pt x="464" y="296"/>
                  </a:lnTo>
                  <a:lnTo>
                    <a:pt x="464" y="296"/>
                  </a:lnTo>
                  <a:lnTo>
                    <a:pt x="464" y="224"/>
                  </a:lnTo>
                  <a:lnTo>
                    <a:pt x="464" y="224"/>
                  </a:lnTo>
                  <a:lnTo>
                    <a:pt x="456" y="200"/>
                  </a:lnTo>
                  <a:lnTo>
                    <a:pt x="448" y="152"/>
                  </a:lnTo>
                  <a:lnTo>
                    <a:pt x="448" y="136"/>
                  </a:lnTo>
                  <a:lnTo>
                    <a:pt x="440" y="136"/>
                  </a:lnTo>
                  <a:lnTo>
                    <a:pt x="440" y="144"/>
                  </a:lnTo>
                  <a:lnTo>
                    <a:pt x="440" y="144"/>
                  </a:lnTo>
                  <a:lnTo>
                    <a:pt x="432" y="136"/>
                  </a:lnTo>
                  <a:lnTo>
                    <a:pt x="432" y="136"/>
                  </a:lnTo>
                  <a:lnTo>
                    <a:pt x="424" y="96"/>
                  </a:lnTo>
                  <a:lnTo>
                    <a:pt x="424" y="72"/>
                  </a:lnTo>
                  <a:lnTo>
                    <a:pt x="424" y="72"/>
                  </a:lnTo>
                  <a:lnTo>
                    <a:pt x="416" y="56"/>
                  </a:lnTo>
                  <a:lnTo>
                    <a:pt x="408" y="0"/>
                  </a:lnTo>
                  <a:lnTo>
                    <a:pt x="408" y="0"/>
                  </a:lnTo>
                  <a:lnTo>
                    <a:pt x="320" y="16"/>
                  </a:lnTo>
                  <a:lnTo>
                    <a:pt x="296" y="24"/>
                  </a:lnTo>
                  <a:lnTo>
                    <a:pt x="264" y="72"/>
                  </a:lnTo>
                  <a:lnTo>
                    <a:pt x="248" y="96"/>
                  </a:lnTo>
                  <a:lnTo>
                    <a:pt x="240" y="112"/>
                  </a:lnTo>
                  <a:lnTo>
                    <a:pt x="216" y="136"/>
                  </a:lnTo>
                  <a:lnTo>
                    <a:pt x="216" y="136"/>
                  </a:lnTo>
                  <a:lnTo>
                    <a:pt x="224" y="136"/>
                  </a:lnTo>
                  <a:lnTo>
                    <a:pt x="224" y="136"/>
                  </a:lnTo>
                  <a:lnTo>
                    <a:pt x="232" y="144"/>
                  </a:lnTo>
                  <a:lnTo>
                    <a:pt x="232" y="144"/>
                  </a:lnTo>
                  <a:lnTo>
                    <a:pt x="232" y="160"/>
                  </a:lnTo>
                  <a:lnTo>
                    <a:pt x="232" y="160"/>
                  </a:lnTo>
                  <a:lnTo>
                    <a:pt x="224" y="160"/>
                  </a:lnTo>
                  <a:lnTo>
                    <a:pt x="224" y="160"/>
                  </a:lnTo>
                  <a:lnTo>
                    <a:pt x="232" y="168"/>
                  </a:lnTo>
                  <a:lnTo>
                    <a:pt x="232" y="184"/>
                  </a:lnTo>
                  <a:lnTo>
                    <a:pt x="232" y="192"/>
                  </a:lnTo>
                  <a:lnTo>
                    <a:pt x="232" y="192"/>
                  </a:lnTo>
                  <a:lnTo>
                    <a:pt x="224" y="192"/>
                  </a:lnTo>
                  <a:lnTo>
                    <a:pt x="208" y="208"/>
                  </a:lnTo>
                  <a:lnTo>
                    <a:pt x="200" y="224"/>
                  </a:lnTo>
                  <a:lnTo>
                    <a:pt x="184" y="232"/>
                  </a:lnTo>
                  <a:lnTo>
                    <a:pt x="184" y="232"/>
                  </a:lnTo>
                  <a:lnTo>
                    <a:pt x="176" y="232"/>
                  </a:lnTo>
                  <a:lnTo>
                    <a:pt x="168" y="232"/>
                  </a:lnTo>
                  <a:lnTo>
                    <a:pt x="160" y="232"/>
                  </a:lnTo>
                  <a:lnTo>
                    <a:pt x="152" y="240"/>
                  </a:lnTo>
                  <a:lnTo>
                    <a:pt x="152" y="240"/>
                  </a:lnTo>
                  <a:lnTo>
                    <a:pt x="136" y="240"/>
                  </a:lnTo>
                  <a:lnTo>
                    <a:pt x="136" y="240"/>
                  </a:lnTo>
                  <a:lnTo>
                    <a:pt x="128" y="232"/>
                  </a:lnTo>
                  <a:lnTo>
                    <a:pt x="128" y="232"/>
                  </a:lnTo>
                  <a:lnTo>
                    <a:pt x="80" y="232"/>
                  </a:lnTo>
                  <a:lnTo>
                    <a:pt x="48" y="256"/>
                  </a:lnTo>
                  <a:lnTo>
                    <a:pt x="40" y="264"/>
                  </a:lnTo>
                  <a:lnTo>
                    <a:pt x="40" y="264"/>
                  </a:lnTo>
                  <a:lnTo>
                    <a:pt x="40" y="272"/>
                  </a:lnTo>
                  <a:lnTo>
                    <a:pt x="48" y="280"/>
                  </a:lnTo>
                  <a:lnTo>
                    <a:pt x="56" y="288"/>
                  </a:lnTo>
                  <a:lnTo>
                    <a:pt x="56" y="296"/>
                  </a:lnTo>
                  <a:lnTo>
                    <a:pt x="56" y="296"/>
                  </a:lnTo>
                  <a:lnTo>
                    <a:pt x="56" y="304"/>
                  </a:lnTo>
                  <a:lnTo>
                    <a:pt x="56" y="312"/>
                  </a:lnTo>
                  <a:lnTo>
                    <a:pt x="56" y="312"/>
                  </a:lnTo>
                  <a:lnTo>
                    <a:pt x="48" y="320"/>
                  </a:lnTo>
                  <a:lnTo>
                    <a:pt x="40" y="328"/>
                  </a:lnTo>
                  <a:lnTo>
                    <a:pt x="32" y="344"/>
                  </a:lnTo>
                  <a:lnTo>
                    <a:pt x="32" y="344"/>
                  </a:lnTo>
                  <a:lnTo>
                    <a:pt x="32" y="344"/>
                  </a:lnTo>
                  <a:lnTo>
                    <a:pt x="32" y="344"/>
                  </a:lnTo>
                  <a:lnTo>
                    <a:pt x="24" y="352"/>
                  </a:lnTo>
                  <a:lnTo>
                    <a:pt x="8" y="368"/>
                  </a:lnTo>
                  <a:lnTo>
                    <a:pt x="0" y="368"/>
                  </a:lnTo>
                  <a:lnTo>
                    <a:pt x="0" y="368"/>
                  </a:lnTo>
                  <a:lnTo>
                    <a:pt x="8" y="392"/>
                  </a:lnTo>
                  <a:lnTo>
                    <a:pt x="8" y="392"/>
                  </a:lnTo>
                  <a:lnTo>
                    <a:pt x="112" y="37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6" name="Freeform 60"/>
            <p:cNvSpPr>
              <a:spLocks/>
            </p:cNvSpPr>
            <p:nvPr/>
          </p:nvSpPr>
          <p:spPr bwMode="auto">
            <a:xfrm>
              <a:off x="4682841" y="3369739"/>
              <a:ext cx="336761" cy="606411"/>
            </a:xfrm>
            <a:custGeom>
              <a:avLst/>
              <a:gdLst>
                <a:gd name="T0" fmla="*/ 0 w 240"/>
                <a:gd name="T1" fmla="*/ 424 h 432"/>
                <a:gd name="T2" fmla="*/ 0 w 240"/>
                <a:gd name="T3" fmla="*/ 408 h 432"/>
                <a:gd name="T4" fmla="*/ 8 w 240"/>
                <a:gd name="T5" fmla="*/ 400 h 432"/>
                <a:gd name="T6" fmla="*/ 8 w 240"/>
                <a:gd name="T7" fmla="*/ 384 h 432"/>
                <a:gd name="T8" fmla="*/ 24 w 240"/>
                <a:gd name="T9" fmla="*/ 352 h 432"/>
                <a:gd name="T10" fmla="*/ 32 w 240"/>
                <a:gd name="T11" fmla="*/ 336 h 432"/>
                <a:gd name="T12" fmla="*/ 32 w 240"/>
                <a:gd name="T13" fmla="*/ 312 h 432"/>
                <a:gd name="T14" fmla="*/ 24 w 240"/>
                <a:gd name="T15" fmla="*/ 296 h 432"/>
                <a:gd name="T16" fmla="*/ 24 w 240"/>
                <a:gd name="T17" fmla="*/ 272 h 432"/>
                <a:gd name="T18" fmla="*/ 24 w 240"/>
                <a:gd name="T19" fmla="*/ 264 h 432"/>
                <a:gd name="T20" fmla="*/ 8 w 240"/>
                <a:gd name="T21" fmla="*/ 32 h 432"/>
                <a:gd name="T22" fmla="*/ 24 w 240"/>
                <a:gd name="T23" fmla="*/ 32 h 432"/>
                <a:gd name="T24" fmla="*/ 56 w 240"/>
                <a:gd name="T25" fmla="*/ 16 h 432"/>
                <a:gd name="T26" fmla="*/ 208 w 240"/>
                <a:gd name="T27" fmla="*/ 0 h 432"/>
                <a:gd name="T28" fmla="*/ 208 w 240"/>
                <a:gd name="T29" fmla="*/ 16 h 432"/>
                <a:gd name="T30" fmla="*/ 240 w 240"/>
                <a:gd name="T31" fmla="*/ 272 h 432"/>
                <a:gd name="T32" fmla="*/ 232 w 240"/>
                <a:gd name="T33" fmla="*/ 288 h 432"/>
                <a:gd name="T34" fmla="*/ 240 w 240"/>
                <a:gd name="T35" fmla="*/ 304 h 432"/>
                <a:gd name="T36" fmla="*/ 216 w 240"/>
                <a:gd name="T37" fmla="*/ 312 h 432"/>
                <a:gd name="T38" fmla="*/ 192 w 240"/>
                <a:gd name="T39" fmla="*/ 312 h 432"/>
                <a:gd name="T40" fmla="*/ 200 w 240"/>
                <a:gd name="T41" fmla="*/ 328 h 432"/>
                <a:gd name="T42" fmla="*/ 192 w 240"/>
                <a:gd name="T43" fmla="*/ 344 h 432"/>
                <a:gd name="T44" fmla="*/ 176 w 240"/>
                <a:gd name="T45" fmla="*/ 360 h 432"/>
                <a:gd name="T46" fmla="*/ 168 w 240"/>
                <a:gd name="T47" fmla="*/ 384 h 432"/>
                <a:gd name="T48" fmla="*/ 144 w 240"/>
                <a:gd name="T49" fmla="*/ 392 h 432"/>
                <a:gd name="T50" fmla="*/ 136 w 240"/>
                <a:gd name="T51" fmla="*/ 376 h 432"/>
                <a:gd name="T52" fmla="*/ 120 w 240"/>
                <a:gd name="T53" fmla="*/ 400 h 432"/>
                <a:gd name="T54" fmla="*/ 112 w 240"/>
                <a:gd name="T55" fmla="*/ 416 h 432"/>
                <a:gd name="T56" fmla="*/ 104 w 240"/>
                <a:gd name="T57" fmla="*/ 400 h 432"/>
                <a:gd name="T58" fmla="*/ 80 w 240"/>
                <a:gd name="T59" fmla="*/ 416 h 432"/>
                <a:gd name="T60" fmla="*/ 72 w 240"/>
                <a:gd name="T61" fmla="*/ 424 h 432"/>
                <a:gd name="T62" fmla="*/ 48 w 240"/>
                <a:gd name="T63" fmla="*/ 408 h 432"/>
                <a:gd name="T64" fmla="*/ 40 w 240"/>
                <a:gd name="T65" fmla="*/ 416 h 432"/>
                <a:gd name="T66" fmla="*/ 40 w 240"/>
                <a:gd name="T67" fmla="*/ 408 h 432"/>
                <a:gd name="T68" fmla="*/ 40 w 240"/>
                <a:gd name="T69" fmla="*/ 424 h 432"/>
                <a:gd name="T70" fmla="*/ 32 w 240"/>
                <a:gd name="T71" fmla="*/ 424 h 432"/>
                <a:gd name="T72" fmla="*/ 24 w 240"/>
                <a:gd name="T73" fmla="*/ 416 h 432"/>
                <a:gd name="T74" fmla="*/ 8 w 240"/>
                <a:gd name="T75" fmla="*/ 416 h 432"/>
                <a:gd name="T76" fmla="*/ 8 w 240"/>
                <a:gd name="T77" fmla="*/ 416 h 432"/>
                <a:gd name="T78" fmla="*/ 8 w 240"/>
                <a:gd name="T79" fmla="*/ 432 h 432"/>
                <a:gd name="T80" fmla="*/ 8 w 240"/>
                <a:gd name="T8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432">
                  <a:moveTo>
                    <a:pt x="0" y="424"/>
                  </a:moveTo>
                  <a:lnTo>
                    <a:pt x="0" y="424"/>
                  </a:lnTo>
                  <a:lnTo>
                    <a:pt x="0" y="416"/>
                  </a:lnTo>
                  <a:lnTo>
                    <a:pt x="0" y="408"/>
                  </a:lnTo>
                  <a:lnTo>
                    <a:pt x="8" y="408"/>
                  </a:lnTo>
                  <a:lnTo>
                    <a:pt x="8" y="400"/>
                  </a:lnTo>
                  <a:lnTo>
                    <a:pt x="8" y="384"/>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72"/>
                  </a:lnTo>
                  <a:lnTo>
                    <a:pt x="24" y="264"/>
                  </a:lnTo>
                  <a:lnTo>
                    <a:pt x="8" y="24"/>
                  </a:lnTo>
                  <a:lnTo>
                    <a:pt x="8" y="32"/>
                  </a:lnTo>
                  <a:lnTo>
                    <a:pt x="8" y="40"/>
                  </a:lnTo>
                  <a:lnTo>
                    <a:pt x="24" y="32"/>
                  </a:lnTo>
                  <a:lnTo>
                    <a:pt x="40" y="32"/>
                  </a:lnTo>
                  <a:lnTo>
                    <a:pt x="56" y="16"/>
                  </a:lnTo>
                  <a:lnTo>
                    <a:pt x="56" y="16"/>
                  </a:lnTo>
                  <a:lnTo>
                    <a:pt x="208" y="0"/>
                  </a:lnTo>
                  <a:lnTo>
                    <a:pt x="208" y="0"/>
                  </a:lnTo>
                  <a:lnTo>
                    <a:pt x="208" y="16"/>
                  </a:lnTo>
                  <a:lnTo>
                    <a:pt x="240" y="272"/>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16"/>
                  </a:lnTo>
                  <a:lnTo>
                    <a:pt x="40" y="408"/>
                  </a:lnTo>
                  <a:lnTo>
                    <a:pt x="40" y="408"/>
                  </a:lnTo>
                  <a:lnTo>
                    <a:pt x="40" y="416"/>
                  </a:lnTo>
                  <a:lnTo>
                    <a:pt x="40" y="424"/>
                  </a:lnTo>
                  <a:lnTo>
                    <a:pt x="32" y="424"/>
                  </a:lnTo>
                  <a:lnTo>
                    <a:pt x="32" y="424"/>
                  </a:lnTo>
                  <a:lnTo>
                    <a:pt x="32" y="424"/>
                  </a:lnTo>
                  <a:lnTo>
                    <a:pt x="24" y="416"/>
                  </a:lnTo>
                  <a:lnTo>
                    <a:pt x="16" y="416"/>
                  </a:lnTo>
                  <a:lnTo>
                    <a:pt x="8" y="416"/>
                  </a:lnTo>
                  <a:lnTo>
                    <a:pt x="8" y="416"/>
                  </a:lnTo>
                  <a:lnTo>
                    <a:pt x="8" y="416"/>
                  </a:lnTo>
                  <a:lnTo>
                    <a:pt x="8" y="424"/>
                  </a:lnTo>
                  <a:lnTo>
                    <a:pt x="8" y="432"/>
                  </a:lnTo>
                  <a:lnTo>
                    <a:pt x="8" y="432"/>
                  </a:lnTo>
                  <a:lnTo>
                    <a:pt x="8" y="432"/>
                  </a:lnTo>
                  <a:lnTo>
                    <a:pt x="0" y="424"/>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7" name="Freeform 61"/>
            <p:cNvSpPr>
              <a:spLocks/>
            </p:cNvSpPr>
            <p:nvPr/>
          </p:nvSpPr>
          <p:spPr bwMode="auto">
            <a:xfrm>
              <a:off x="5411493" y="3168401"/>
              <a:ext cx="650753" cy="426645"/>
            </a:xfrm>
            <a:custGeom>
              <a:avLst/>
              <a:gdLst>
                <a:gd name="T0" fmla="*/ 120 w 464"/>
                <a:gd name="T1" fmla="*/ 288 h 304"/>
                <a:gd name="T2" fmla="*/ 400 w 464"/>
                <a:gd name="T3" fmla="*/ 240 h 304"/>
                <a:gd name="T4" fmla="*/ 400 w 464"/>
                <a:gd name="T5" fmla="*/ 240 h 304"/>
                <a:gd name="T6" fmla="*/ 400 w 464"/>
                <a:gd name="T7" fmla="*/ 216 h 304"/>
                <a:gd name="T8" fmla="*/ 416 w 464"/>
                <a:gd name="T9" fmla="*/ 216 h 304"/>
                <a:gd name="T10" fmla="*/ 424 w 464"/>
                <a:gd name="T11" fmla="*/ 224 h 304"/>
                <a:gd name="T12" fmla="*/ 424 w 464"/>
                <a:gd name="T13" fmla="*/ 224 h 304"/>
                <a:gd name="T14" fmla="*/ 440 w 464"/>
                <a:gd name="T15" fmla="*/ 208 h 304"/>
                <a:gd name="T16" fmla="*/ 440 w 464"/>
                <a:gd name="T17" fmla="*/ 208 h 304"/>
                <a:gd name="T18" fmla="*/ 440 w 464"/>
                <a:gd name="T19" fmla="*/ 200 h 304"/>
                <a:gd name="T20" fmla="*/ 456 w 464"/>
                <a:gd name="T21" fmla="*/ 184 h 304"/>
                <a:gd name="T22" fmla="*/ 464 w 464"/>
                <a:gd name="T23" fmla="*/ 176 h 304"/>
                <a:gd name="T24" fmla="*/ 464 w 464"/>
                <a:gd name="T25" fmla="*/ 176 h 304"/>
                <a:gd name="T26" fmla="*/ 464 w 464"/>
                <a:gd name="T27" fmla="*/ 168 h 304"/>
                <a:gd name="T28" fmla="*/ 464 w 464"/>
                <a:gd name="T29" fmla="*/ 168 h 304"/>
                <a:gd name="T30" fmla="*/ 432 w 464"/>
                <a:gd name="T31" fmla="*/ 144 h 304"/>
                <a:gd name="T32" fmla="*/ 416 w 464"/>
                <a:gd name="T33" fmla="*/ 136 h 304"/>
                <a:gd name="T34" fmla="*/ 416 w 464"/>
                <a:gd name="T35" fmla="*/ 120 h 304"/>
                <a:gd name="T36" fmla="*/ 424 w 464"/>
                <a:gd name="T37" fmla="*/ 120 h 304"/>
                <a:gd name="T38" fmla="*/ 424 w 464"/>
                <a:gd name="T39" fmla="*/ 112 h 304"/>
                <a:gd name="T40" fmla="*/ 424 w 464"/>
                <a:gd name="T41" fmla="*/ 112 h 304"/>
                <a:gd name="T42" fmla="*/ 416 w 464"/>
                <a:gd name="T43" fmla="*/ 96 h 304"/>
                <a:gd name="T44" fmla="*/ 416 w 464"/>
                <a:gd name="T45" fmla="*/ 96 h 304"/>
                <a:gd name="T46" fmla="*/ 432 w 464"/>
                <a:gd name="T47" fmla="*/ 80 h 304"/>
                <a:gd name="T48" fmla="*/ 432 w 464"/>
                <a:gd name="T49" fmla="*/ 80 h 304"/>
                <a:gd name="T50" fmla="*/ 432 w 464"/>
                <a:gd name="T51" fmla="*/ 64 h 304"/>
                <a:gd name="T52" fmla="*/ 440 w 464"/>
                <a:gd name="T53" fmla="*/ 56 h 304"/>
                <a:gd name="T54" fmla="*/ 440 w 464"/>
                <a:gd name="T55" fmla="*/ 56 h 304"/>
                <a:gd name="T56" fmla="*/ 424 w 464"/>
                <a:gd name="T57" fmla="*/ 48 h 304"/>
                <a:gd name="T58" fmla="*/ 416 w 464"/>
                <a:gd name="T59" fmla="*/ 48 h 304"/>
                <a:gd name="T60" fmla="*/ 408 w 464"/>
                <a:gd name="T61" fmla="*/ 40 h 304"/>
                <a:gd name="T62" fmla="*/ 408 w 464"/>
                <a:gd name="T63" fmla="*/ 24 h 304"/>
                <a:gd name="T64" fmla="*/ 400 w 464"/>
                <a:gd name="T65" fmla="*/ 16 h 304"/>
                <a:gd name="T66" fmla="*/ 392 w 464"/>
                <a:gd name="T67" fmla="*/ 16 h 304"/>
                <a:gd name="T68" fmla="*/ 384 w 464"/>
                <a:gd name="T69" fmla="*/ 0 h 304"/>
                <a:gd name="T70" fmla="*/ 376 w 464"/>
                <a:gd name="T71" fmla="*/ 0 h 304"/>
                <a:gd name="T72" fmla="*/ 328 w 464"/>
                <a:gd name="T73" fmla="*/ 8 h 304"/>
                <a:gd name="T74" fmla="*/ 216 w 464"/>
                <a:gd name="T75" fmla="*/ 32 h 304"/>
                <a:gd name="T76" fmla="*/ 96 w 464"/>
                <a:gd name="T77" fmla="*/ 56 h 304"/>
                <a:gd name="T78" fmla="*/ 56 w 464"/>
                <a:gd name="T79" fmla="*/ 64 h 304"/>
                <a:gd name="T80" fmla="*/ 56 w 464"/>
                <a:gd name="T81" fmla="*/ 64 h 304"/>
                <a:gd name="T82" fmla="*/ 48 w 464"/>
                <a:gd name="T83" fmla="*/ 40 h 304"/>
                <a:gd name="T84" fmla="*/ 48 w 464"/>
                <a:gd name="T85" fmla="*/ 40 h 304"/>
                <a:gd name="T86" fmla="*/ 40 w 464"/>
                <a:gd name="T87" fmla="*/ 48 h 304"/>
                <a:gd name="T88" fmla="*/ 16 w 464"/>
                <a:gd name="T89" fmla="*/ 72 h 304"/>
                <a:gd name="T90" fmla="*/ 0 w 464"/>
                <a:gd name="T91" fmla="*/ 80 h 304"/>
                <a:gd name="T92" fmla="*/ 0 w 464"/>
                <a:gd name="T93" fmla="*/ 80 h 304"/>
                <a:gd name="T94" fmla="*/ 24 w 464"/>
                <a:gd name="T95" fmla="*/ 216 h 304"/>
                <a:gd name="T96" fmla="*/ 40 w 464"/>
                <a:gd name="T97" fmla="*/ 304 h 304"/>
                <a:gd name="T98" fmla="*/ 40 w 464"/>
                <a:gd name="T99" fmla="*/ 304 h 304"/>
                <a:gd name="T100" fmla="*/ 120 w 464"/>
                <a:gd name="T101" fmla="*/ 28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4" h="304">
                  <a:moveTo>
                    <a:pt x="120" y="288"/>
                  </a:moveTo>
                  <a:lnTo>
                    <a:pt x="400" y="240"/>
                  </a:lnTo>
                  <a:lnTo>
                    <a:pt x="400" y="240"/>
                  </a:lnTo>
                  <a:lnTo>
                    <a:pt x="400" y="216"/>
                  </a:lnTo>
                  <a:lnTo>
                    <a:pt x="416" y="216"/>
                  </a:lnTo>
                  <a:lnTo>
                    <a:pt x="424" y="224"/>
                  </a:lnTo>
                  <a:lnTo>
                    <a:pt x="424" y="224"/>
                  </a:lnTo>
                  <a:lnTo>
                    <a:pt x="440" y="208"/>
                  </a:lnTo>
                  <a:lnTo>
                    <a:pt x="440" y="208"/>
                  </a:lnTo>
                  <a:lnTo>
                    <a:pt x="440" y="200"/>
                  </a:lnTo>
                  <a:lnTo>
                    <a:pt x="456" y="184"/>
                  </a:lnTo>
                  <a:lnTo>
                    <a:pt x="464" y="176"/>
                  </a:lnTo>
                  <a:lnTo>
                    <a:pt x="464" y="176"/>
                  </a:lnTo>
                  <a:lnTo>
                    <a:pt x="464" y="168"/>
                  </a:lnTo>
                  <a:lnTo>
                    <a:pt x="464" y="168"/>
                  </a:lnTo>
                  <a:lnTo>
                    <a:pt x="432" y="144"/>
                  </a:lnTo>
                  <a:lnTo>
                    <a:pt x="416" y="136"/>
                  </a:lnTo>
                  <a:lnTo>
                    <a:pt x="416" y="120"/>
                  </a:lnTo>
                  <a:lnTo>
                    <a:pt x="424" y="120"/>
                  </a:lnTo>
                  <a:lnTo>
                    <a:pt x="424" y="112"/>
                  </a:lnTo>
                  <a:lnTo>
                    <a:pt x="424" y="112"/>
                  </a:lnTo>
                  <a:lnTo>
                    <a:pt x="416" y="96"/>
                  </a:lnTo>
                  <a:lnTo>
                    <a:pt x="416" y="96"/>
                  </a:lnTo>
                  <a:lnTo>
                    <a:pt x="432" y="80"/>
                  </a:lnTo>
                  <a:lnTo>
                    <a:pt x="432" y="80"/>
                  </a:lnTo>
                  <a:lnTo>
                    <a:pt x="432" y="64"/>
                  </a:lnTo>
                  <a:lnTo>
                    <a:pt x="440" y="56"/>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56" y="64"/>
                  </a:lnTo>
                  <a:lnTo>
                    <a:pt x="48" y="40"/>
                  </a:lnTo>
                  <a:lnTo>
                    <a:pt x="48" y="40"/>
                  </a:lnTo>
                  <a:lnTo>
                    <a:pt x="40" y="48"/>
                  </a:lnTo>
                  <a:lnTo>
                    <a:pt x="16" y="72"/>
                  </a:lnTo>
                  <a:lnTo>
                    <a:pt x="0" y="80"/>
                  </a:lnTo>
                  <a:lnTo>
                    <a:pt x="0" y="80"/>
                  </a:lnTo>
                  <a:lnTo>
                    <a:pt x="24" y="216"/>
                  </a:lnTo>
                  <a:lnTo>
                    <a:pt x="40" y="304"/>
                  </a:lnTo>
                  <a:lnTo>
                    <a:pt x="40" y="304"/>
                  </a:lnTo>
                  <a:lnTo>
                    <a:pt x="120" y="288"/>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68" name="Freeform 62"/>
            <p:cNvSpPr>
              <a:spLocks/>
            </p:cNvSpPr>
            <p:nvPr/>
          </p:nvSpPr>
          <p:spPr bwMode="auto">
            <a:xfrm>
              <a:off x="6051460" y="2662659"/>
              <a:ext cx="179766" cy="359532"/>
            </a:xfrm>
            <a:custGeom>
              <a:avLst/>
              <a:gdLst>
                <a:gd name="T0" fmla="*/ 48 w 128"/>
                <a:gd name="T1" fmla="*/ 232 h 256"/>
                <a:gd name="T2" fmla="*/ 40 w 128"/>
                <a:gd name="T3" fmla="*/ 184 h 256"/>
                <a:gd name="T4" fmla="*/ 40 w 128"/>
                <a:gd name="T5" fmla="*/ 168 h 256"/>
                <a:gd name="T6" fmla="*/ 32 w 128"/>
                <a:gd name="T7" fmla="*/ 168 h 256"/>
                <a:gd name="T8" fmla="*/ 32 w 128"/>
                <a:gd name="T9" fmla="*/ 176 h 256"/>
                <a:gd name="T10" fmla="*/ 32 w 128"/>
                <a:gd name="T11" fmla="*/ 176 h 256"/>
                <a:gd name="T12" fmla="*/ 24 w 128"/>
                <a:gd name="T13" fmla="*/ 168 h 256"/>
                <a:gd name="T14" fmla="*/ 24 w 128"/>
                <a:gd name="T15" fmla="*/ 168 h 256"/>
                <a:gd name="T16" fmla="*/ 16 w 128"/>
                <a:gd name="T17" fmla="*/ 128 h 256"/>
                <a:gd name="T18" fmla="*/ 16 w 128"/>
                <a:gd name="T19" fmla="*/ 104 h 256"/>
                <a:gd name="T20" fmla="*/ 16 w 128"/>
                <a:gd name="T21" fmla="*/ 104 h 256"/>
                <a:gd name="T22" fmla="*/ 8 w 128"/>
                <a:gd name="T23" fmla="*/ 88 h 256"/>
                <a:gd name="T24" fmla="*/ 0 w 128"/>
                <a:gd name="T25" fmla="*/ 32 h 256"/>
                <a:gd name="T26" fmla="*/ 0 w 128"/>
                <a:gd name="T27" fmla="*/ 32 h 256"/>
                <a:gd name="T28" fmla="*/ 128 w 128"/>
                <a:gd name="T29" fmla="*/ 0 h 256"/>
                <a:gd name="T30" fmla="*/ 128 w 128"/>
                <a:gd name="T31" fmla="*/ 0 h 256"/>
                <a:gd name="T32" fmla="*/ 128 w 128"/>
                <a:gd name="T33" fmla="*/ 8 h 256"/>
                <a:gd name="T34" fmla="*/ 128 w 128"/>
                <a:gd name="T35" fmla="*/ 8 h 256"/>
                <a:gd name="T36" fmla="*/ 128 w 128"/>
                <a:gd name="T37" fmla="*/ 16 h 256"/>
                <a:gd name="T38" fmla="*/ 120 w 128"/>
                <a:gd name="T39" fmla="*/ 24 h 256"/>
                <a:gd name="T40" fmla="*/ 120 w 128"/>
                <a:gd name="T41" fmla="*/ 24 h 256"/>
                <a:gd name="T42" fmla="*/ 128 w 128"/>
                <a:gd name="T43" fmla="*/ 32 h 256"/>
                <a:gd name="T44" fmla="*/ 128 w 128"/>
                <a:gd name="T45" fmla="*/ 56 h 256"/>
                <a:gd name="T46" fmla="*/ 128 w 128"/>
                <a:gd name="T47" fmla="*/ 64 h 256"/>
                <a:gd name="T48" fmla="*/ 112 w 128"/>
                <a:gd name="T49" fmla="*/ 72 h 256"/>
                <a:gd name="T50" fmla="*/ 112 w 128"/>
                <a:gd name="T51" fmla="*/ 72 h 256"/>
                <a:gd name="T52" fmla="*/ 112 w 128"/>
                <a:gd name="T53" fmla="*/ 72 h 256"/>
                <a:gd name="T54" fmla="*/ 112 w 128"/>
                <a:gd name="T55" fmla="*/ 72 h 256"/>
                <a:gd name="T56" fmla="*/ 104 w 128"/>
                <a:gd name="T57" fmla="*/ 80 h 256"/>
                <a:gd name="T58" fmla="*/ 104 w 128"/>
                <a:gd name="T59" fmla="*/ 80 h 256"/>
                <a:gd name="T60" fmla="*/ 112 w 128"/>
                <a:gd name="T61" fmla="*/ 88 h 256"/>
                <a:gd name="T62" fmla="*/ 112 w 128"/>
                <a:gd name="T63" fmla="*/ 104 h 256"/>
                <a:gd name="T64" fmla="*/ 112 w 128"/>
                <a:gd name="T65" fmla="*/ 128 h 256"/>
                <a:gd name="T66" fmla="*/ 104 w 128"/>
                <a:gd name="T67" fmla="*/ 136 h 256"/>
                <a:gd name="T68" fmla="*/ 104 w 128"/>
                <a:gd name="T69" fmla="*/ 144 h 256"/>
                <a:gd name="T70" fmla="*/ 104 w 128"/>
                <a:gd name="T71" fmla="*/ 152 h 256"/>
                <a:gd name="T72" fmla="*/ 96 w 128"/>
                <a:gd name="T73" fmla="*/ 160 h 256"/>
                <a:gd name="T74" fmla="*/ 96 w 128"/>
                <a:gd name="T75" fmla="*/ 176 h 256"/>
                <a:gd name="T76" fmla="*/ 104 w 128"/>
                <a:gd name="T77" fmla="*/ 184 h 256"/>
                <a:gd name="T78" fmla="*/ 104 w 128"/>
                <a:gd name="T79" fmla="*/ 192 h 256"/>
                <a:gd name="T80" fmla="*/ 112 w 128"/>
                <a:gd name="T81" fmla="*/ 208 h 256"/>
                <a:gd name="T82" fmla="*/ 112 w 128"/>
                <a:gd name="T83" fmla="*/ 216 h 256"/>
                <a:gd name="T84" fmla="*/ 104 w 128"/>
                <a:gd name="T85" fmla="*/ 224 h 256"/>
                <a:gd name="T86" fmla="*/ 104 w 128"/>
                <a:gd name="T87" fmla="*/ 240 h 256"/>
                <a:gd name="T88" fmla="*/ 112 w 128"/>
                <a:gd name="T89" fmla="*/ 240 h 256"/>
                <a:gd name="T90" fmla="*/ 112 w 128"/>
                <a:gd name="T91" fmla="*/ 240 h 256"/>
                <a:gd name="T92" fmla="*/ 56 w 128"/>
                <a:gd name="T93" fmla="*/ 256 h 256"/>
                <a:gd name="T94" fmla="*/ 56 w 128"/>
                <a:gd name="T95" fmla="*/ 256 h 256"/>
                <a:gd name="T96" fmla="*/ 48 w 128"/>
                <a:gd name="T9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256">
                  <a:moveTo>
                    <a:pt x="48" y="232"/>
                  </a:moveTo>
                  <a:lnTo>
                    <a:pt x="40" y="184"/>
                  </a:lnTo>
                  <a:lnTo>
                    <a:pt x="40" y="168"/>
                  </a:lnTo>
                  <a:lnTo>
                    <a:pt x="32" y="168"/>
                  </a:lnTo>
                  <a:lnTo>
                    <a:pt x="32" y="176"/>
                  </a:lnTo>
                  <a:lnTo>
                    <a:pt x="32" y="176"/>
                  </a:lnTo>
                  <a:lnTo>
                    <a:pt x="24" y="168"/>
                  </a:lnTo>
                  <a:lnTo>
                    <a:pt x="24" y="168"/>
                  </a:lnTo>
                  <a:lnTo>
                    <a:pt x="16" y="128"/>
                  </a:lnTo>
                  <a:lnTo>
                    <a:pt x="16" y="104"/>
                  </a:lnTo>
                  <a:lnTo>
                    <a:pt x="16" y="104"/>
                  </a:lnTo>
                  <a:lnTo>
                    <a:pt x="8" y="88"/>
                  </a:lnTo>
                  <a:lnTo>
                    <a:pt x="0" y="32"/>
                  </a:lnTo>
                  <a:lnTo>
                    <a:pt x="0" y="32"/>
                  </a:lnTo>
                  <a:lnTo>
                    <a:pt x="128" y="0"/>
                  </a:lnTo>
                  <a:lnTo>
                    <a:pt x="128" y="0"/>
                  </a:lnTo>
                  <a:lnTo>
                    <a:pt x="128" y="8"/>
                  </a:lnTo>
                  <a:lnTo>
                    <a:pt x="128" y="8"/>
                  </a:lnTo>
                  <a:lnTo>
                    <a:pt x="128" y="16"/>
                  </a:lnTo>
                  <a:lnTo>
                    <a:pt x="120" y="24"/>
                  </a:lnTo>
                  <a:lnTo>
                    <a:pt x="120" y="24"/>
                  </a:lnTo>
                  <a:lnTo>
                    <a:pt x="128" y="32"/>
                  </a:lnTo>
                  <a:lnTo>
                    <a:pt x="128" y="56"/>
                  </a:lnTo>
                  <a:lnTo>
                    <a:pt x="128" y="64"/>
                  </a:lnTo>
                  <a:lnTo>
                    <a:pt x="112" y="72"/>
                  </a:lnTo>
                  <a:lnTo>
                    <a:pt x="112" y="72"/>
                  </a:lnTo>
                  <a:lnTo>
                    <a:pt x="112" y="72"/>
                  </a:lnTo>
                  <a:lnTo>
                    <a:pt x="112" y="72"/>
                  </a:lnTo>
                  <a:lnTo>
                    <a:pt x="104" y="80"/>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112" y="240"/>
                  </a:lnTo>
                  <a:lnTo>
                    <a:pt x="56" y="256"/>
                  </a:lnTo>
                  <a:lnTo>
                    <a:pt x="56" y="256"/>
                  </a:lnTo>
                  <a:lnTo>
                    <a:pt x="48" y="232"/>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0" name="Freeform 64"/>
            <p:cNvSpPr>
              <a:spLocks/>
            </p:cNvSpPr>
            <p:nvPr/>
          </p:nvSpPr>
          <p:spPr bwMode="auto">
            <a:xfrm>
              <a:off x="4603744" y="2764527"/>
              <a:ext cx="303205" cy="661539"/>
            </a:xfrm>
            <a:custGeom>
              <a:avLst/>
              <a:gdLst>
                <a:gd name="T0" fmla="*/ 216 w 216"/>
                <a:gd name="T1" fmla="*/ 32 h 472"/>
                <a:gd name="T2" fmla="*/ 208 w 216"/>
                <a:gd name="T3" fmla="*/ 40 h 472"/>
                <a:gd name="T4" fmla="*/ 200 w 216"/>
                <a:gd name="T5" fmla="*/ 56 h 472"/>
                <a:gd name="T6" fmla="*/ 208 w 216"/>
                <a:gd name="T7" fmla="*/ 64 h 472"/>
                <a:gd name="T8" fmla="*/ 200 w 216"/>
                <a:gd name="T9" fmla="*/ 72 h 472"/>
                <a:gd name="T10" fmla="*/ 184 w 216"/>
                <a:gd name="T11" fmla="*/ 120 h 472"/>
                <a:gd name="T12" fmla="*/ 176 w 216"/>
                <a:gd name="T13" fmla="*/ 136 h 472"/>
                <a:gd name="T14" fmla="*/ 168 w 216"/>
                <a:gd name="T15" fmla="*/ 136 h 472"/>
                <a:gd name="T16" fmla="*/ 168 w 216"/>
                <a:gd name="T17" fmla="*/ 104 h 472"/>
                <a:gd name="T18" fmla="*/ 168 w 216"/>
                <a:gd name="T19" fmla="*/ 96 h 472"/>
                <a:gd name="T20" fmla="*/ 152 w 216"/>
                <a:gd name="T21" fmla="*/ 120 h 472"/>
                <a:gd name="T22" fmla="*/ 144 w 216"/>
                <a:gd name="T23" fmla="*/ 120 h 472"/>
                <a:gd name="T24" fmla="*/ 136 w 216"/>
                <a:gd name="T25" fmla="*/ 128 h 472"/>
                <a:gd name="T26" fmla="*/ 128 w 216"/>
                <a:gd name="T27" fmla="*/ 144 h 472"/>
                <a:gd name="T28" fmla="*/ 128 w 216"/>
                <a:gd name="T29" fmla="*/ 160 h 472"/>
                <a:gd name="T30" fmla="*/ 112 w 216"/>
                <a:gd name="T31" fmla="*/ 216 h 472"/>
                <a:gd name="T32" fmla="*/ 120 w 216"/>
                <a:gd name="T33" fmla="*/ 240 h 472"/>
                <a:gd name="T34" fmla="*/ 112 w 216"/>
                <a:gd name="T35" fmla="*/ 256 h 472"/>
                <a:gd name="T36" fmla="*/ 152 w 216"/>
                <a:gd name="T37" fmla="*/ 328 h 472"/>
                <a:gd name="T38" fmla="*/ 136 w 216"/>
                <a:gd name="T39" fmla="*/ 408 h 472"/>
                <a:gd name="T40" fmla="*/ 128 w 216"/>
                <a:gd name="T41" fmla="*/ 432 h 472"/>
                <a:gd name="T42" fmla="*/ 80 w 216"/>
                <a:gd name="T43" fmla="*/ 472 h 472"/>
                <a:gd name="T44" fmla="*/ 64 w 216"/>
                <a:gd name="T45" fmla="*/ 456 h 472"/>
                <a:gd name="T46" fmla="*/ 48 w 216"/>
                <a:gd name="T47" fmla="*/ 440 h 472"/>
                <a:gd name="T48" fmla="*/ 48 w 216"/>
                <a:gd name="T49" fmla="*/ 424 h 472"/>
                <a:gd name="T50" fmla="*/ 32 w 216"/>
                <a:gd name="T51" fmla="*/ 392 h 472"/>
                <a:gd name="T52" fmla="*/ 32 w 216"/>
                <a:gd name="T53" fmla="*/ 360 h 472"/>
                <a:gd name="T54" fmla="*/ 24 w 216"/>
                <a:gd name="T55" fmla="*/ 344 h 472"/>
                <a:gd name="T56" fmla="*/ 32 w 216"/>
                <a:gd name="T57" fmla="*/ 272 h 472"/>
                <a:gd name="T58" fmla="*/ 32 w 216"/>
                <a:gd name="T59" fmla="*/ 248 h 472"/>
                <a:gd name="T60" fmla="*/ 40 w 216"/>
                <a:gd name="T61" fmla="*/ 208 h 472"/>
                <a:gd name="T62" fmla="*/ 40 w 216"/>
                <a:gd name="T63" fmla="*/ 176 h 472"/>
                <a:gd name="T64" fmla="*/ 56 w 216"/>
                <a:gd name="T65" fmla="*/ 136 h 472"/>
                <a:gd name="T66" fmla="*/ 64 w 216"/>
                <a:gd name="T67" fmla="*/ 112 h 472"/>
                <a:gd name="T68" fmla="*/ 64 w 216"/>
                <a:gd name="T69" fmla="*/ 96 h 472"/>
                <a:gd name="T70" fmla="*/ 64 w 216"/>
                <a:gd name="T71" fmla="*/ 96 h 472"/>
                <a:gd name="T72" fmla="*/ 40 w 216"/>
                <a:gd name="T73" fmla="*/ 136 h 472"/>
                <a:gd name="T74" fmla="*/ 24 w 216"/>
                <a:gd name="T75" fmla="*/ 136 h 472"/>
                <a:gd name="T76" fmla="*/ 8 w 216"/>
                <a:gd name="T77" fmla="*/ 176 h 472"/>
                <a:gd name="T78" fmla="*/ 0 w 216"/>
                <a:gd name="T79" fmla="*/ 160 h 472"/>
                <a:gd name="T80" fmla="*/ 8 w 216"/>
                <a:gd name="T81" fmla="*/ 136 h 472"/>
                <a:gd name="T82" fmla="*/ 24 w 216"/>
                <a:gd name="T83" fmla="*/ 120 h 472"/>
                <a:gd name="T84" fmla="*/ 32 w 216"/>
                <a:gd name="T85" fmla="*/ 104 h 472"/>
                <a:gd name="T86" fmla="*/ 32 w 216"/>
                <a:gd name="T87" fmla="*/ 104 h 472"/>
                <a:gd name="T88" fmla="*/ 56 w 216"/>
                <a:gd name="T89" fmla="*/ 56 h 472"/>
                <a:gd name="T90" fmla="*/ 64 w 216"/>
                <a:gd name="T91" fmla="*/ 32 h 472"/>
                <a:gd name="T92" fmla="*/ 64 w 216"/>
                <a:gd name="T93" fmla="*/ 48 h 472"/>
                <a:gd name="T94" fmla="*/ 80 w 216"/>
                <a:gd name="T95" fmla="*/ 40 h 472"/>
                <a:gd name="T96" fmla="*/ 80 w 216"/>
                <a:gd name="T97" fmla="*/ 40 h 472"/>
                <a:gd name="T98" fmla="*/ 88 w 216"/>
                <a:gd name="T99" fmla="*/ 32 h 472"/>
                <a:gd name="T100" fmla="*/ 88 w 216"/>
                <a:gd name="T101" fmla="*/ 40 h 472"/>
                <a:gd name="T102" fmla="*/ 88 w 216"/>
                <a:gd name="T103" fmla="*/ 56 h 472"/>
                <a:gd name="T104" fmla="*/ 104 w 216"/>
                <a:gd name="T105" fmla="*/ 40 h 472"/>
                <a:gd name="T106" fmla="*/ 104 w 216"/>
                <a:gd name="T107" fmla="*/ 32 h 472"/>
                <a:gd name="T108" fmla="*/ 120 w 216"/>
                <a:gd name="T109" fmla="*/ 16 h 472"/>
                <a:gd name="T110" fmla="*/ 136 w 216"/>
                <a:gd name="T111" fmla="*/ 16 h 472"/>
                <a:gd name="T112" fmla="*/ 152 w 216"/>
                <a:gd name="T113" fmla="*/ 16 h 472"/>
                <a:gd name="T114" fmla="*/ 192 w 216"/>
                <a:gd name="T115" fmla="*/ 0 h 472"/>
                <a:gd name="T116" fmla="*/ 208 w 216"/>
                <a:gd name="T117" fmla="*/ 1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472">
                  <a:moveTo>
                    <a:pt x="216" y="24"/>
                  </a:moveTo>
                  <a:lnTo>
                    <a:pt x="216" y="32"/>
                  </a:lnTo>
                  <a:lnTo>
                    <a:pt x="216" y="32"/>
                  </a:lnTo>
                  <a:lnTo>
                    <a:pt x="208" y="32"/>
                  </a:lnTo>
                  <a:lnTo>
                    <a:pt x="208" y="32"/>
                  </a:lnTo>
                  <a:lnTo>
                    <a:pt x="208" y="40"/>
                  </a:lnTo>
                  <a:lnTo>
                    <a:pt x="208" y="40"/>
                  </a:lnTo>
                  <a:lnTo>
                    <a:pt x="200" y="40"/>
                  </a:lnTo>
                  <a:lnTo>
                    <a:pt x="200" y="56"/>
                  </a:lnTo>
                  <a:lnTo>
                    <a:pt x="200" y="56"/>
                  </a:lnTo>
                  <a:lnTo>
                    <a:pt x="208" y="64"/>
                  </a:lnTo>
                  <a:lnTo>
                    <a:pt x="208" y="64"/>
                  </a:lnTo>
                  <a:lnTo>
                    <a:pt x="208" y="72"/>
                  </a:lnTo>
                  <a:lnTo>
                    <a:pt x="208" y="72"/>
                  </a:lnTo>
                  <a:lnTo>
                    <a:pt x="200" y="72"/>
                  </a:lnTo>
                  <a:lnTo>
                    <a:pt x="184" y="80"/>
                  </a:lnTo>
                  <a:lnTo>
                    <a:pt x="184" y="96"/>
                  </a:lnTo>
                  <a:lnTo>
                    <a:pt x="184" y="120"/>
                  </a:lnTo>
                  <a:lnTo>
                    <a:pt x="184" y="128"/>
                  </a:lnTo>
                  <a:lnTo>
                    <a:pt x="176" y="136"/>
                  </a:lnTo>
                  <a:lnTo>
                    <a:pt x="176" y="136"/>
                  </a:lnTo>
                  <a:lnTo>
                    <a:pt x="168" y="136"/>
                  </a:lnTo>
                  <a:lnTo>
                    <a:pt x="168" y="136"/>
                  </a:lnTo>
                  <a:lnTo>
                    <a:pt x="168" y="136"/>
                  </a:lnTo>
                  <a:lnTo>
                    <a:pt x="168" y="128"/>
                  </a:lnTo>
                  <a:lnTo>
                    <a:pt x="168" y="104"/>
                  </a:lnTo>
                  <a:lnTo>
                    <a:pt x="168" y="104"/>
                  </a:lnTo>
                  <a:lnTo>
                    <a:pt x="168" y="104"/>
                  </a:lnTo>
                  <a:lnTo>
                    <a:pt x="168" y="96"/>
                  </a:lnTo>
                  <a:lnTo>
                    <a:pt x="168" y="96"/>
                  </a:lnTo>
                  <a:lnTo>
                    <a:pt x="160" y="104"/>
                  </a:lnTo>
                  <a:lnTo>
                    <a:pt x="152" y="120"/>
                  </a:lnTo>
                  <a:lnTo>
                    <a:pt x="152" y="120"/>
                  </a:lnTo>
                  <a:lnTo>
                    <a:pt x="152" y="120"/>
                  </a:lnTo>
                  <a:lnTo>
                    <a:pt x="144" y="120"/>
                  </a:lnTo>
                  <a:lnTo>
                    <a:pt x="144" y="120"/>
                  </a:lnTo>
                  <a:lnTo>
                    <a:pt x="144" y="120"/>
                  </a:lnTo>
                  <a:lnTo>
                    <a:pt x="136" y="128"/>
                  </a:lnTo>
                  <a:lnTo>
                    <a:pt x="136" y="128"/>
                  </a:lnTo>
                  <a:lnTo>
                    <a:pt x="136" y="128"/>
                  </a:lnTo>
                  <a:lnTo>
                    <a:pt x="136" y="144"/>
                  </a:lnTo>
                  <a:lnTo>
                    <a:pt x="128" y="144"/>
                  </a:lnTo>
                  <a:lnTo>
                    <a:pt x="128" y="152"/>
                  </a:lnTo>
                  <a:lnTo>
                    <a:pt x="128" y="160"/>
                  </a:lnTo>
                  <a:lnTo>
                    <a:pt x="128" y="160"/>
                  </a:lnTo>
                  <a:lnTo>
                    <a:pt x="128" y="176"/>
                  </a:lnTo>
                  <a:lnTo>
                    <a:pt x="120" y="208"/>
                  </a:lnTo>
                  <a:lnTo>
                    <a:pt x="112" y="216"/>
                  </a:lnTo>
                  <a:lnTo>
                    <a:pt x="112" y="216"/>
                  </a:lnTo>
                  <a:lnTo>
                    <a:pt x="120" y="232"/>
                  </a:lnTo>
                  <a:lnTo>
                    <a:pt x="120" y="240"/>
                  </a:lnTo>
                  <a:lnTo>
                    <a:pt x="120" y="248"/>
                  </a:lnTo>
                  <a:lnTo>
                    <a:pt x="112" y="248"/>
                  </a:lnTo>
                  <a:lnTo>
                    <a:pt x="112" y="256"/>
                  </a:lnTo>
                  <a:lnTo>
                    <a:pt x="128" y="296"/>
                  </a:lnTo>
                  <a:lnTo>
                    <a:pt x="144" y="304"/>
                  </a:lnTo>
                  <a:lnTo>
                    <a:pt x="152" y="328"/>
                  </a:lnTo>
                  <a:lnTo>
                    <a:pt x="152" y="368"/>
                  </a:lnTo>
                  <a:lnTo>
                    <a:pt x="144" y="392"/>
                  </a:lnTo>
                  <a:lnTo>
                    <a:pt x="136" y="408"/>
                  </a:lnTo>
                  <a:lnTo>
                    <a:pt x="128" y="424"/>
                  </a:lnTo>
                  <a:lnTo>
                    <a:pt x="128" y="432"/>
                  </a:lnTo>
                  <a:lnTo>
                    <a:pt x="128" y="432"/>
                  </a:lnTo>
                  <a:lnTo>
                    <a:pt x="120" y="448"/>
                  </a:lnTo>
                  <a:lnTo>
                    <a:pt x="104" y="456"/>
                  </a:lnTo>
                  <a:lnTo>
                    <a:pt x="80" y="472"/>
                  </a:lnTo>
                  <a:lnTo>
                    <a:pt x="72" y="472"/>
                  </a:lnTo>
                  <a:lnTo>
                    <a:pt x="64" y="464"/>
                  </a:lnTo>
                  <a:lnTo>
                    <a:pt x="64" y="456"/>
                  </a:lnTo>
                  <a:lnTo>
                    <a:pt x="64" y="456"/>
                  </a:lnTo>
                  <a:lnTo>
                    <a:pt x="56" y="456"/>
                  </a:lnTo>
                  <a:lnTo>
                    <a:pt x="48" y="440"/>
                  </a:lnTo>
                  <a:lnTo>
                    <a:pt x="48" y="432"/>
                  </a:lnTo>
                  <a:lnTo>
                    <a:pt x="48" y="424"/>
                  </a:lnTo>
                  <a:lnTo>
                    <a:pt x="48" y="424"/>
                  </a:lnTo>
                  <a:lnTo>
                    <a:pt x="32" y="416"/>
                  </a:lnTo>
                  <a:lnTo>
                    <a:pt x="32" y="400"/>
                  </a:lnTo>
                  <a:lnTo>
                    <a:pt x="32" y="392"/>
                  </a:lnTo>
                  <a:lnTo>
                    <a:pt x="32" y="384"/>
                  </a:lnTo>
                  <a:lnTo>
                    <a:pt x="32" y="376"/>
                  </a:lnTo>
                  <a:lnTo>
                    <a:pt x="32" y="360"/>
                  </a:lnTo>
                  <a:lnTo>
                    <a:pt x="32" y="352"/>
                  </a:lnTo>
                  <a:lnTo>
                    <a:pt x="32" y="352"/>
                  </a:lnTo>
                  <a:lnTo>
                    <a:pt x="24" y="344"/>
                  </a:lnTo>
                  <a:lnTo>
                    <a:pt x="24" y="328"/>
                  </a:lnTo>
                  <a:lnTo>
                    <a:pt x="24" y="288"/>
                  </a:lnTo>
                  <a:lnTo>
                    <a:pt x="32" y="272"/>
                  </a:lnTo>
                  <a:lnTo>
                    <a:pt x="32" y="264"/>
                  </a:lnTo>
                  <a:lnTo>
                    <a:pt x="32" y="264"/>
                  </a:lnTo>
                  <a:lnTo>
                    <a:pt x="32" y="248"/>
                  </a:lnTo>
                  <a:lnTo>
                    <a:pt x="24" y="232"/>
                  </a:lnTo>
                  <a:lnTo>
                    <a:pt x="32" y="216"/>
                  </a:lnTo>
                  <a:lnTo>
                    <a:pt x="40" y="208"/>
                  </a:lnTo>
                  <a:lnTo>
                    <a:pt x="40" y="208"/>
                  </a:lnTo>
                  <a:lnTo>
                    <a:pt x="40" y="200"/>
                  </a:lnTo>
                  <a:lnTo>
                    <a:pt x="40" y="176"/>
                  </a:lnTo>
                  <a:lnTo>
                    <a:pt x="48" y="152"/>
                  </a:lnTo>
                  <a:lnTo>
                    <a:pt x="56" y="136"/>
                  </a:lnTo>
                  <a:lnTo>
                    <a:pt x="56" y="136"/>
                  </a:lnTo>
                  <a:lnTo>
                    <a:pt x="56" y="128"/>
                  </a:lnTo>
                  <a:lnTo>
                    <a:pt x="64" y="120"/>
                  </a:lnTo>
                  <a:lnTo>
                    <a:pt x="64" y="112"/>
                  </a:lnTo>
                  <a:lnTo>
                    <a:pt x="64" y="104"/>
                  </a:lnTo>
                  <a:lnTo>
                    <a:pt x="64" y="104"/>
                  </a:lnTo>
                  <a:lnTo>
                    <a:pt x="64" y="96"/>
                  </a:lnTo>
                  <a:lnTo>
                    <a:pt x="64" y="96"/>
                  </a:lnTo>
                  <a:lnTo>
                    <a:pt x="64" y="96"/>
                  </a:lnTo>
                  <a:lnTo>
                    <a:pt x="64" y="96"/>
                  </a:lnTo>
                  <a:lnTo>
                    <a:pt x="48" y="104"/>
                  </a:lnTo>
                  <a:lnTo>
                    <a:pt x="40" y="120"/>
                  </a:lnTo>
                  <a:lnTo>
                    <a:pt x="40" y="136"/>
                  </a:lnTo>
                  <a:lnTo>
                    <a:pt x="48" y="136"/>
                  </a:lnTo>
                  <a:lnTo>
                    <a:pt x="40" y="136"/>
                  </a:lnTo>
                  <a:lnTo>
                    <a:pt x="24" y="136"/>
                  </a:lnTo>
                  <a:lnTo>
                    <a:pt x="24" y="152"/>
                  </a:lnTo>
                  <a:lnTo>
                    <a:pt x="16" y="168"/>
                  </a:lnTo>
                  <a:lnTo>
                    <a:pt x="8" y="176"/>
                  </a:lnTo>
                  <a:lnTo>
                    <a:pt x="0" y="176"/>
                  </a:lnTo>
                  <a:lnTo>
                    <a:pt x="0" y="176"/>
                  </a:lnTo>
                  <a:lnTo>
                    <a:pt x="0" y="160"/>
                  </a:lnTo>
                  <a:lnTo>
                    <a:pt x="8" y="152"/>
                  </a:lnTo>
                  <a:lnTo>
                    <a:pt x="8" y="144"/>
                  </a:lnTo>
                  <a:lnTo>
                    <a:pt x="8" y="136"/>
                  </a:lnTo>
                  <a:lnTo>
                    <a:pt x="16" y="128"/>
                  </a:lnTo>
                  <a:lnTo>
                    <a:pt x="24" y="120"/>
                  </a:lnTo>
                  <a:lnTo>
                    <a:pt x="24" y="120"/>
                  </a:lnTo>
                  <a:lnTo>
                    <a:pt x="24" y="120"/>
                  </a:lnTo>
                  <a:lnTo>
                    <a:pt x="32" y="104"/>
                  </a:lnTo>
                  <a:lnTo>
                    <a:pt x="32" y="104"/>
                  </a:lnTo>
                  <a:lnTo>
                    <a:pt x="32" y="104"/>
                  </a:lnTo>
                  <a:lnTo>
                    <a:pt x="32" y="104"/>
                  </a:lnTo>
                  <a:lnTo>
                    <a:pt x="32" y="104"/>
                  </a:lnTo>
                  <a:lnTo>
                    <a:pt x="48" y="72"/>
                  </a:lnTo>
                  <a:lnTo>
                    <a:pt x="56" y="56"/>
                  </a:lnTo>
                  <a:lnTo>
                    <a:pt x="56" y="56"/>
                  </a:lnTo>
                  <a:lnTo>
                    <a:pt x="56" y="32"/>
                  </a:lnTo>
                  <a:lnTo>
                    <a:pt x="64" y="32"/>
                  </a:lnTo>
                  <a:lnTo>
                    <a:pt x="64" y="32"/>
                  </a:lnTo>
                  <a:lnTo>
                    <a:pt x="64" y="32"/>
                  </a:lnTo>
                  <a:lnTo>
                    <a:pt x="64" y="40"/>
                  </a:lnTo>
                  <a:lnTo>
                    <a:pt x="64" y="48"/>
                  </a:lnTo>
                  <a:lnTo>
                    <a:pt x="64" y="56"/>
                  </a:lnTo>
                  <a:lnTo>
                    <a:pt x="64" y="56"/>
                  </a:lnTo>
                  <a:lnTo>
                    <a:pt x="80" y="40"/>
                  </a:lnTo>
                  <a:lnTo>
                    <a:pt x="80" y="40"/>
                  </a:lnTo>
                  <a:lnTo>
                    <a:pt x="80" y="40"/>
                  </a:lnTo>
                  <a:lnTo>
                    <a:pt x="80" y="40"/>
                  </a:lnTo>
                  <a:lnTo>
                    <a:pt x="88" y="32"/>
                  </a:lnTo>
                  <a:lnTo>
                    <a:pt x="88" y="32"/>
                  </a:lnTo>
                  <a:lnTo>
                    <a:pt x="88" y="32"/>
                  </a:lnTo>
                  <a:lnTo>
                    <a:pt x="96" y="32"/>
                  </a:lnTo>
                  <a:lnTo>
                    <a:pt x="96" y="32"/>
                  </a:lnTo>
                  <a:lnTo>
                    <a:pt x="88" y="40"/>
                  </a:lnTo>
                  <a:lnTo>
                    <a:pt x="88" y="48"/>
                  </a:lnTo>
                  <a:lnTo>
                    <a:pt x="88" y="56"/>
                  </a:lnTo>
                  <a:lnTo>
                    <a:pt x="88" y="56"/>
                  </a:lnTo>
                  <a:lnTo>
                    <a:pt x="88" y="56"/>
                  </a:lnTo>
                  <a:lnTo>
                    <a:pt x="96" y="48"/>
                  </a:lnTo>
                  <a:lnTo>
                    <a:pt x="104" y="40"/>
                  </a:lnTo>
                  <a:lnTo>
                    <a:pt x="112" y="32"/>
                  </a:lnTo>
                  <a:lnTo>
                    <a:pt x="112" y="32"/>
                  </a:lnTo>
                  <a:lnTo>
                    <a:pt x="104" y="32"/>
                  </a:lnTo>
                  <a:lnTo>
                    <a:pt x="104" y="24"/>
                  </a:lnTo>
                  <a:lnTo>
                    <a:pt x="112" y="16"/>
                  </a:lnTo>
                  <a:lnTo>
                    <a:pt x="120" y="16"/>
                  </a:lnTo>
                  <a:lnTo>
                    <a:pt x="136" y="16"/>
                  </a:lnTo>
                  <a:lnTo>
                    <a:pt x="136" y="16"/>
                  </a:lnTo>
                  <a:lnTo>
                    <a:pt x="136" y="16"/>
                  </a:lnTo>
                  <a:lnTo>
                    <a:pt x="136" y="16"/>
                  </a:lnTo>
                  <a:lnTo>
                    <a:pt x="152" y="16"/>
                  </a:lnTo>
                  <a:lnTo>
                    <a:pt x="152" y="16"/>
                  </a:lnTo>
                  <a:lnTo>
                    <a:pt x="160" y="0"/>
                  </a:lnTo>
                  <a:lnTo>
                    <a:pt x="160" y="0"/>
                  </a:lnTo>
                  <a:lnTo>
                    <a:pt x="192" y="0"/>
                  </a:lnTo>
                  <a:lnTo>
                    <a:pt x="192" y="0"/>
                  </a:lnTo>
                  <a:lnTo>
                    <a:pt x="200" y="8"/>
                  </a:lnTo>
                  <a:lnTo>
                    <a:pt x="208" y="16"/>
                  </a:lnTo>
                  <a:lnTo>
                    <a:pt x="216" y="24"/>
                  </a:lnTo>
                  <a:close/>
                </a:path>
              </a:pathLst>
            </a:custGeom>
            <a:solidFill>
              <a:schemeClr val="bg1"/>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1" name="Freeform 65"/>
            <p:cNvSpPr>
              <a:spLocks/>
            </p:cNvSpPr>
            <p:nvPr/>
          </p:nvSpPr>
          <p:spPr bwMode="auto">
            <a:xfrm>
              <a:off x="5108287" y="2854410"/>
              <a:ext cx="707080" cy="538100"/>
            </a:xfrm>
            <a:custGeom>
              <a:avLst/>
              <a:gdLst>
                <a:gd name="T0" fmla="*/ 56 w 504"/>
                <a:gd name="T1" fmla="*/ 272 h 384"/>
                <a:gd name="T2" fmla="*/ 48 w 504"/>
                <a:gd name="T3" fmla="*/ 296 h 384"/>
                <a:gd name="T4" fmla="*/ 24 w 504"/>
                <a:gd name="T5" fmla="*/ 320 h 384"/>
                <a:gd name="T6" fmla="*/ 32 w 504"/>
                <a:gd name="T7" fmla="*/ 328 h 384"/>
                <a:gd name="T8" fmla="*/ 48 w 504"/>
                <a:gd name="T9" fmla="*/ 328 h 384"/>
                <a:gd name="T10" fmla="*/ 72 w 504"/>
                <a:gd name="T11" fmla="*/ 328 h 384"/>
                <a:gd name="T12" fmla="*/ 112 w 504"/>
                <a:gd name="T13" fmla="*/ 288 h 384"/>
                <a:gd name="T14" fmla="*/ 152 w 504"/>
                <a:gd name="T15" fmla="*/ 240 h 384"/>
                <a:gd name="T16" fmla="*/ 200 w 504"/>
                <a:gd name="T17" fmla="*/ 248 h 384"/>
                <a:gd name="T18" fmla="*/ 216 w 504"/>
                <a:gd name="T19" fmla="*/ 232 h 384"/>
                <a:gd name="T20" fmla="*/ 256 w 504"/>
                <a:gd name="T21" fmla="*/ 208 h 384"/>
                <a:gd name="T22" fmla="*/ 312 w 504"/>
                <a:gd name="T23" fmla="*/ 192 h 384"/>
                <a:gd name="T24" fmla="*/ 296 w 504"/>
                <a:gd name="T25" fmla="*/ 160 h 384"/>
                <a:gd name="T26" fmla="*/ 288 w 504"/>
                <a:gd name="T27" fmla="*/ 168 h 384"/>
                <a:gd name="T28" fmla="*/ 248 w 504"/>
                <a:gd name="T29" fmla="*/ 160 h 384"/>
                <a:gd name="T30" fmla="*/ 264 w 504"/>
                <a:gd name="T31" fmla="*/ 128 h 384"/>
                <a:gd name="T32" fmla="*/ 320 w 504"/>
                <a:gd name="T33" fmla="*/ 88 h 384"/>
                <a:gd name="T34" fmla="*/ 400 w 504"/>
                <a:gd name="T35" fmla="*/ 64 h 384"/>
                <a:gd name="T36" fmla="*/ 416 w 504"/>
                <a:gd name="T37" fmla="*/ 64 h 384"/>
                <a:gd name="T38" fmla="*/ 432 w 504"/>
                <a:gd name="T39" fmla="*/ 72 h 384"/>
                <a:gd name="T40" fmla="*/ 440 w 504"/>
                <a:gd name="T41" fmla="*/ 48 h 384"/>
                <a:gd name="T42" fmla="*/ 424 w 504"/>
                <a:gd name="T43" fmla="*/ 56 h 384"/>
                <a:gd name="T44" fmla="*/ 416 w 504"/>
                <a:gd name="T45" fmla="*/ 48 h 384"/>
                <a:gd name="T46" fmla="*/ 400 w 504"/>
                <a:gd name="T47" fmla="*/ 48 h 384"/>
                <a:gd name="T48" fmla="*/ 432 w 504"/>
                <a:gd name="T49" fmla="*/ 32 h 384"/>
                <a:gd name="T50" fmla="*/ 448 w 504"/>
                <a:gd name="T51" fmla="*/ 32 h 384"/>
                <a:gd name="T52" fmla="*/ 488 w 504"/>
                <a:gd name="T53" fmla="*/ 8 h 384"/>
                <a:gd name="T54" fmla="*/ 504 w 504"/>
                <a:gd name="T55" fmla="*/ 8 h 384"/>
                <a:gd name="T56" fmla="*/ 480 w 504"/>
                <a:gd name="T57" fmla="*/ 32 h 384"/>
                <a:gd name="T58" fmla="*/ 496 w 504"/>
                <a:gd name="T59" fmla="*/ 40 h 384"/>
                <a:gd name="T60" fmla="*/ 496 w 504"/>
                <a:gd name="T61" fmla="*/ 56 h 384"/>
                <a:gd name="T62" fmla="*/ 496 w 504"/>
                <a:gd name="T63" fmla="*/ 64 h 384"/>
                <a:gd name="T64" fmla="*/ 496 w 504"/>
                <a:gd name="T65" fmla="*/ 88 h 384"/>
                <a:gd name="T66" fmla="*/ 464 w 504"/>
                <a:gd name="T67" fmla="*/ 120 h 384"/>
                <a:gd name="T68" fmla="*/ 440 w 504"/>
                <a:gd name="T69" fmla="*/ 128 h 384"/>
                <a:gd name="T70" fmla="*/ 416 w 504"/>
                <a:gd name="T71" fmla="*/ 136 h 384"/>
                <a:gd name="T72" fmla="*/ 400 w 504"/>
                <a:gd name="T73" fmla="*/ 136 h 384"/>
                <a:gd name="T74" fmla="*/ 344 w 504"/>
                <a:gd name="T75" fmla="*/ 128 h 384"/>
                <a:gd name="T76" fmla="*/ 304 w 504"/>
                <a:gd name="T77" fmla="*/ 160 h 384"/>
                <a:gd name="T78" fmla="*/ 320 w 504"/>
                <a:gd name="T79" fmla="*/ 184 h 384"/>
                <a:gd name="T80" fmla="*/ 320 w 504"/>
                <a:gd name="T81" fmla="*/ 200 h 384"/>
                <a:gd name="T82" fmla="*/ 312 w 504"/>
                <a:gd name="T83" fmla="*/ 216 h 384"/>
                <a:gd name="T84" fmla="*/ 296 w 504"/>
                <a:gd name="T85" fmla="*/ 240 h 384"/>
                <a:gd name="T86" fmla="*/ 288 w 504"/>
                <a:gd name="T87" fmla="*/ 248 h 384"/>
                <a:gd name="T88" fmla="*/ 232 w 504"/>
                <a:gd name="T89" fmla="*/ 296 h 384"/>
                <a:gd name="T90" fmla="*/ 184 w 504"/>
                <a:gd name="T91" fmla="*/ 312 h 384"/>
                <a:gd name="T92" fmla="*/ 128 w 504"/>
                <a:gd name="T93" fmla="*/ 368 h 384"/>
                <a:gd name="T94" fmla="*/ 104 w 504"/>
                <a:gd name="T95" fmla="*/ 368 h 384"/>
                <a:gd name="T96" fmla="*/ 72 w 504"/>
                <a:gd name="T97" fmla="*/ 384 h 384"/>
                <a:gd name="T98" fmla="*/ 48 w 504"/>
                <a:gd name="T99" fmla="*/ 384 h 384"/>
                <a:gd name="T100" fmla="*/ 48 w 504"/>
                <a:gd name="T101" fmla="*/ 376 h 384"/>
                <a:gd name="T102" fmla="*/ 56 w 504"/>
                <a:gd name="T103" fmla="*/ 368 h 384"/>
                <a:gd name="T104" fmla="*/ 40 w 504"/>
                <a:gd name="T105" fmla="*/ 376 h 384"/>
                <a:gd name="T106" fmla="*/ 8 w 504"/>
                <a:gd name="T107" fmla="*/ 360 h 384"/>
                <a:gd name="T108" fmla="*/ 0 w 504"/>
                <a:gd name="T109" fmla="*/ 368 h 384"/>
                <a:gd name="T110" fmla="*/ 0 w 504"/>
                <a:gd name="T111" fmla="*/ 352 h 384"/>
                <a:gd name="T112" fmla="*/ 16 w 504"/>
                <a:gd name="T113" fmla="*/ 328 h 384"/>
                <a:gd name="T114" fmla="*/ 24 w 504"/>
                <a:gd name="T115" fmla="*/ 296 h 384"/>
                <a:gd name="T116" fmla="*/ 40 w 504"/>
                <a:gd name="T117" fmla="*/ 288 h 384"/>
                <a:gd name="T118" fmla="*/ 40 w 504"/>
                <a:gd name="T119" fmla="*/ 272 h 384"/>
                <a:gd name="T120" fmla="*/ 48 w 504"/>
                <a:gd name="T121" fmla="*/ 256 h 384"/>
                <a:gd name="T122" fmla="*/ 56 w 504"/>
                <a:gd name="T123" fmla="*/ 264 h 384"/>
                <a:gd name="T124" fmla="*/ 56 w 504"/>
                <a:gd name="T125" fmla="*/ 25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4" h="384">
                  <a:moveTo>
                    <a:pt x="64" y="256"/>
                  </a:moveTo>
                  <a:lnTo>
                    <a:pt x="56" y="264"/>
                  </a:lnTo>
                  <a:lnTo>
                    <a:pt x="56" y="272"/>
                  </a:lnTo>
                  <a:lnTo>
                    <a:pt x="72" y="272"/>
                  </a:lnTo>
                  <a:lnTo>
                    <a:pt x="72" y="288"/>
                  </a:lnTo>
                  <a:lnTo>
                    <a:pt x="48" y="296"/>
                  </a:lnTo>
                  <a:lnTo>
                    <a:pt x="32" y="296"/>
                  </a:lnTo>
                  <a:lnTo>
                    <a:pt x="24" y="304"/>
                  </a:lnTo>
                  <a:lnTo>
                    <a:pt x="24" y="320"/>
                  </a:lnTo>
                  <a:lnTo>
                    <a:pt x="24" y="320"/>
                  </a:lnTo>
                  <a:lnTo>
                    <a:pt x="24" y="320"/>
                  </a:lnTo>
                  <a:lnTo>
                    <a:pt x="32" y="328"/>
                  </a:lnTo>
                  <a:lnTo>
                    <a:pt x="40" y="328"/>
                  </a:lnTo>
                  <a:lnTo>
                    <a:pt x="48" y="328"/>
                  </a:lnTo>
                  <a:lnTo>
                    <a:pt x="48" y="328"/>
                  </a:lnTo>
                  <a:lnTo>
                    <a:pt x="48" y="320"/>
                  </a:lnTo>
                  <a:lnTo>
                    <a:pt x="72" y="328"/>
                  </a:lnTo>
                  <a:lnTo>
                    <a:pt x="72" y="328"/>
                  </a:lnTo>
                  <a:lnTo>
                    <a:pt x="72" y="312"/>
                  </a:lnTo>
                  <a:lnTo>
                    <a:pt x="104" y="296"/>
                  </a:lnTo>
                  <a:lnTo>
                    <a:pt x="112" y="288"/>
                  </a:lnTo>
                  <a:lnTo>
                    <a:pt x="112" y="288"/>
                  </a:lnTo>
                  <a:lnTo>
                    <a:pt x="120" y="264"/>
                  </a:lnTo>
                  <a:lnTo>
                    <a:pt x="152" y="240"/>
                  </a:lnTo>
                  <a:lnTo>
                    <a:pt x="184" y="240"/>
                  </a:lnTo>
                  <a:lnTo>
                    <a:pt x="192" y="240"/>
                  </a:lnTo>
                  <a:lnTo>
                    <a:pt x="200" y="248"/>
                  </a:lnTo>
                  <a:lnTo>
                    <a:pt x="240" y="240"/>
                  </a:lnTo>
                  <a:lnTo>
                    <a:pt x="240" y="240"/>
                  </a:lnTo>
                  <a:lnTo>
                    <a:pt x="216" y="232"/>
                  </a:lnTo>
                  <a:lnTo>
                    <a:pt x="216" y="232"/>
                  </a:lnTo>
                  <a:lnTo>
                    <a:pt x="216" y="224"/>
                  </a:lnTo>
                  <a:lnTo>
                    <a:pt x="256" y="208"/>
                  </a:lnTo>
                  <a:lnTo>
                    <a:pt x="272" y="200"/>
                  </a:lnTo>
                  <a:lnTo>
                    <a:pt x="312" y="192"/>
                  </a:lnTo>
                  <a:lnTo>
                    <a:pt x="312" y="192"/>
                  </a:lnTo>
                  <a:lnTo>
                    <a:pt x="304" y="176"/>
                  </a:lnTo>
                  <a:lnTo>
                    <a:pt x="296" y="168"/>
                  </a:lnTo>
                  <a:lnTo>
                    <a:pt x="296" y="160"/>
                  </a:lnTo>
                  <a:lnTo>
                    <a:pt x="296" y="160"/>
                  </a:lnTo>
                  <a:lnTo>
                    <a:pt x="296" y="160"/>
                  </a:lnTo>
                  <a:lnTo>
                    <a:pt x="288" y="168"/>
                  </a:lnTo>
                  <a:lnTo>
                    <a:pt x="264" y="168"/>
                  </a:lnTo>
                  <a:lnTo>
                    <a:pt x="256" y="160"/>
                  </a:lnTo>
                  <a:lnTo>
                    <a:pt x="248" y="160"/>
                  </a:lnTo>
                  <a:lnTo>
                    <a:pt x="248" y="160"/>
                  </a:lnTo>
                  <a:lnTo>
                    <a:pt x="264" y="128"/>
                  </a:lnTo>
                  <a:lnTo>
                    <a:pt x="264" y="128"/>
                  </a:lnTo>
                  <a:lnTo>
                    <a:pt x="288" y="104"/>
                  </a:lnTo>
                  <a:lnTo>
                    <a:pt x="288" y="104"/>
                  </a:lnTo>
                  <a:lnTo>
                    <a:pt x="320" y="88"/>
                  </a:lnTo>
                  <a:lnTo>
                    <a:pt x="392" y="64"/>
                  </a:lnTo>
                  <a:lnTo>
                    <a:pt x="392" y="64"/>
                  </a:lnTo>
                  <a:lnTo>
                    <a:pt x="400" y="64"/>
                  </a:lnTo>
                  <a:lnTo>
                    <a:pt x="408" y="64"/>
                  </a:lnTo>
                  <a:lnTo>
                    <a:pt x="416" y="64"/>
                  </a:lnTo>
                  <a:lnTo>
                    <a:pt x="416" y="64"/>
                  </a:lnTo>
                  <a:lnTo>
                    <a:pt x="424" y="72"/>
                  </a:lnTo>
                  <a:lnTo>
                    <a:pt x="432" y="72"/>
                  </a:lnTo>
                  <a:lnTo>
                    <a:pt x="432" y="72"/>
                  </a:lnTo>
                  <a:lnTo>
                    <a:pt x="448" y="56"/>
                  </a:lnTo>
                  <a:lnTo>
                    <a:pt x="448" y="56"/>
                  </a:lnTo>
                  <a:lnTo>
                    <a:pt x="440" y="48"/>
                  </a:lnTo>
                  <a:lnTo>
                    <a:pt x="440" y="48"/>
                  </a:lnTo>
                  <a:lnTo>
                    <a:pt x="424" y="56"/>
                  </a:lnTo>
                  <a:lnTo>
                    <a:pt x="424" y="56"/>
                  </a:lnTo>
                  <a:lnTo>
                    <a:pt x="424" y="48"/>
                  </a:lnTo>
                  <a:lnTo>
                    <a:pt x="424" y="48"/>
                  </a:lnTo>
                  <a:lnTo>
                    <a:pt x="416" y="48"/>
                  </a:lnTo>
                  <a:lnTo>
                    <a:pt x="416" y="48"/>
                  </a:lnTo>
                  <a:lnTo>
                    <a:pt x="400" y="48"/>
                  </a:lnTo>
                  <a:lnTo>
                    <a:pt x="400" y="48"/>
                  </a:lnTo>
                  <a:lnTo>
                    <a:pt x="408" y="40"/>
                  </a:lnTo>
                  <a:lnTo>
                    <a:pt x="432" y="32"/>
                  </a:lnTo>
                  <a:lnTo>
                    <a:pt x="432" y="32"/>
                  </a:lnTo>
                  <a:lnTo>
                    <a:pt x="432" y="48"/>
                  </a:lnTo>
                  <a:lnTo>
                    <a:pt x="432" y="48"/>
                  </a:lnTo>
                  <a:lnTo>
                    <a:pt x="448" y="32"/>
                  </a:lnTo>
                  <a:lnTo>
                    <a:pt x="464" y="24"/>
                  </a:lnTo>
                  <a:lnTo>
                    <a:pt x="472" y="24"/>
                  </a:lnTo>
                  <a:lnTo>
                    <a:pt x="488" y="8"/>
                  </a:lnTo>
                  <a:lnTo>
                    <a:pt x="496" y="0"/>
                  </a:lnTo>
                  <a:lnTo>
                    <a:pt x="496" y="0"/>
                  </a:lnTo>
                  <a:lnTo>
                    <a:pt x="504" y="8"/>
                  </a:lnTo>
                  <a:lnTo>
                    <a:pt x="504" y="8"/>
                  </a:lnTo>
                  <a:lnTo>
                    <a:pt x="480" y="32"/>
                  </a:lnTo>
                  <a:lnTo>
                    <a:pt x="480" y="32"/>
                  </a:lnTo>
                  <a:lnTo>
                    <a:pt x="488" y="32"/>
                  </a:lnTo>
                  <a:lnTo>
                    <a:pt x="488" y="32"/>
                  </a:lnTo>
                  <a:lnTo>
                    <a:pt x="496" y="40"/>
                  </a:lnTo>
                  <a:lnTo>
                    <a:pt x="496" y="40"/>
                  </a:lnTo>
                  <a:lnTo>
                    <a:pt x="496" y="56"/>
                  </a:lnTo>
                  <a:lnTo>
                    <a:pt x="496" y="56"/>
                  </a:lnTo>
                  <a:lnTo>
                    <a:pt x="488" y="56"/>
                  </a:lnTo>
                  <a:lnTo>
                    <a:pt x="488" y="56"/>
                  </a:lnTo>
                  <a:lnTo>
                    <a:pt x="496" y="64"/>
                  </a:lnTo>
                  <a:lnTo>
                    <a:pt x="496" y="80"/>
                  </a:lnTo>
                  <a:lnTo>
                    <a:pt x="496" y="88"/>
                  </a:lnTo>
                  <a:lnTo>
                    <a:pt x="496" y="88"/>
                  </a:lnTo>
                  <a:lnTo>
                    <a:pt x="488" y="88"/>
                  </a:lnTo>
                  <a:lnTo>
                    <a:pt x="472" y="104"/>
                  </a:lnTo>
                  <a:lnTo>
                    <a:pt x="464" y="120"/>
                  </a:lnTo>
                  <a:lnTo>
                    <a:pt x="448" y="128"/>
                  </a:lnTo>
                  <a:lnTo>
                    <a:pt x="448" y="128"/>
                  </a:lnTo>
                  <a:lnTo>
                    <a:pt x="440" y="128"/>
                  </a:lnTo>
                  <a:lnTo>
                    <a:pt x="432" y="128"/>
                  </a:lnTo>
                  <a:lnTo>
                    <a:pt x="424" y="128"/>
                  </a:lnTo>
                  <a:lnTo>
                    <a:pt x="416" y="136"/>
                  </a:lnTo>
                  <a:lnTo>
                    <a:pt x="416" y="136"/>
                  </a:lnTo>
                  <a:lnTo>
                    <a:pt x="400" y="136"/>
                  </a:lnTo>
                  <a:lnTo>
                    <a:pt x="400" y="136"/>
                  </a:lnTo>
                  <a:lnTo>
                    <a:pt x="392" y="128"/>
                  </a:lnTo>
                  <a:lnTo>
                    <a:pt x="392" y="128"/>
                  </a:lnTo>
                  <a:lnTo>
                    <a:pt x="344" y="128"/>
                  </a:lnTo>
                  <a:lnTo>
                    <a:pt x="312" y="152"/>
                  </a:lnTo>
                  <a:lnTo>
                    <a:pt x="304" y="160"/>
                  </a:lnTo>
                  <a:lnTo>
                    <a:pt x="304" y="160"/>
                  </a:lnTo>
                  <a:lnTo>
                    <a:pt x="304" y="168"/>
                  </a:lnTo>
                  <a:lnTo>
                    <a:pt x="312" y="176"/>
                  </a:lnTo>
                  <a:lnTo>
                    <a:pt x="320" y="184"/>
                  </a:lnTo>
                  <a:lnTo>
                    <a:pt x="320" y="192"/>
                  </a:lnTo>
                  <a:lnTo>
                    <a:pt x="320" y="192"/>
                  </a:lnTo>
                  <a:lnTo>
                    <a:pt x="320" y="200"/>
                  </a:lnTo>
                  <a:lnTo>
                    <a:pt x="320" y="208"/>
                  </a:lnTo>
                  <a:lnTo>
                    <a:pt x="320" y="208"/>
                  </a:lnTo>
                  <a:lnTo>
                    <a:pt x="312" y="216"/>
                  </a:lnTo>
                  <a:lnTo>
                    <a:pt x="304" y="224"/>
                  </a:lnTo>
                  <a:lnTo>
                    <a:pt x="296" y="240"/>
                  </a:lnTo>
                  <a:lnTo>
                    <a:pt x="296" y="240"/>
                  </a:lnTo>
                  <a:lnTo>
                    <a:pt x="296" y="240"/>
                  </a:lnTo>
                  <a:lnTo>
                    <a:pt x="296" y="240"/>
                  </a:lnTo>
                  <a:lnTo>
                    <a:pt x="288" y="248"/>
                  </a:lnTo>
                  <a:lnTo>
                    <a:pt x="272" y="264"/>
                  </a:lnTo>
                  <a:lnTo>
                    <a:pt x="256" y="272"/>
                  </a:lnTo>
                  <a:lnTo>
                    <a:pt x="232" y="296"/>
                  </a:lnTo>
                  <a:lnTo>
                    <a:pt x="216" y="304"/>
                  </a:lnTo>
                  <a:lnTo>
                    <a:pt x="216" y="304"/>
                  </a:lnTo>
                  <a:lnTo>
                    <a:pt x="184" y="312"/>
                  </a:lnTo>
                  <a:lnTo>
                    <a:pt x="144" y="352"/>
                  </a:lnTo>
                  <a:lnTo>
                    <a:pt x="128" y="368"/>
                  </a:lnTo>
                  <a:lnTo>
                    <a:pt x="128" y="368"/>
                  </a:lnTo>
                  <a:lnTo>
                    <a:pt x="112" y="368"/>
                  </a:lnTo>
                  <a:lnTo>
                    <a:pt x="112" y="368"/>
                  </a:lnTo>
                  <a:lnTo>
                    <a:pt x="104" y="368"/>
                  </a:lnTo>
                  <a:lnTo>
                    <a:pt x="96" y="376"/>
                  </a:lnTo>
                  <a:lnTo>
                    <a:pt x="80" y="384"/>
                  </a:lnTo>
                  <a:lnTo>
                    <a:pt x="72" y="384"/>
                  </a:lnTo>
                  <a:lnTo>
                    <a:pt x="64" y="376"/>
                  </a:lnTo>
                  <a:lnTo>
                    <a:pt x="56" y="384"/>
                  </a:lnTo>
                  <a:lnTo>
                    <a:pt x="48" y="384"/>
                  </a:lnTo>
                  <a:lnTo>
                    <a:pt x="40" y="384"/>
                  </a:lnTo>
                  <a:lnTo>
                    <a:pt x="40" y="384"/>
                  </a:lnTo>
                  <a:lnTo>
                    <a:pt x="48" y="376"/>
                  </a:lnTo>
                  <a:lnTo>
                    <a:pt x="64" y="376"/>
                  </a:lnTo>
                  <a:lnTo>
                    <a:pt x="64" y="376"/>
                  </a:lnTo>
                  <a:lnTo>
                    <a:pt x="56" y="368"/>
                  </a:lnTo>
                  <a:lnTo>
                    <a:pt x="56" y="368"/>
                  </a:lnTo>
                  <a:lnTo>
                    <a:pt x="48" y="376"/>
                  </a:lnTo>
                  <a:lnTo>
                    <a:pt x="40" y="376"/>
                  </a:lnTo>
                  <a:lnTo>
                    <a:pt x="40" y="376"/>
                  </a:lnTo>
                  <a:lnTo>
                    <a:pt x="32" y="360"/>
                  </a:lnTo>
                  <a:lnTo>
                    <a:pt x="8" y="360"/>
                  </a:lnTo>
                  <a:lnTo>
                    <a:pt x="8" y="360"/>
                  </a:lnTo>
                  <a:lnTo>
                    <a:pt x="8" y="360"/>
                  </a:lnTo>
                  <a:lnTo>
                    <a:pt x="0" y="368"/>
                  </a:lnTo>
                  <a:lnTo>
                    <a:pt x="0" y="368"/>
                  </a:lnTo>
                  <a:lnTo>
                    <a:pt x="0" y="360"/>
                  </a:lnTo>
                  <a:lnTo>
                    <a:pt x="0" y="352"/>
                  </a:lnTo>
                  <a:lnTo>
                    <a:pt x="16" y="336"/>
                  </a:lnTo>
                  <a:lnTo>
                    <a:pt x="16" y="328"/>
                  </a:lnTo>
                  <a:lnTo>
                    <a:pt x="16" y="328"/>
                  </a:lnTo>
                  <a:lnTo>
                    <a:pt x="16" y="320"/>
                  </a:lnTo>
                  <a:lnTo>
                    <a:pt x="16" y="304"/>
                  </a:lnTo>
                  <a:lnTo>
                    <a:pt x="24" y="296"/>
                  </a:lnTo>
                  <a:lnTo>
                    <a:pt x="32" y="296"/>
                  </a:lnTo>
                  <a:lnTo>
                    <a:pt x="40" y="288"/>
                  </a:lnTo>
                  <a:lnTo>
                    <a:pt x="40" y="288"/>
                  </a:lnTo>
                  <a:lnTo>
                    <a:pt x="40" y="280"/>
                  </a:lnTo>
                  <a:lnTo>
                    <a:pt x="40" y="272"/>
                  </a:lnTo>
                  <a:lnTo>
                    <a:pt x="40" y="272"/>
                  </a:lnTo>
                  <a:lnTo>
                    <a:pt x="40" y="264"/>
                  </a:lnTo>
                  <a:lnTo>
                    <a:pt x="40" y="256"/>
                  </a:lnTo>
                  <a:lnTo>
                    <a:pt x="48" y="256"/>
                  </a:lnTo>
                  <a:lnTo>
                    <a:pt x="48" y="256"/>
                  </a:lnTo>
                  <a:lnTo>
                    <a:pt x="48" y="256"/>
                  </a:lnTo>
                  <a:lnTo>
                    <a:pt x="56" y="264"/>
                  </a:lnTo>
                  <a:lnTo>
                    <a:pt x="56" y="264"/>
                  </a:lnTo>
                  <a:lnTo>
                    <a:pt x="56" y="256"/>
                  </a:lnTo>
                  <a:lnTo>
                    <a:pt x="56" y="256"/>
                  </a:lnTo>
                  <a:lnTo>
                    <a:pt x="64" y="256"/>
                  </a:lnTo>
                  <a:lnTo>
                    <a:pt x="64" y="256"/>
                  </a:lnTo>
                  <a:close/>
                </a:path>
              </a:pathLst>
            </a:custGeom>
            <a:solidFill>
              <a:schemeClr val="bg1"/>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3" name="Freeform 67"/>
            <p:cNvSpPr>
              <a:spLocks/>
            </p:cNvSpPr>
            <p:nvPr/>
          </p:nvSpPr>
          <p:spPr bwMode="auto">
            <a:xfrm>
              <a:off x="4536632" y="3752042"/>
              <a:ext cx="818534" cy="414660"/>
            </a:xfrm>
            <a:custGeom>
              <a:avLst/>
              <a:gdLst>
                <a:gd name="T0" fmla="*/ 504 w 584"/>
                <a:gd name="T1" fmla="*/ 32 h 296"/>
                <a:gd name="T2" fmla="*/ 504 w 584"/>
                <a:gd name="T3" fmla="*/ 24 h 296"/>
                <a:gd name="T4" fmla="*/ 480 w 584"/>
                <a:gd name="T5" fmla="*/ 32 h 296"/>
                <a:gd name="T6" fmla="*/ 456 w 584"/>
                <a:gd name="T7" fmla="*/ 32 h 296"/>
                <a:gd name="T8" fmla="*/ 440 w 584"/>
                <a:gd name="T9" fmla="*/ 32 h 296"/>
                <a:gd name="T10" fmla="*/ 432 w 584"/>
                <a:gd name="T11" fmla="*/ 32 h 296"/>
                <a:gd name="T12" fmla="*/ 392 w 584"/>
                <a:gd name="T13" fmla="*/ 24 h 296"/>
                <a:gd name="T14" fmla="*/ 384 w 584"/>
                <a:gd name="T15" fmla="*/ 0 h 296"/>
                <a:gd name="T16" fmla="*/ 344 w 584"/>
                <a:gd name="T17" fmla="*/ 0 h 296"/>
                <a:gd name="T18" fmla="*/ 344 w 584"/>
                <a:gd name="T19" fmla="*/ 24 h 296"/>
                <a:gd name="T20" fmla="*/ 320 w 584"/>
                <a:gd name="T21" fmla="*/ 40 h 296"/>
                <a:gd name="T22" fmla="*/ 296 w 584"/>
                <a:gd name="T23" fmla="*/ 56 h 296"/>
                <a:gd name="T24" fmla="*/ 296 w 584"/>
                <a:gd name="T25" fmla="*/ 72 h 296"/>
                <a:gd name="T26" fmla="*/ 272 w 584"/>
                <a:gd name="T27" fmla="*/ 88 h 296"/>
                <a:gd name="T28" fmla="*/ 248 w 584"/>
                <a:gd name="T29" fmla="*/ 120 h 296"/>
                <a:gd name="T30" fmla="*/ 232 w 584"/>
                <a:gd name="T31" fmla="*/ 104 h 296"/>
                <a:gd name="T32" fmla="*/ 216 w 584"/>
                <a:gd name="T33" fmla="*/ 144 h 296"/>
                <a:gd name="T34" fmla="*/ 200 w 584"/>
                <a:gd name="T35" fmla="*/ 128 h 296"/>
                <a:gd name="T36" fmla="*/ 176 w 584"/>
                <a:gd name="T37" fmla="*/ 152 h 296"/>
                <a:gd name="T38" fmla="*/ 144 w 584"/>
                <a:gd name="T39" fmla="*/ 144 h 296"/>
                <a:gd name="T40" fmla="*/ 144 w 584"/>
                <a:gd name="T41" fmla="*/ 136 h 296"/>
                <a:gd name="T42" fmla="*/ 136 w 584"/>
                <a:gd name="T43" fmla="*/ 152 h 296"/>
                <a:gd name="T44" fmla="*/ 128 w 584"/>
                <a:gd name="T45" fmla="*/ 144 h 296"/>
                <a:gd name="T46" fmla="*/ 112 w 584"/>
                <a:gd name="T47" fmla="*/ 144 h 296"/>
                <a:gd name="T48" fmla="*/ 112 w 584"/>
                <a:gd name="T49" fmla="*/ 152 h 296"/>
                <a:gd name="T50" fmla="*/ 104 w 584"/>
                <a:gd name="T51" fmla="*/ 160 h 296"/>
                <a:gd name="T52" fmla="*/ 104 w 584"/>
                <a:gd name="T53" fmla="*/ 168 h 296"/>
                <a:gd name="T54" fmla="*/ 104 w 584"/>
                <a:gd name="T55" fmla="*/ 184 h 296"/>
                <a:gd name="T56" fmla="*/ 88 w 584"/>
                <a:gd name="T57" fmla="*/ 192 h 296"/>
                <a:gd name="T58" fmla="*/ 80 w 584"/>
                <a:gd name="T59" fmla="*/ 224 h 296"/>
                <a:gd name="T60" fmla="*/ 72 w 584"/>
                <a:gd name="T61" fmla="*/ 232 h 296"/>
                <a:gd name="T62" fmla="*/ 24 w 584"/>
                <a:gd name="T63" fmla="*/ 232 h 296"/>
                <a:gd name="T64" fmla="*/ 24 w 584"/>
                <a:gd name="T65" fmla="*/ 248 h 296"/>
                <a:gd name="T66" fmla="*/ 32 w 584"/>
                <a:gd name="T67" fmla="*/ 256 h 296"/>
                <a:gd name="T68" fmla="*/ 24 w 584"/>
                <a:gd name="T69" fmla="*/ 288 h 296"/>
                <a:gd name="T70" fmla="*/ 16 w 584"/>
                <a:gd name="T71" fmla="*/ 288 h 296"/>
                <a:gd name="T72" fmla="*/ 120 w 584"/>
                <a:gd name="T73" fmla="*/ 288 h 296"/>
                <a:gd name="T74" fmla="*/ 112 w 584"/>
                <a:gd name="T75" fmla="*/ 272 h 296"/>
                <a:gd name="T76" fmla="*/ 144 w 584"/>
                <a:gd name="T77" fmla="*/ 272 h 296"/>
                <a:gd name="T78" fmla="*/ 482 w 584"/>
                <a:gd name="T79" fmla="*/ 234 h 296"/>
                <a:gd name="T80" fmla="*/ 520 w 584"/>
                <a:gd name="T81" fmla="*/ 208 h 296"/>
                <a:gd name="T82" fmla="*/ 546 w 584"/>
                <a:gd name="T83" fmla="*/ 170 h 296"/>
                <a:gd name="T84" fmla="*/ 568 w 584"/>
                <a:gd name="T85" fmla="*/ 144 h 296"/>
                <a:gd name="T86" fmla="*/ 584 w 584"/>
                <a:gd name="T87" fmla="*/ 128 h 296"/>
                <a:gd name="T88" fmla="*/ 568 w 584"/>
                <a:gd name="T89" fmla="*/ 120 h 296"/>
                <a:gd name="T90" fmla="*/ 552 w 584"/>
                <a:gd name="T91" fmla="*/ 112 h 296"/>
                <a:gd name="T92" fmla="*/ 528 w 584"/>
                <a:gd name="T93" fmla="*/ 72 h 296"/>
                <a:gd name="T94" fmla="*/ 520 w 584"/>
                <a:gd name="T95" fmla="*/ 48 h 296"/>
                <a:gd name="T96" fmla="*/ 520 w 584"/>
                <a:gd name="T9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4" h="296">
                  <a:moveTo>
                    <a:pt x="520" y="40"/>
                  </a:moveTo>
                  <a:lnTo>
                    <a:pt x="512" y="32"/>
                  </a:lnTo>
                  <a:lnTo>
                    <a:pt x="504" y="32"/>
                  </a:lnTo>
                  <a:lnTo>
                    <a:pt x="504" y="32"/>
                  </a:lnTo>
                  <a:lnTo>
                    <a:pt x="504" y="32"/>
                  </a:lnTo>
                  <a:lnTo>
                    <a:pt x="504" y="24"/>
                  </a:lnTo>
                  <a:lnTo>
                    <a:pt x="496" y="16"/>
                  </a:lnTo>
                  <a:lnTo>
                    <a:pt x="488" y="16"/>
                  </a:lnTo>
                  <a:lnTo>
                    <a:pt x="480" y="32"/>
                  </a:lnTo>
                  <a:lnTo>
                    <a:pt x="472" y="32"/>
                  </a:lnTo>
                  <a:lnTo>
                    <a:pt x="456" y="32"/>
                  </a:lnTo>
                  <a:lnTo>
                    <a:pt x="456" y="32"/>
                  </a:lnTo>
                  <a:lnTo>
                    <a:pt x="448" y="24"/>
                  </a:lnTo>
                  <a:lnTo>
                    <a:pt x="440" y="24"/>
                  </a:lnTo>
                  <a:lnTo>
                    <a:pt x="440" y="32"/>
                  </a:lnTo>
                  <a:lnTo>
                    <a:pt x="440" y="32"/>
                  </a:lnTo>
                  <a:lnTo>
                    <a:pt x="432" y="32"/>
                  </a:lnTo>
                  <a:lnTo>
                    <a:pt x="432" y="32"/>
                  </a:lnTo>
                  <a:lnTo>
                    <a:pt x="416" y="24"/>
                  </a:lnTo>
                  <a:lnTo>
                    <a:pt x="416" y="24"/>
                  </a:lnTo>
                  <a:lnTo>
                    <a:pt x="392" y="24"/>
                  </a:lnTo>
                  <a:lnTo>
                    <a:pt x="392" y="24"/>
                  </a:lnTo>
                  <a:lnTo>
                    <a:pt x="392" y="16"/>
                  </a:lnTo>
                  <a:lnTo>
                    <a:pt x="384" y="0"/>
                  </a:lnTo>
                  <a:lnTo>
                    <a:pt x="360" y="0"/>
                  </a:lnTo>
                  <a:lnTo>
                    <a:pt x="344"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44"/>
                  </a:lnTo>
                  <a:lnTo>
                    <a:pt x="144" y="136"/>
                  </a:lnTo>
                  <a:lnTo>
                    <a:pt x="144" y="136"/>
                  </a:lnTo>
                  <a:lnTo>
                    <a:pt x="144" y="144"/>
                  </a:lnTo>
                  <a:lnTo>
                    <a:pt x="144" y="152"/>
                  </a:lnTo>
                  <a:lnTo>
                    <a:pt x="136" y="152"/>
                  </a:lnTo>
                  <a:lnTo>
                    <a:pt x="136" y="152"/>
                  </a:lnTo>
                  <a:lnTo>
                    <a:pt x="136" y="152"/>
                  </a:lnTo>
                  <a:lnTo>
                    <a:pt x="128" y="144"/>
                  </a:lnTo>
                  <a:lnTo>
                    <a:pt x="120" y="144"/>
                  </a:lnTo>
                  <a:lnTo>
                    <a:pt x="112" y="144"/>
                  </a:lnTo>
                  <a:lnTo>
                    <a:pt x="112" y="144"/>
                  </a:lnTo>
                  <a:lnTo>
                    <a:pt x="112" y="144"/>
                  </a:lnTo>
                  <a:lnTo>
                    <a:pt x="112" y="152"/>
                  </a:lnTo>
                  <a:lnTo>
                    <a:pt x="112" y="152"/>
                  </a:lnTo>
                  <a:lnTo>
                    <a:pt x="112" y="160"/>
                  </a:lnTo>
                  <a:lnTo>
                    <a:pt x="112" y="160"/>
                  </a:lnTo>
                  <a:lnTo>
                    <a:pt x="104" y="160"/>
                  </a:lnTo>
                  <a:lnTo>
                    <a:pt x="112" y="160"/>
                  </a:lnTo>
                  <a:lnTo>
                    <a:pt x="104" y="168"/>
                  </a:lnTo>
                  <a:lnTo>
                    <a:pt x="104" y="168"/>
                  </a:lnTo>
                  <a:lnTo>
                    <a:pt x="96" y="176"/>
                  </a:lnTo>
                  <a:lnTo>
                    <a:pt x="96" y="176"/>
                  </a:lnTo>
                  <a:lnTo>
                    <a:pt x="104" y="184"/>
                  </a:lnTo>
                  <a:lnTo>
                    <a:pt x="104" y="184"/>
                  </a:lnTo>
                  <a:lnTo>
                    <a:pt x="104" y="192"/>
                  </a:lnTo>
                  <a:lnTo>
                    <a:pt x="88" y="192"/>
                  </a:lnTo>
                  <a:lnTo>
                    <a:pt x="72" y="200"/>
                  </a:lnTo>
                  <a:lnTo>
                    <a:pt x="72" y="216"/>
                  </a:lnTo>
                  <a:lnTo>
                    <a:pt x="80" y="224"/>
                  </a:lnTo>
                  <a:lnTo>
                    <a:pt x="80" y="232"/>
                  </a:lnTo>
                  <a:lnTo>
                    <a:pt x="80" y="232"/>
                  </a:lnTo>
                  <a:lnTo>
                    <a:pt x="72" y="232"/>
                  </a:lnTo>
                  <a:lnTo>
                    <a:pt x="48" y="224"/>
                  </a:lnTo>
                  <a:lnTo>
                    <a:pt x="32" y="224"/>
                  </a:lnTo>
                  <a:lnTo>
                    <a:pt x="24" y="232"/>
                  </a:lnTo>
                  <a:lnTo>
                    <a:pt x="24" y="232"/>
                  </a:lnTo>
                  <a:lnTo>
                    <a:pt x="16" y="240"/>
                  </a:lnTo>
                  <a:lnTo>
                    <a:pt x="24" y="248"/>
                  </a:lnTo>
                  <a:lnTo>
                    <a:pt x="24" y="248"/>
                  </a:lnTo>
                  <a:lnTo>
                    <a:pt x="32" y="256"/>
                  </a:lnTo>
                  <a:lnTo>
                    <a:pt x="32" y="256"/>
                  </a:lnTo>
                  <a:lnTo>
                    <a:pt x="24" y="256"/>
                  </a:lnTo>
                  <a:lnTo>
                    <a:pt x="24" y="256"/>
                  </a:lnTo>
                  <a:lnTo>
                    <a:pt x="24" y="288"/>
                  </a:lnTo>
                  <a:lnTo>
                    <a:pt x="24" y="288"/>
                  </a:lnTo>
                  <a:lnTo>
                    <a:pt x="16" y="288"/>
                  </a:lnTo>
                  <a:lnTo>
                    <a:pt x="16" y="288"/>
                  </a:lnTo>
                  <a:lnTo>
                    <a:pt x="0" y="296"/>
                  </a:lnTo>
                  <a:lnTo>
                    <a:pt x="0" y="296"/>
                  </a:lnTo>
                  <a:lnTo>
                    <a:pt x="120" y="288"/>
                  </a:lnTo>
                  <a:lnTo>
                    <a:pt x="120" y="288"/>
                  </a:lnTo>
                  <a:lnTo>
                    <a:pt x="112" y="272"/>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84" y="128"/>
                  </a:lnTo>
                  <a:lnTo>
                    <a:pt x="576" y="128"/>
                  </a:lnTo>
                  <a:lnTo>
                    <a:pt x="576" y="128"/>
                  </a:lnTo>
                  <a:lnTo>
                    <a:pt x="568" y="120"/>
                  </a:lnTo>
                  <a:lnTo>
                    <a:pt x="560" y="120"/>
                  </a:lnTo>
                  <a:lnTo>
                    <a:pt x="560" y="120"/>
                  </a:lnTo>
                  <a:lnTo>
                    <a:pt x="552" y="112"/>
                  </a:lnTo>
                  <a:lnTo>
                    <a:pt x="536" y="88"/>
                  </a:lnTo>
                  <a:lnTo>
                    <a:pt x="528" y="72"/>
                  </a:lnTo>
                  <a:lnTo>
                    <a:pt x="528" y="72"/>
                  </a:lnTo>
                  <a:lnTo>
                    <a:pt x="528" y="64"/>
                  </a:lnTo>
                  <a:lnTo>
                    <a:pt x="528" y="56"/>
                  </a:lnTo>
                  <a:lnTo>
                    <a:pt x="520" y="48"/>
                  </a:lnTo>
                  <a:lnTo>
                    <a:pt x="520" y="40"/>
                  </a:lnTo>
                  <a:lnTo>
                    <a:pt x="520" y="40"/>
                  </a:lnTo>
                  <a:lnTo>
                    <a:pt x="520" y="40"/>
                  </a:lnTo>
                  <a:lnTo>
                    <a:pt x="528" y="40"/>
                  </a:lnTo>
                  <a:lnTo>
                    <a:pt x="520" y="40"/>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4" name="Freeform 68"/>
            <p:cNvSpPr>
              <a:spLocks/>
            </p:cNvSpPr>
            <p:nvPr/>
          </p:nvSpPr>
          <p:spPr bwMode="auto">
            <a:xfrm>
              <a:off x="5266481" y="3471607"/>
              <a:ext cx="515329" cy="504543"/>
            </a:xfrm>
            <a:custGeom>
              <a:avLst/>
              <a:gdLst>
                <a:gd name="T0" fmla="*/ 48 w 368"/>
                <a:gd name="T1" fmla="*/ 320 h 360"/>
                <a:gd name="T2" fmla="*/ 32 w 368"/>
                <a:gd name="T3" fmla="*/ 312 h 360"/>
                <a:gd name="T4" fmla="*/ 8 w 368"/>
                <a:gd name="T5" fmla="*/ 272 h 360"/>
                <a:gd name="T6" fmla="*/ 0 w 368"/>
                <a:gd name="T7" fmla="*/ 248 h 360"/>
                <a:gd name="T8" fmla="*/ 0 w 368"/>
                <a:gd name="T9" fmla="*/ 240 h 360"/>
                <a:gd name="T10" fmla="*/ 16 w 368"/>
                <a:gd name="T11" fmla="*/ 240 h 360"/>
                <a:gd name="T12" fmla="*/ 32 w 368"/>
                <a:gd name="T13" fmla="*/ 224 h 360"/>
                <a:gd name="T14" fmla="*/ 32 w 368"/>
                <a:gd name="T15" fmla="*/ 192 h 360"/>
                <a:gd name="T16" fmla="*/ 48 w 368"/>
                <a:gd name="T17" fmla="*/ 192 h 360"/>
                <a:gd name="T18" fmla="*/ 56 w 368"/>
                <a:gd name="T19" fmla="*/ 176 h 360"/>
                <a:gd name="T20" fmla="*/ 80 w 368"/>
                <a:gd name="T21" fmla="*/ 136 h 360"/>
                <a:gd name="T22" fmla="*/ 80 w 368"/>
                <a:gd name="T23" fmla="*/ 136 h 360"/>
                <a:gd name="T24" fmla="*/ 112 w 368"/>
                <a:gd name="T25" fmla="*/ 112 h 360"/>
                <a:gd name="T26" fmla="*/ 120 w 368"/>
                <a:gd name="T27" fmla="*/ 80 h 360"/>
                <a:gd name="T28" fmla="*/ 128 w 368"/>
                <a:gd name="T29" fmla="*/ 40 h 360"/>
                <a:gd name="T30" fmla="*/ 120 w 368"/>
                <a:gd name="T31" fmla="*/ 0 h 360"/>
                <a:gd name="T32" fmla="*/ 128 w 368"/>
                <a:gd name="T33" fmla="*/ 0 h 360"/>
                <a:gd name="T34" fmla="*/ 224 w 368"/>
                <a:gd name="T35" fmla="*/ 72 h 360"/>
                <a:gd name="T36" fmla="*/ 232 w 368"/>
                <a:gd name="T37" fmla="*/ 120 h 360"/>
                <a:gd name="T38" fmla="*/ 256 w 368"/>
                <a:gd name="T39" fmla="*/ 96 h 360"/>
                <a:gd name="T40" fmla="*/ 280 w 368"/>
                <a:gd name="T41" fmla="*/ 80 h 360"/>
                <a:gd name="T42" fmla="*/ 296 w 368"/>
                <a:gd name="T43" fmla="*/ 80 h 360"/>
                <a:gd name="T44" fmla="*/ 312 w 368"/>
                <a:gd name="T45" fmla="*/ 64 h 360"/>
                <a:gd name="T46" fmla="*/ 344 w 368"/>
                <a:gd name="T47" fmla="*/ 64 h 360"/>
                <a:gd name="T48" fmla="*/ 352 w 368"/>
                <a:gd name="T49" fmla="*/ 64 h 360"/>
                <a:gd name="T50" fmla="*/ 368 w 368"/>
                <a:gd name="T51" fmla="*/ 88 h 360"/>
                <a:gd name="T52" fmla="*/ 360 w 368"/>
                <a:gd name="T53" fmla="*/ 104 h 360"/>
                <a:gd name="T54" fmla="*/ 328 w 368"/>
                <a:gd name="T55" fmla="*/ 96 h 360"/>
                <a:gd name="T56" fmla="*/ 312 w 368"/>
                <a:gd name="T57" fmla="*/ 88 h 360"/>
                <a:gd name="T58" fmla="*/ 304 w 368"/>
                <a:gd name="T59" fmla="*/ 120 h 360"/>
                <a:gd name="T60" fmla="*/ 296 w 368"/>
                <a:gd name="T61" fmla="*/ 144 h 360"/>
                <a:gd name="T62" fmla="*/ 288 w 368"/>
                <a:gd name="T63" fmla="*/ 160 h 360"/>
                <a:gd name="T64" fmla="*/ 264 w 368"/>
                <a:gd name="T65" fmla="*/ 160 h 360"/>
                <a:gd name="T66" fmla="*/ 264 w 368"/>
                <a:gd name="T67" fmla="*/ 192 h 360"/>
                <a:gd name="T68" fmla="*/ 232 w 368"/>
                <a:gd name="T69" fmla="*/ 192 h 360"/>
                <a:gd name="T70" fmla="*/ 224 w 368"/>
                <a:gd name="T71" fmla="*/ 208 h 360"/>
                <a:gd name="T72" fmla="*/ 224 w 368"/>
                <a:gd name="T73" fmla="*/ 224 h 360"/>
                <a:gd name="T74" fmla="*/ 216 w 368"/>
                <a:gd name="T75" fmla="*/ 240 h 360"/>
                <a:gd name="T76" fmla="*/ 208 w 368"/>
                <a:gd name="T77" fmla="*/ 264 h 360"/>
                <a:gd name="T78" fmla="*/ 200 w 368"/>
                <a:gd name="T79" fmla="*/ 296 h 360"/>
                <a:gd name="T80" fmla="*/ 192 w 368"/>
                <a:gd name="T81" fmla="*/ 304 h 360"/>
                <a:gd name="T82" fmla="*/ 200 w 368"/>
                <a:gd name="T83" fmla="*/ 312 h 360"/>
                <a:gd name="T84" fmla="*/ 184 w 368"/>
                <a:gd name="T85" fmla="*/ 320 h 360"/>
                <a:gd name="T86" fmla="*/ 168 w 368"/>
                <a:gd name="T87" fmla="*/ 328 h 360"/>
                <a:gd name="T88" fmla="*/ 152 w 368"/>
                <a:gd name="T89" fmla="*/ 336 h 360"/>
                <a:gd name="T90" fmla="*/ 144 w 368"/>
                <a:gd name="T91" fmla="*/ 344 h 360"/>
                <a:gd name="T92" fmla="*/ 120 w 368"/>
                <a:gd name="T93" fmla="*/ 344 h 360"/>
                <a:gd name="T94" fmla="*/ 112 w 368"/>
                <a:gd name="T95" fmla="*/ 344 h 360"/>
                <a:gd name="T96" fmla="*/ 88 w 368"/>
                <a:gd name="T97" fmla="*/ 352 h 360"/>
                <a:gd name="T98" fmla="*/ 64 w 368"/>
                <a:gd name="T99" fmla="*/ 336 h 360"/>
                <a:gd name="T100" fmla="*/ 56 w 368"/>
                <a:gd name="T101" fmla="*/ 32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60">
                  <a:moveTo>
                    <a:pt x="56" y="328"/>
                  </a:moveTo>
                  <a:lnTo>
                    <a:pt x="56" y="328"/>
                  </a:lnTo>
                  <a:lnTo>
                    <a:pt x="48" y="320"/>
                  </a:lnTo>
                  <a:lnTo>
                    <a:pt x="40" y="320"/>
                  </a:lnTo>
                  <a:lnTo>
                    <a:pt x="40" y="320"/>
                  </a:lnTo>
                  <a:lnTo>
                    <a:pt x="32" y="312"/>
                  </a:lnTo>
                  <a:lnTo>
                    <a:pt x="16" y="288"/>
                  </a:lnTo>
                  <a:lnTo>
                    <a:pt x="8" y="272"/>
                  </a:lnTo>
                  <a:lnTo>
                    <a:pt x="8" y="272"/>
                  </a:lnTo>
                  <a:lnTo>
                    <a:pt x="8" y="264"/>
                  </a:lnTo>
                  <a:lnTo>
                    <a:pt x="8" y="256"/>
                  </a:lnTo>
                  <a:lnTo>
                    <a:pt x="0" y="248"/>
                  </a:lnTo>
                  <a:lnTo>
                    <a:pt x="0" y="240"/>
                  </a:lnTo>
                  <a:lnTo>
                    <a:pt x="0" y="240"/>
                  </a:lnTo>
                  <a:lnTo>
                    <a:pt x="0" y="240"/>
                  </a:lnTo>
                  <a:lnTo>
                    <a:pt x="8" y="240"/>
                  </a:lnTo>
                  <a:lnTo>
                    <a:pt x="8" y="240"/>
                  </a:lnTo>
                  <a:lnTo>
                    <a:pt x="16" y="240"/>
                  </a:lnTo>
                  <a:lnTo>
                    <a:pt x="24" y="224"/>
                  </a:lnTo>
                  <a:lnTo>
                    <a:pt x="32" y="224"/>
                  </a:lnTo>
                  <a:lnTo>
                    <a:pt x="32" y="224"/>
                  </a:lnTo>
                  <a:lnTo>
                    <a:pt x="32" y="208"/>
                  </a:lnTo>
                  <a:lnTo>
                    <a:pt x="32" y="200"/>
                  </a:lnTo>
                  <a:lnTo>
                    <a:pt x="32" y="192"/>
                  </a:lnTo>
                  <a:lnTo>
                    <a:pt x="32" y="176"/>
                  </a:lnTo>
                  <a:lnTo>
                    <a:pt x="48" y="176"/>
                  </a:lnTo>
                  <a:lnTo>
                    <a:pt x="48" y="192"/>
                  </a:lnTo>
                  <a:lnTo>
                    <a:pt x="56" y="192"/>
                  </a:lnTo>
                  <a:lnTo>
                    <a:pt x="56" y="176"/>
                  </a:lnTo>
                  <a:lnTo>
                    <a:pt x="56" y="176"/>
                  </a:lnTo>
                  <a:lnTo>
                    <a:pt x="64" y="152"/>
                  </a:lnTo>
                  <a:lnTo>
                    <a:pt x="64" y="152"/>
                  </a:lnTo>
                  <a:lnTo>
                    <a:pt x="80" y="136"/>
                  </a:lnTo>
                  <a:lnTo>
                    <a:pt x="80" y="136"/>
                  </a:lnTo>
                  <a:lnTo>
                    <a:pt x="80" y="136"/>
                  </a:lnTo>
                  <a:lnTo>
                    <a:pt x="80" y="136"/>
                  </a:lnTo>
                  <a:lnTo>
                    <a:pt x="88" y="136"/>
                  </a:lnTo>
                  <a:lnTo>
                    <a:pt x="96" y="128"/>
                  </a:lnTo>
                  <a:lnTo>
                    <a:pt x="112" y="112"/>
                  </a:lnTo>
                  <a:lnTo>
                    <a:pt x="120" y="104"/>
                  </a:lnTo>
                  <a:lnTo>
                    <a:pt x="120" y="88"/>
                  </a:lnTo>
                  <a:lnTo>
                    <a:pt x="120" y="80"/>
                  </a:lnTo>
                  <a:lnTo>
                    <a:pt x="120" y="40"/>
                  </a:lnTo>
                  <a:lnTo>
                    <a:pt x="120" y="40"/>
                  </a:lnTo>
                  <a:lnTo>
                    <a:pt x="128" y="40"/>
                  </a:lnTo>
                  <a:lnTo>
                    <a:pt x="128" y="24"/>
                  </a:lnTo>
                  <a:lnTo>
                    <a:pt x="120" y="8"/>
                  </a:lnTo>
                  <a:lnTo>
                    <a:pt x="120" y="0"/>
                  </a:lnTo>
                  <a:lnTo>
                    <a:pt x="120" y="0"/>
                  </a:lnTo>
                  <a:lnTo>
                    <a:pt x="128" y="0"/>
                  </a:lnTo>
                  <a:lnTo>
                    <a:pt x="128" y="0"/>
                  </a:lnTo>
                  <a:lnTo>
                    <a:pt x="144" y="88"/>
                  </a:lnTo>
                  <a:lnTo>
                    <a:pt x="144" y="88"/>
                  </a:lnTo>
                  <a:lnTo>
                    <a:pt x="224" y="72"/>
                  </a:lnTo>
                  <a:lnTo>
                    <a:pt x="224" y="72"/>
                  </a:lnTo>
                  <a:lnTo>
                    <a:pt x="232" y="120"/>
                  </a:lnTo>
                  <a:lnTo>
                    <a:pt x="232" y="120"/>
                  </a:lnTo>
                  <a:lnTo>
                    <a:pt x="256" y="96"/>
                  </a:lnTo>
                  <a:lnTo>
                    <a:pt x="256" y="96"/>
                  </a:lnTo>
                  <a:lnTo>
                    <a:pt x="256" y="96"/>
                  </a:lnTo>
                  <a:lnTo>
                    <a:pt x="264" y="96"/>
                  </a:lnTo>
                  <a:lnTo>
                    <a:pt x="272" y="88"/>
                  </a:lnTo>
                  <a:lnTo>
                    <a:pt x="280" y="80"/>
                  </a:lnTo>
                  <a:lnTo>
                    <a:pt x="280" y="80"/>
                  </a:lnTo>
                  <a:lnTo>
                    <a:pt x="280" y="80"/>
                  </a:lnTo>
                  <a:lnTo>
                    <a:pt x="296" y="80"/>
                  </a:lnTo>
                  <a:lnTo>
                    <a:pt x="304" y="80"/>
                  </a:lnTo>
                  <a:lnTo>
                    <a:pt x="312" y="64"/>
                  </a:lnTo>
                  <a:lnTo>
                    <a:pt x="312" y="64"/>
                  </a:lnTo>
                  <a:lnTo>
                    <a:pt x="328" y="64"/>
                  </a:lnTo>
                  <a:lnTo>
                    <a:pt x="336" y="64"/>
                  </a:lnTo>
                  <a:lnTo>
                    <a:pt x="344" y="64"/>
                  </a:lnTo>
                  <a:lnTo>
                    <a:pt x="344" y="64"/>
                  </a:lnTo>
                  <a:lnTo>
                    <a:pt x="352" y="64"/>
                  </a:lnTo>
                  <a:lnTo>
                    <a:pt x="352" y="64"/>
                  </a:lnTo>
                  <a:lnTo>
                    <a:pt x="352" y="72"/>
                  </a:lnTo>
                  <a:lnTo>
                    <a:pt x="352" y="72"/>
                  </a:lnTo>
                  <a:lnTo>
                    <a:pt x="368" y="88"/>
                  </a:lnTo>
                  <a:lnTo>
                    <a:pt x="368" y="96"/>
                  </a:lnTo>
                  <a:lnTo>
                    <a:pt x="360" y="96"/>
                  </a:lnTo>
                  <a:lnTo>
                    <a:pt x="360" y="104"/>
                  </a:lnTo>
                  <a:lnTo>
                    <a:pt x="360" y="104"/>
                  </a:lnTo>
                  <a:lnTo>
                    <a:pt x="352" y="104"/>
                  </a:lnTo>
                  <a:lnTo>
                    <a:pt x="328" y="96"/>
                  </a:lnTo>
                  <a:lnTo>
                    <a:pt x="320" y="96"/>
                  </a:lnTo>
                  <a:lnTo>
                    <a:pt x="312" y="88"/>
                  </a:lnTo>
                  <a:lnTo>
                    <a:pt x="312" y="88"/>
                  </a:lnTo>
                  <a:lnTo>
                    <a:pt x="312" y="112"/>
                  </a:lnTo>
                  <a:lnTo>
                    <a:pt x="312" y="112"/>
                  </a:lnTo>
                  <a:lnTo>
                    <a:pt x="304" y="120"/>
                  </a:lnTo>
                  <a:lnTo>
                    <a:pt x="304" y="128"/>
                  </a:lnTo>
                  <a:lnTo>
                    <a:pt x="296" y="144"/>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16"/>
                  </a:lnTo>
                  <a:lnTo>
                    <a:pt x="224" y="224"/>
                  </a:lnTo>
                  <a:lnTo>
                    <a:pt x="216" y="232"/>
                  </a:lnTo>
                  <a:lnTo>
                    <a:pt x="216" y="232"/>
                  </a:lnTo>
                  <a:lnTo>
                    <a:pt x="216" y="240"/>
                  </a:lnTo>
                  <a:lnTo>
                    <a:pt x="216" y="256"/>
                  </a:lnTo>
                  <a:lnTo>
                    <a:pt x="216" y="256"/>
                  </a:lnTo>
                  <a:lnTo>
                    <a:pt x="208" y="264"/>
                  </a:lnTo>
                  <a:lnTo>
                    <a:pt x="200" y="280"/>
                  </a:lnTo>
                  <a:lnTo>
                    <a:pt x="200" y="288"/>
                  </a:lnTo>
                  <a:lnTo>
                    <a:pt x="200" y="296"/>
                  </a:lnTo>
                  <a:lnTo>
                    <a:pt x="200" y="296"/>
                  </a:lnTo>
                  <a:lnTo>
                    <a:pt x="200" y="296"/>
                  </a:lnTo>
                  <a:lnTo>
                    <a:pt x="192" y="304"/>
                  </a:lnTo>
                  <a:lnTo>
                    <a:pt x="192" y="304"/>
                  </a:lnTo>
                  <a:lnTo>
                    <a:pt x="200" y="312"/>
                  </a:lnTo>
                  <a:lnTo>
                    <a:pt x="200" y="312"/>
                  </a:lnTo>
                  <a:lnTo>
                    <a:pt x="184" y="320"/>
                  </a:lnTo>
                  <a:lnTo>
                    <a:pt x="184" y="320"/>
                  </a:lnTo>
                  <a:lnTo>
                    <a:pt x="184" y="320"/>
                  </a:lnTo>
                  <a:lnTo>
                    <a:pt x="168" y="320"/>
                  </a:lnTo>
                  <a:lnTo>
                    <a:pt x="168" y="328"/>
                  </a:lnTo>
                  <a:lnTo>
                    <a:pt x="168" y="328"/>
                  </a:lnTo>
                  <a:lnTo>
                    <a:pt x="160" y="328"/>
                  </a:lnTo>
                  <a:lnTo>
                    <a:pt x="152" y="328"/>
                  </a:lnTo>
                  <a:lnTo>
                    <a:pt x="152" y="336"/>
                  </a:lnTo>
                  <a:lnTo>
                    <a:pt x="152" y="336"/>
                  </a:lnTo>
                  <a:lnTo>
                    <a:pt x="152" y="336"/>
                  </a:lnTo>
                  <a:lnTo>
                    <a:pt x="144" y="344"/>
                  </a:lnTo>
                  <a:lnTo>
                    <a:pt x="136" y="344"/>
                  </a:lnTo>
                  <a:lnTo>
                    <a:pt x="128" y="344"/>
                  </a:lnTo>
                  <a:lnTo>
                    <a:pt x="120" y="344"/>
                  </a:lnTo>
                  <a:lnTo>
                    <a:pt x="120" y="344"/>
                  </a:lnTo>
                  <a:lnTo>
                    <a:pt x="120" y="344"/>
                  </a:lnTo>
                  <a:lnTo>
                    <a:pt x="112" y="344"/>
                  </a:lnTo>
                  <a:lnTo>
                    <a:pt x="104" y="360"/>
                  </a:lnTo>
                  <a:lnTo>
                    <a:pt x="96" y="360"/>
                  </a:lnTo>
                  <a:lnTo>
                    <a:pt x="88" y="352"/>
                  </a:lnTo>
                  <a:lnTo>
                    <a:pt x="88" y="352"/>
                  </a:lnTo>
                  <a:lnTo>
                    <a:pt x="72" y="352"/>
                  </a:lnTo>
                  <a:lnTo>
                    <a:pt x="64" y="336"/>
                  </a:lnTo>
                  <a:lnTo>
                    <a:pt x="64" y="328"/>
                  </a:lnTo>
                  <a:lnTo>
                    <a:pt x="64" y="328"/>
                  </a:lnTo>
                  <a:lnTo>
                    <a:pt x="56" y="328"/>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5" name="Freeform 69"/>
            <p:cNvSpPr>
              <a:spLocks/>
            </p:cNvSpPr>
            <p:nvPr/>
          </p:nvSpPr>
          <p:spPr bwMode="auto">
            <a:xfrm>
              <a:off x="6185685" y="2618317"/>
              <a:ext cx="191750" cy="381104"/>
            </a:xfrm>
            <a:custGeom>
              <a:avLst/>
              <a:gdLst>
                <a:gd name="T0" fmla="*/ 104 w 136"/>
                <a:gd name="T1" fmla="*/ 240 h 272"/>
                <a:gd name="T2" fmla="*/ 128 w 136"/>
                <a:gd name="T3" fmla="*/ 232 h 272"/>
                <a:gd name="T4" fmla="*/ 128 w 136"/>
                <a:gd name="T5" fmla="*/ 224 h 272"/>
                <a:gd name="T6" fmla="*/ 136 w 136"/>
                <a:gd name="T7" fmla="*/ 216 h 272"/>
                <a:gd name="T8" fmla="*/ 136 w 136"/>
                <a:gd name="T9" fmla="*/ 208 h 272"/>
                <a:gd name="T10" fmla="*/ 128 w 136"/>
                <a:gd name="T11" fmla="*/ 200 h 272"/>
                <a:gd name="T12" fmla="*/ 128 w 136"/>
                <a:gd name="T13" fmla="*/ 192 h 272"/>
                <a:gd name="T14" fmla="*/ 112 w 136"/>
                <a:gd name="T15" fmla="*/ 184 h 272"/>
                <a:gd name="T16" fmla="*/ 56 w 136"/>
                <a:gd name="T17" fmla="*/ 0 h 272"/>
                <a:gd name="T18" fmla="*/ 48 w 136"/>
                <a:gd name="T19" fmla="*/ 0 h 272"/>
                <a:gd name="T20" fmla="*/ 32 w 136"/>
                <a:gd name="T21" fmla="*/ 8 h 272"/>
                <a:gd name="T22" fmla="*/ 32 w 136"/>
                <a:gd name="T23" fmla="*/ 8 h 272"/>
                <a:gd name="T24" fmla="*/ 32 w 136"/>
                <a:gd name="T25" fmla="*/ 16 h 272"/>
                <a:gd name="T26" fmla="*/ 32 w 136"/>
                <a:gd name="T27" fmla="*/ 16 h 272"/>
                <a:gd name="T28" fmla="*/ 32 w 136"/>
                <a:gd name="T29" fmla="*/ 24 h 272"/>
                <a:gd name="T30" fmla="*/ 24 w 136"/>
                <a:gd name="T31" fmla="*/ 32 h 272"/>
                <a:gd name="T32" fmla="*/ 32 w 136"/>
                <a:gd name="T33" fmla="*/ 40 h 272"/>
                <a:gd name="T34" fmla="*/ 32 w 136"/>
                <a:gd name="T35" fmla="*/ 48 h 272"/>
                <a:gd name="T36" fmla="*/ 24 w 136"/>
                <a:gd name="T37" fmla="*/ 56 h 272"/>
                <a:gd name="T38" fmla="*/ 32 w 136"/>
                <a:gd name="T39" fmla="*/ 88 h 272"/>
                <a:gd name="T40" fmla="*/ 16 w 136"/>
                <a:gd name="T41" fmla="*/ 104 h 272"/>
                <a:gd name="T42" fmla="*/ 16 w 136"/>
                <a:gd name="T43" fmla="*/ 104 h 272"/>
                <a:gd name="T44" fmla="*/ 8 w 136"/>
                <a:gd name="T45" fmla="*/ 112 h 272"/>
                <a:gd name="T46" fmla="*/ 16 w 136"/>
                <a:gd name="T47" fmla="*/ 120 h 272"/>
                <a:gd name="T48" fmla="*/ 16 w 136"/>
                <a:gd name="T49" fmla="*/ 160 h 272"/>
                <a:gd name="T50" fmla="*/ 8 w 136"/>
                <a:gd name="T51" fmla="*/ 176 h 272"/>
                <a:gd name="T52" fmla="*/ 0 w 136"/>
                <a:gd name="T53" fmla="*/ 192 h 272"/>
                <a:gd name="T54" fmla="*/ 8 w 136"/>
                <a:gd name="T55" fmla="*/ 216 h 272"/>
                <a:gd name="T56" fmla="*/ 16 w 136"/>
                <a:gd name="T57" fmla="*/ 240 h 272"/>
                <a:gd name="T58" fmla="*/ 8 w 136"/>
                <a:gd name="T59" fmla="*/ 256 h 272"/>
                <a:gd name="T60" fmla="*/ 16 w 136"/>
                <a:gd name="T61" fmla="*/ 272 h 272"/>
                <a:gd name="T62" fmla="*/ 96 w 136"/>
                <a:gd name="T63" fmla="*/ 256 h 272"/>
                <a:gd name="T64" fmla="*/ 104 w 136"/>
                <a:gd name="T65" fmla="*/ 2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72">
                  <a:moveTo>
                    <a:pt x="104" y="248"/>
                  </a:moveTo>
                  <a:lnTo>
                    <a:pt x="104" y="240"/>
                  </a:lnTo>
                  <a:lnTo>
                    <a:pt x="112" y="232"/>
                  </a:lnTo>
                  <a:lnTo>
                    <a:pt x="128" y="232"/>
                  </a:lnTo>
                  <a:lnTo>
                    <a:pt x="128" y="232"/>
                  </a:lnTo>
                  <a:lnTo>
                    <a:pt x="128" y="224"/>
                  </a:lnTo>
                  <a:lnTo>
                    <a:pt x="128" y="224"/>
                  </a:lnTo>
                  <a:lnTo>
                    <a:pt x="136" y="216"/>
                  </a:lnTo>
                  <a:lnTo>
                    <a:pt x="136" y="208"/>
                  </a:lnTo>
                  <a:lnTo>
                    <a:pt x="136" y="208"/>
                  </a:lnTo>
                  <a:lnTo>
                    <a:pt x="128" y="208"/>
                  </a:lnTo>
                  <a:lnTo>
                    <a:pt x="128" y="200"/>
                  </a:lnTo>
                  <a:lnTo>
                    <a:pt x="128" y="200"/>
                  </a:lnTo>
                  <a:lnTo>
                    <a:pt x="128" y="192"/>
                  </a:lnTo>
                  <a:lnTo>
                    <a:pt x="120" y="184"/>
                  </a:lnTo>
                  <a:lnTo>
                    <a:pt x="112" y="184"/>
                  </a:lnTo>
                  <a:lnTo>
                    <a:pt x="104" y="176"/>
                  </a:lnTo>
                  <a:lnTo>
                    <a:pt x="56" y="0"/>
                  </a:lnTo>
                  <a:lnTo>
                    <a:pt x="56" y="0"/>
                  </a:lnTo>
                  <a:lnTo>
                    <a:pt x="48" y="0"/>
                  </a:lnTo>
                  <a:lnTo>
                    <a:pt x="32" y="0"/>
                  </a:lnTo>
                  <a:lnTo>
                    <a:pt x="32" y="8"/>
                  </a:lnTo>
                  <a:lnTo>
                    <a:pt x="32" y="8"/>
                  </a:lnTo>
                  <a:lnTo>
                    <a:pt x="32" y="8"/>
                  </a:lnTo>
                  <a:lnTo>
                    <a:pt x="32" y="16"/>
                  </a:lnTo>
                  <a:lnTo>
                    <a:pt x="32" y="16"/>
                  </a:lnTo>
                  <a:lnTo>
                    <a:pt x="32" y="16"/>
                  </a:lnTo>
                  <a:lnTo>
                    <a:pt x="32" y="16"/>
                  </a:lnTo>
                  <a:lnTo>
                    <a:pt x="32" y="24"/>
                  </a:lnTo>
                  <a:lnTo>
                    <a:pt x="32" y="24"/>
                  </a:lnTo>
                  <a:lnTo>
                    <a:pt x="24" y="24"/>
                  </a:lnTo>
                  <a:lnTo>
                    <a:pt x="24" y="32"/>
                  </a:lnTo>
                  <a:lnTo>
                    <a:pt x="32" y="32"/>
                  </a:lnTo>
                  <a:lnTo>
                    <a:pt x="32" y="40"/>
                  </a:lnTo>
                  <a:lnTo>
                    <a:pt x="32" y="40"/>
                  </a:lnTo>
                  <a:lnTo>
                    <a:pt x="32" y="48"/>
                  </a:lnTo>
                  <a:lnTo>
                    <a:pt x="24" y="56"/>
                  </a:lnTo>
                  <a:lnTo>
                    <a:pt x="24" y="56"/>
                  </a:lnTo>
                  <a:lnTo>
                    <a:pt x="32" y="64"/>
                  </a:lnTo>
                  <a:lnTo>
                    <a:pt x="32" y="88"/>
                  </a:lnTo>
                  <a:lnTo>
                    <a:pt x="32" y="96"/>
                  </a:lnTo>
                  <a:lnTo>
                    <a:pt x="16" y="104"/>
                  </a:lnTo>
                  <a:lnTo>
                    <a:pt x="16" y="104"/>
                  </a:lnTo>
                  <a:lnTo>
                    <a:pt x="16" y="104"/>
                  </a:lnTo>
                  <a:lnTo>
                    <a:pt x="16" y="104"/>
                  </a:lnTo>
                  <a:lnTo>
                    <a:pt x="8" y="112"/>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16" y="272"/>
                  </a:lnTo>
                  <a:lnTo>
                    <a:pt x="96" y="256"/>
                  </a:lnTo>
                  <a:lnTo>
                    <a:pt x="96" y="256"/>
                  </a:lnTo>
                  <a:lnTo>
                    <a:pt x="104" y="248"/>
                  </a:lnTo>
                  <a:close/>
                </a:path>
              </a:pathLst>
            </a:custGeom>
            <a:solidFill>
              <a:schemeClr val="accent2"/>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6" name="Freeform 70"/>
            <p:cNvSpPr>
              <a:spLocks/>
            </p:cNvSpPr>
            <p:nvPr/>
          </p:nvSpPr>
          <p:spPr bwMode="auto">
            <a:xfrm>
              <a:off x="6253996" y="2247999"/>
              <a:ext cx="414660" cy="661539"/>
            </a:xfrm>
            <a:custGeom>
              <a:avLst/>
              <a:gdLst>
                <a:gd name="T0" fmla="*/ 80 w 296"/>
                <a:gd name="T1" fmla="*/ 456 h 472"/>
                <a:gd name="T2" fmla="*/ 56 w 296"/>
                <a:gd name="T3" fmla="*/ 440 h 472"/>
                <a:gd name="T4" fmla="*/ 0 w 296"/>
                <a:gd name="T5" fmla="*/ 264 h 472"/>
                <a:gd name="T6" fmla="*/ 16 w 296"/>
                <a:gd name="T7" fmla="*/ 256 h 472"/>
                <a:gd name="T8" fmla="*/ 16 w 296"/>
                <a:gd name="T9" fmla="*/ 256 h 472"/>
                <a:gd name="T10" fmla="*/ 24 w 296"/>
                <a:gd name="T11" fmla="*/ 240 h 472"/>
                <a:gd name="T12" fmla="*/ 24 w 296"/>
                <a:gd name="T13" fmla="*/ 240 h 472"/>
                <a:gd name="T14" fmla="*/ 24 w 296"/>
                <a:gd name="T15" fmla="*/ 216 h 472"/>
                <a:gd name="T16" fmla="*/ 32 w 296"/>
                <a:gd name="T17" fmla="*/ 200 h 472"/>
                <a:gd name="T18" fmla="*/ 40 w 296"/>
                <a:gd name="T19" fmla="*/ 184 h 472"/>
                <a:gd name="T20" fmla="*/ 32 w 296"/>
                <a:gd name="T21" fmla="*/ 136 h 472"/>
                <a:gd name="T22" fmla="*/ 40 w 296"/>
                <a:gd name="T23" fmla="*/ 120 h 472"/>
                <a:gd name="T24" fmla="*/ 48 w 296"/>
                <a:gd name="T25" fmla="*/ 80 h 472"/>
                <a:gd name="T26" fmla="*/ 72 w 296"/>
                <a:gd name="T27" fmla="*/ 8 h 472"/>
                <a:gd name="T28" fmla="*/ 96 w 296"/>
                <a:gd name="T29" fmla="*/ 32 h 472"/>
                <a:gd name="T30" fmla="*/ 120 w 296"/>
                <a:gd name="T31" fmla="*/ 8 h 472"/>
                <a:gd name="T32" fmla="*/ 128 w 296"/>
                <a:gd name="T33" fmla="*/ 0 h 472"/>
                <a:gd name="T34" fmla="*/ 168 w 296"/>
                <a:gd name="T35" fmla="*/ 16 h 472"/>
                <a:gd name="T36" fmla="*/ 208 w 296"/>
                <a:gd name="T37" fmla="*/ 136 h 472"/>
                <a:gd name="T38" fmla="*/ 224 w 296"/>
                <a:gd name="T39" fmla="*/ 160 h 472"/>
                <a:gd name="T40" fmla="*/ 240 w 296"/>
                <a:gd name="T41" fmla="*/ 160 h 472"/>
                <a:gd name="T42" fmla="*/ 248 w 296"/>
                <a:gd name="T43" fmla="*/ 184 h 472"/>
                <a:gd name="T44" fmla="*/ 264 w 296"/>
                <a:gd name="T45" fmla="*/ 200 h 472"/>
                <a:gd name="T46" fmla="*/ 280 w 296"/>
                <a:gd name="T47" fmla="*/ 208 h 472"/>
                <a:gd name="T48" fmla="*/ 280 w 296"/>
                <a:gd name="T49" fmla="*/ 216 h 472"/>
                <a:gd name="T50" fmla="*/ 288 w 296"/>
                <a:gd name="T51" fmla="*/ 224 h 472"/>
                <a:gd name="T52" fmla="*/ 296 w 296"/>
                <a:gd name="T53" fmla="*/ 224 h 472"/>
                <a:gd name="T54" fmla="*/ 280 w 296"/>
                <a:gd name="T55" fmla="*/ 248 h 472"/>
                <a:gd name="T56" fmla="*/ 272 w 296"/>
                <a:gd name="T57" fmla="*/ 240 h 472"/>
                <a:gd name="T58" fmla="*/ 272 w 296"/>
                <a:gd name="T59" fmla="*/ 248 h 472"/>
                <a:gd name="T60" fmla="*/ 264 w 296"/>
                <a:gd name="T61" fmla="*/ 248 h 472"/>
                <a:gd name="T62" fmla="*/ 264 w 296"/>
                <a:gd name="T63" fmla="*/ 256 h 472"/>
                <a:gd name="T64" fmla="*/ 248 w 296"/>
                <a:gd name="T65" fmla="*/ 264 h 472"/>
                <a:gd name="T66" fmla="*/ 248 w 296"/>
                <a:gd name="T67" fmla="*/ 264 h 472"/>
                <a:gd name="T68" fmla="*/ 248 w 296"/>
                <a:gd name="T69" fmla="*/ 280 h 472"/>
                <a:gd name="T70" fmla="*/ 232 w 296"/>
                <a:gd name="T71" fmla="*/ 296 h 472"/>
                <a:gd name="T72" fmla="*/ 232 w 296"/>
                <a:gd name="T73" fmla="*/ 280 h 472"/>
                <a:gd name="T74" fmla="*/ 216 w 296"/>
                <a:gd name="T75" fmla="*/ 272 h 472"/>
                <a:gd name="T76" fmla="*/ 216 w 296"/>
                <a:gd name="T77" fmla="*/ 280 h 472"/>
                <a:gd name="T78" fmla="*/ 200 w 296"/>
                <a:gd name="T79" fmla="*/ 296 h 472"/>
                <a:gd name="T80" fmla="*/ 200 w 296"/>
                <a:gd name="T81" fmla="*/ 304 h 472"/>
                <a:gd name="T82" fmla="*/ 192 w 296"/>
                <a:gd name="T83" fmla="*/ 296 h 472"/>
                <a:gd name="T84" fmla="*/ 184 w 296"/>
                <a:gd name="T85" fmla="*/ 296 h 472"/>
                <a:gd name="T86" fmla="*/ 176 w 296"/>
                <a:gd name="T87" fmla="*/ 288 h 472"/>
                <a:gd name="T88" fmla="*/ 176 w 296"/>
                <a:gd name="T89" fmla="*/ 336 h 472"/>
                <a:gd name="T90" fmla="*/ 168 w 296"/>
                <a:gd name="T91" fmla="*/ 360 h 472"/>
                <a:gd name="T92" fmla="*/ 160 w 296"/>
                <a:gd name="T93" fmla="*/ 352 h 472"/>
                <a:gd name="T94" fmla="*/ 152 w 296"/>
                <a:gd name="T95" fmla="*/ 368 h 472"/>
                <a:gd name="T96" fmla="*/ 144 w 296"/>
                <a:gd name="T97" fmla="*/ 368 h 472"/>
                <a:gd name="T98" fmla="*/ 136 w 296"/>
                <a:gd name="T99" fmla="*/ 368 h 472"/>
                <a:gd name="T100" fmla="*/ 128 w 296"/>
                <a:gd name="T101" fmla="*/ 360 h 472"/>
                <a:gd name="T102" fmla="*/ 128 w 296"/>
                <a:gd name="T103" fmla="*/ 392 h 472"/>
                <a:gd name="T104" fmla="*/ 128 w 296"/>
                <a:gd name="T105" fmla="*/ 376 h 472"/>
                <a:gd name="T106" fmla="*/ 120 w 296"/>
                <a:gd name="T107" fmla="*/ 376 h 472"/>
                <a:gd name="T108" fmla="*/ 104 w 296"/>
                <a:gd name="T109" fmla="*/ 392 h 472"/>
                <a:gd name="T110" fmla="*/ 104 w 296"/>
                <a:gd name="T111" fmla="*/ 408 h 472"/>
                <a:gd name="T112" fmla="*/ 104 w 296"/>
                <a:gd name="T113" fmla="*/ 416 h 472"/>
                <a:gd name="T114" fmla="*/ 104 w 296"/>
                <a:gd name="T115" fmla="*/ 432 h 472"/>
                <a:gd name="T116" fmla="*/ 88 w 296"/>
                <a:gd name="T117" fmla="*/ 440 h 472"/>
                <a:gd name="T118" fmla="*/ 80 w 296"/>
                <a:gd name="T119"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472">
                  <a:moveTo>
                    <a:pt x="80" y="464"/>
                  </a:moveTo>
                  <a:lnTo>
                    <a:pt x="80" y="464"/>
                  </a:lnTo>
                  <a:lnTo>
                    <a:pt x="80" y="456"/>
                  </a:lnTo>
                  <a:lnTo>
                    <a:pt x="72" y="448"/>
                  </a:lnTo>
                  <a:lnTo>
                    <a:pt x="64" y="448"/>
                  </a:lnTo>
                  <a:lnTo>
                    <a:pt x="56" y="440"/>
                  </a:lnTo>
                  <a:lnTo>
                    <a:pt x="8" y="264"/>
                  </a:lnTo>
                  <a:lnTo>
                    <a:pt x="0" y="264"/>
                  </a:lnTo>
                  <a:lnTo>
                    <a:pt x="0" y="264"/>
                  </a:lnTo>
                  <a:lnTo>
                    <a:pt x="0" y="248"/>
                  </a:lnTo>
                  <a:lnTo>
                    <a:pt x="8" y="248"/>
                  </a:lnTo>
                  <a:lnTo>
                    <a:pt x="16" y="256"/>
                  </a:lnTo>
                  <a:lnTo>
                    <a:pt x="16" y="256"/>
                  </a:lnTo>
                  <a:lnTo>
                    <a:pt x="16" y="256"/>
                  </a:lnTo>
                  <a:lnTo>
                    <a:pt x="16" y="256"/>
                  </a:lnTo>
                  <a:lnTo>
                    <a:pt x="16" y="240"/>
                  </a:lnTo>
                  <a:lnTo>
                    <a:pt x="16" y="240"/>
                  </a:lnTo>
                  <a:lnTo>
                    <a:pt x="24" y="240"/>
                  </a:lnTo>
                  <a:lnTo>
                    <a:pt x="24" y="240"/>
                  </a:lnTo>
                  <a:lnTo>
                    <a:pt x="24" y="240"/>
                  </a:lnTo>
                  <a:lnTo>
                    <a:pt x="24" y="240"/>
                  </a:lnTo>
                  <a:lnTo>
                    <a:pt x="24" y="232"/>
                  </a:lnTo>
                  <a:lnTo>
                    <a:pt x="24" y="216"/>
                  </a:lnTo>
                  <a:lnTo>
                    <a:pt x="24" y="216"/>
                  </a:lnTo>
                  <a:lnTo>
                    <a:pt x="40" y="200"/>
                  </a:lnTo>
                  <a:lnTo>
                    <a:pt x="40" y="200"/>
                  </a:lnTo>
                  <a:lnTo>
                    <a:pt x="32" y="200"/>
                  </a:lnTo>
                  <a:lnTo>
                    <a:pt x="32" y="192"/>
                  </a:lnTo>
                  <a:lnTo>
                    <a:pt x="40" y="184"/>
                  </a:lnTo>
                  <a:lnTo>
                    <a:pt x="40" y="184"/>
                  </a:lnTo>
                  <a:lnTo>
                    <a:pt x="40" y="176"/>
                  </a:lnTo>
                  <a:lnTo>
                    <a:pt x="32" y="160"/>
                  </a:lnTo>
                  <a:lnTo>
                    <a:pt x="32" y="136"/>
                  </a:lnTo>
                  <a:lnTo>
                    <a:pt x="40" y="136"/>
                  </a:lnTo>
                  <a:lnTo>
                    <a:pt x="40" y="136"/>
                  </a:lnTo>
                  <a:lnTo>
                    <a:pt x="40" y="120"/>
                  </a:lnTo>
                  <a:lnTo>
                    <a:pt x="40" y="88"/>
                  </a:lnTo>
                  <a:lnTo>
                    <a:pt x="48" y="80"/>
                  </a:lnTo>
                  <a:lnTo>
                    <a:pt x="48" y="80"/>
                  </a:lnTo>
                  <a:lnTo>
                    <a:pt x="64" y="16"/>
                  </a:lnTo>
                  <a:lnTo>
                    <a:pt x="64" y="16"/>
                  </a:lnTo>
                  <a:lnTo>
                    <a:pt x="72" y="8"/>
                  </a:lnTo>
                  <a:lnTo>
                    <a:pt x="80" y="8"/>
                  </a:lnTo>
                  <a:lnTo>
                    <a:pt x="88" y="32"/>
                  </a:lnTo>
                  <a:lnTo>
                    <a:pt x="96" y="32"/>
                  </a:lnTo>
                  <a:lnTo>
                    <a:pt x="104" y="24"/>
                  </a:lnTo>
                  <a:lnTo>
                    <a:pt x="120" y="8"/>
                  </a:lnTo>
                  <a:lnTo>
                    <a:pt x="120" y="8"/>
                  </a:lnTo>
                  <a:lnTo>
                    <a:pt x="128" y="8"/>
                  </a:lnTo>
                  <a:lnTo>
                    <a:pt x="128" y="8"/>
                  </a:lnTo>
                  <a:lnTo>
                    <a:pt x="128" y="0"/>
                  </a:lnTo>
                  <a:lnTo>
                    <a:pt x="136" y="0"/>
                  </a:lnTo>
                  <a:lnTo>
                    <a:pt x="144" y="8"/>
                  </a:lnTo>
                  <a:lnTo>
                    <a:pt x="168" y="16"/>
                  </a:lnTo>
                  <a:lnTo>
                    <a:pt x="176" y="24"/>
                  </a:lnTo>
                  <a:lnTo>
                    <a:pt x="176" y="24"/>
                  </a:lnTo>
                  <a:lnTo>
                    <a:pt x="208" y="136"/>
                  </a:lnTo>
                  <a:lnTo>
                    <a:pt x="208" y="136"/>
                  </a:lnTo>
                  <a:lnTo>
                    <a:pt x="208" y="144"/>
                  </a:lnTo>
                  <a:lnTo>
                    <a:pt x="224" y="160"/>
                  </a:lnTo>
                  <a:lnTo>
                    <a:pt x="240" y="160"/>
                  </a:lnTo>
                  <a:lnTo>
                    <a:pt x="240" y="160"/>
                  </a:lnTo>
                  <a:lnTo>
                    <a:pt x="240" y="160"/>
                  </a:lnTo>
                  <a:lnTo>
                    <a:pt x="240" y="176"/>
                  </a:lnTo>
                  <a:lnTo>
                    <a:pt x="240" y="176"/>
                  </a:lnTo>
                  <a:lnTo>
                    <a:pt x="248" y="184"/>
                  </a:lnTo>
                  <a:lnTo>
                    <a:pt x="248" y="184"/>
                  </a:lnTo>
                  <a:lnTo>
                    <a:pt x="256" y="200"/>
                  </a:lnTo>
                  <a:lnTo>
                    <a:pt x="264" y="200"/>
                  </a:lnTo>
                  <a:lnTo>
                    <a:pt x="264" y="192"/>
                  </a:lnTo>
                  <a:lnTo>
                    <a:pt x="264" y="192"/>
                  </a:lnTo>
                  <a:lnTo>
                    <a:pt x="280" y="208"/>
                  </a:lnTo>
                  <a:lnTo>
                    <a:pt x="288" y="208"/>
                  </a:lnTo>
                  <a:lnTo>
                    <a:pt x="288" y="208"/>
                  </a:lnTo>
                  <a:lnTo>
                    <a:pt x="280" y="216"/>
                  </a:lnTo>
                  <a:lnTo>
                    <a:pt x="280" y="216"/>
                  </a:lnTo>
                  <a:lnTo>
                    <a:pt x="288" y="224"/>
                  </a:lnTo>
                  <a:lnTo>
                    <a:pt x="288" y="224"/>
                  </a:lnTo>
                  <a:lnTo>
                    <a:pt x="296" y="216"/>
                  </a:lnTo>
                  <a:lnTo>
                    <a:pt x="296" y="224"/>
                  </a:lnTo>
                  <a:lnTo>
                    <a:pt x="296" y="224"/>
                  </a:lnTo>
                  <a:lnTo>
                    <a:pt x="288" y="240"/>
                  </a:lnTo>
                  <a:lnTo>
                    <a:pt x="288" y="240"/>
                  </a:lnTo>
                  <a:lnTo>
                    <a:pt x="280" y="248"/>
                  </a:lnTo>
                  <a:lnTo>
                    <a:pt x="280" y="248"/>
                  </a:lnTo>
                  <a:lnTo>
                    <a:pt x="272" y="240"/>
                  </a:lnTo>
                  <a:lnTo>
                    <a:pt x="272" y="240"/>
                  </a:lnTo>
                  <a:lnTo>
                    <a:pt x="272" y="240"/>
                  </a:lnTo>
                  <a:lnTo>
                    <a:pt x="272" y="240"/>
                  </a:lnTo>
                  <a:lnTo>
                    <a:pt x="272" y="248"/>
                  </a:lnTo>
                  <a:lnTo>
                    <a:pt x="272" y="248"/>
                  </a:lnTo>
                  <a:lnTo>
                    <a:pt x="272" y="256"/>
                  </a:lnTo>
                  <a:lnTo>
                    <a:pt x="264" y="248"/>
                  </a:lnTo>
                  <a:lnTo>
                    <a:pt x="264" y="256"/>
                  </a:lnTo>
                  <a:lnTo>
                    <a:pt x="264" y="256"/>
                  </a:lnTo>
                  <a:lnTo>
                    <a:pt x="264" y="256"/>
                  </a:lnTo>
                  <a:lnTo>
                    <a:pt x="264" y="264"/>
                  </a:lnTo>
                  <a:lnTo>
                    <a:pt x="248" y="264"/>
                  </a:lnTo>
                  <a:lnTo>
                    <a:pt x="248" y="264"/>
                  </a:lnTo>
                  <a:lnTo>
                    <a:pt x="248" y="264"/>
                  </a:lnTo>
                  <a:lnTo>
                    <a:pt x="248" y="264"/>
                  </a:lnTo>
                  <a:lnTo>
                    <a:pt x="248" y="264"/>
                  </a:lnTo>
                  <a:lnTo>
                    <a:pt x="248" y="264"/>
                  </a:lnTo>
                  <a:lnTo>
                    <a:pt x="248" y="272"/>
                  </a:lnTo>
                  <a:lnTo>
                    <a:pt x="248" y="280"/>
                  </a:lnTo>
                  <a:lnTo>
                    <a:pt x="240" y="288"/>
                  </a:lnTo>
                  <a:lnTo>
                    <a:pt x="232" y="296"/>
                  </a:lnTo>
                  <a:lnTo>
                    <a:pt x="232" y="296"/>
                  </a:lnTo>
                  <a:lnTo>
                    <a:pt x="232" y="288"/>
                  </a:lnTo>
                  <a:lnTo>
                    <a:pt x="232" y="288"/>
                  </a:lnTo>
                  <a:lnTo>
                    <a:pt x="232" y="280"/>
                  </a:lnTo>
                  <a:lnTo>
                    <a:pt x="232" y="280"/>
                  </a:lnTo>
                  <a:lnTo>
                    <a:pt x="224" y="272"/>
                  </a:lnTo>
                  <a:lnTo>
                    <a:pt x="216" y="272"/>
                  </a:lnTo>
                  <a:lnTo>
                    <a:pt x="216" y="280"/>
                  </a:lnTo>
                  <a:lnTo>
                    <a:pt x="216" y="280"/>
                  </a:lnTo>
                  <a:lnTo>
                    <a:pt x="216" y="280"/>
                  </a:lnTo>
                  <a:lnTo>
                    <a:pt x="216" y="288"/>
                  </a:lnTo>
                  <a:lnTo>
                    <a:pt x="208" y="288"/>
                  </a:lnTo>
                  <a:lnTo>
                    <a:pt x="200" y="296"/>
                  </a:lnTo>
                  <a:lnTo>
                    <a:pt x="200" y="296"/>
                  </a:lnTo>
                  <a:lnTo>
                    <a:pt x="200" y="304"/>
                  </a:lnTo>
                  <a:lnTo>
                    <a:pt x="200" y="304"/>
                  </a:lnTo>
                  <a:lnTo>
                    <a:pt x="184" y="304"/>
                  </a:lnTo>
                  <a:lnTo>
                    <a:pt x="184" y="304"/>
                  </a:lnTo>
                  <a:lnTo>
                    <a:pt x="192" y="296"/>
                  </a:lnTo>
                  <a:lnTo>
                    <a:pt x="192" y="296"/>
                  </a:lnTo>
                  <a:lnTo>
                    <a:pt x="184" y="296"/>
                  </a:lnTo>
                  <a:lnTo>
                    <a:pt x="184" y="296"/>
                  </a:lnTo>
                  <a:lnTo>
                    <a:pt x="176" y="288"/>
                  </a:lnTo>
                  <a:lnTo>
                    <a:pt x="176" y="288"/>
                  </a:lnTo>
                  <a:lnTo>
                    <a:pt x="176" y="288"/>
                  </a:lnTo>
                  <a:lnTo>
                    <a:pt x="176" y="296"/>
                  </a:lnTo>
                  <a:lnTo>
                    <a:pt x="176" y="312"/>
                  </a:lnTo>
                  <a:lnTo>
                    <a:pt x="176" y="336"/>
                  </a:lnTo>
                  <a:lnTo>
                    <a:pt x="176" y="336"/>
                  </a:lnTo>
                  <a:lnTo>
                    <a:pt x="168" y="344"/>
                  </a:lnTo>
                  <a:lnTo>
                    <a:pt x="168" y="360"/>
                  </a:lnTo>
                  <a:lnTo>
                    <a:pt x="168" y="360"/>
                  </a:lnTo>
                  <a:lnTo>
                    <a:pt x="160" y="352"/>
                  </a:lnTo>
                  <a:lnTo>
                    <a:pt x="160" y="352"/>
                  </a:lnTo>
                  <a:lnTo>
                    <a:pt x="152" y="352"/>
                  </a:lnTo>
                  <a:lnTo>
                    <a:pt x="152" y="352"/>
                  </a:lnTo>
                  <a:lnTo>
                    <a:pt x="152" y="368"/>
                  </a:lnTo>
                  <a:lnTo>
                    <a:pt x="152" y="368"/>
                  </a:lnTo>
                  <a:lnTo>
                    <a:pt x="144" y="368"/>
                  </a:lnTo>
                  <a:lnTo>
                    <a:pt x="144" y="368"/>
                  </a:lnTo>
                  <a:lnTo>
                    <a:pt x="144" y="368"/>
                  </a:lnTo>
                  <a:lnTo>
                    <a:pt x="144" y="368"/>
                  </a:lnTo>
                  <a:lnTo>
                    <a:pt x="136" y="368"/>
                  </a:lnTo>
                  <a:lnTo>
                    <a:pt x="136" y="368"/>
                  </a:lnTo>
                  <a:lnTo>
                    <a:pt x="136" y="368"/>
                  </a:lnTo>
                  <a:lnTo>
                    <a:pt x="128" y="360"/>
                  </a:lnTo>
                  <a:lnTo>
                    <a:pt x="128" y="368"/>
                  </a:lnTo>
                  <a:lnTo>
                    <a:pt x="128" y="384"/>
                  </a:lnTo>
                  <a:lnTo>
                    <a:pt x="128" y="392"/>
                  </a:lnTo>
                  <a:lnTo>
                    <a:pt x="128" y="392"/>
                  </a:lnTo>
                  <a:lnTo>
                    <a:pt x="128" y="384"/>
                  </a:lnTo>
                  <a:lnTo>
                    <a:pt x="128" y="376"/>
                  </a:lnTo>
                  <a:lnTo>
                    <a:pt x="120" y="376"/>
                  </a:lnTo>
                  <a:lnTo>
                    <a:pt x="120" y="376"/>
                  </a:lnTo>
                  <a:lnTo>
                    <a:pt x="120" y="376"/>
                  </a:lnTo>
                  <a:lnTo>
                    <a:pt x="112" y="384"/>
                  </a:lnTo>
                  <a:lnTo>
                    <a:pt x="104" y="392"/>
                  </a:lnTo>
                  <a:lnTo>
                    <a:pt x="104" y="392"/>
                  </a:lnTo>
                  <a:lnTo>
                    <a:pt x="104" y="408"/>
                  </a:lnTo>
                  <a:lnTo>
                    <a:pt x="104" y="408"/>
                  </a:lnTo>
                  <a:lnTo>
                    <a:pt x="104" y="408"/>
                  </a:lnTo>
                  <a:lnTo>
                    <a:pt x="104" y="408"/>
                  </a:lnTo>
                  <a:lnTo>
                    <a:pt x="104" y="416"/>
                  </a:lnTo>
                  <a:lnTo>
                    <a:pt x="104" y="416"/>
                  </a:lnTo>
                  <a:lnTo>
                    <a:pt x="96" y="416"/>
                  </a:lnTo>
                  <a:lnTo>
                    <a:pt x="96" y="424"/>
                  </a:lnTo>
                  <a:lnTo>
                    <a:pt x="104" y="432"/>
                  </a:lnTo>
                  <a:lnTo>
                    <a:pt x="104" y="432"/>
                  </a:lnTo>
                  <a:lnTo>
                    <a:pt x="88" y="440"/>
                  </a:lnTo>
                  <a:lnTo>
                    <a:pt x="88" y="440"/>
                  </a:lnTo>
                  <a:lnTo>
                    <a:pt x="88" y="464"/>
                  </a:lnTo>
                  <a:lnTo>
                    <a:pt x="88" y="464"/>
                  </a:lnTo>
                  <a:lnTo>
                    <a:pt x="80" y="472"/>
                  </a:lnTo>
                  <a:lnTo>
                    <a:pt x="80" y="472"/>
                  </a:lnTo>
                  <a:lnTo>
                    <a:pt x="80" y="464"/>
                  </a:lnTo>
                  <a:close/>
                </a:path>
              </a:pathLst>
            </a:custGeom>
            <a:solidFill>
              <a:schemeClr val="accent2"/>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7" name="Freeform 71"/>
            <p:cNvSpPr>
              <a:spLocks/>
            </p:cNvSpPr>
            <p:nvPr/>
          </p:nvSpPr>
          <p:spPr bwMode="auto">
            <a:xfrm>
              <a:off x="6130557" y="2944293"/>
              <a:ext cx="370318" cy="190552"/>
            </a:xfrm>
            <a:custGeom>
              <a:avLst/>
              <a:gdLst>
                <a:gd name="T0" fmla="*/ 0 w 264"/>
                <a:gd name="T1" fmla="*/ 128 h 136"/>
                <a:gd name="T2" fmla="*/ 0 w 264"/>
                <a:gd name="T3" fmla="*/ 56 h 136"/>
                <a:gd name="T4" fmla="*/ 136 w 264"/>
                <a:gd name="T5" fmla="*/ 24 h 136"/>
                <a:gd name="T6" fmla="*/ 144 w 264"/>
                <a:gd name="T7" fmla="*/ 16 h 136"/>
                <a:gd name="T8" fmla="*/ 152 w 264"/>
                <a:gd name="T9" fmla="*/ 0 h 136"/>
                <a:gd name="T10" fmla="*/ 168 w 264"/>
                <a:gd name="T11" fmla="*/ 0 h 136"/>
                <a:gd name="T12" fmla="*/ 168 w 264"/>
                <a:gd name="T13" fmla="*/ 8 h 136"/>
                <a:gd name="T14" fmla="*/ 184 w 264"/>
                <a:gd name="T15" fmla="*/ 16 h 136"/>
                <a:gd name="T16" fmla="*/ 184 w 264"/>
                <a:gd name="T17" fmla="*/ 24 h 136"/>
                <a:gd name="T18" fmla="*/ 176 w 264"/>
                <a:gd name="T19" fmla="*/ 32 h 136"/>
                <a:gd name="T20" fmla="*/ 176 w 264"/>
                <a:gd name="T21" fmla="*/ 32 h 136"/>
                <a:gd name="T22" fmla="*/ 176 w 264"/>
                <a:gd name="T23" fmla="*/ 40 h 136"/>
                <a:gd name="T24" fmla="*/ 168 w 264"/>
                <a:gd name="T25" fmla="*/ 56 h 136"/>
                <a:gd name="T26" fmla="*/ 184 w 264"/>
                <a:gd name="T27" fmla="*/ 56 h 136"/>
                <a:gd name="T28" fmla="*/ 200 w 264"/>
                <a:gd name="T29" fmla="*/ 64 h 136"/>
                <a:gd name="T30" fmla="*/ 208 w 264"/>
                <a:gd name="T31" fmla="*/ 64 h 136"/>
                <a:gd name="T32" fmla="*/ 208 w 264"/>
                <a:gd name="T33" fmla="*/ 72 h 136"/>
                <a:gd name="T34" fmla="*/ 216 w 264"/>
                <a:gd name="T35" fmla="*/ 80 h 136"/>
                <a:gd name="T36" fmla="*/ 216 w 264"/>
                <a:gd name="T37" fmla="*/ 88 h 136"/>
                <a:gd name="T38" fmla="*/ 224 w 264"/>
                <a:gd name="T39" fmla="*/ 96 h 136"/>
                <a:gd name="T40" fmla="*/ 256 w 264"/>
                <a:gd name="T41" fmla="*/ 88 h 136"/>
                <a:gd name="T42" fmla="*/ 248 w 264"/>
                <a:gd name="T43" fmla="*/ 72 h 136"/>
                <a:gd name="T44" fmla="*/ 240 w 264"/>
                <a:gd name="T45" fmla="*/ 64 h 136"/>
                <a:gd name="T46" fmla="*/ 232 w 264"/>
                <a:gd name="T47" fmla="*/ 64 h 136"/>
                <a:gd name="T48" fmla="*/ 240 w 264"/>
                <a:gd name="T49" fmla="*/ 56 h 136"/>
                <a:gd name="T50" fmla="*/ 264 w 264"/>
                <a:gd name="T51" fmla="*/ 72 h 136"/>
                <a:gd name="T52" fmla="*/ 264 w 264"/>
                <a:gd name="T53" fmla="*/ 96 h 136"/>
                <a:gd name="T54" fmla="*/ 256 w 264"/>
                <a:gd name="T55" fmla="*/ 96 h 136"/>
                <a:gd name="T56" fmla="*/ 240 w 264"/>
                <a:gd name="T57" fmla="*/ 104 h 136"/>
                <a:gd name="T58" fmla="*/ 232 w 264"/>
                <a:gd name="T59" fmla="*/ 120 h 136"/>
                <a:gd name="T60" fmla="*/ 224 w 264"/>
                <a:gd name="T61" fmla="*/ 128 h 136"/>
                <a:gd name="T62" fmla="*/ 216 w 264"/>
                <a:gd name="T63" fmla="*/ 120 h 136"/>
                <a:gd name="T64" fmla="*/ 216 w 264"/>
                <a:gd name="T65" fmla="*/ 112 h 136"/>
                <a:gd name="T66" fmla="*/ 208 w 264"/>
                <a:gd name="T67" fmla="*/ 104 h 136"/>
                <a:gd name="T68" fmla="*/ 208 w 264"/>
                <a:gd name="T69" fmla="*/ 120 h 136"/>
                <a:gd name="T70" fmla="*/ 208 w 264"/>
                <a:gd name="T71" fmla="*/ 112 h 136"/>
                <a:gd name="T72" fmla="*/ 200 w 264"/>
                <a:gd name="T73" fmla="*/ 120 h 136"/>
                <a:gd name="T74" fmla="*/ 200 w 264"/>
                <a:gd name="T75" fmla="*/ 136 h 136"/>
                <a:gd name="T76" fmla="*/ 184 w 264"/>
                <a:gd name="T77" fmla="*/ 136 h 136"/>
                <a:gd name="T78" fmla="*/ 176 w 264"/>
                <a:gd name="T79" fmla="*/ 120 h 136"/>
                <a:gd name="T80" fmla="*/ 168 w 264"/>
                <a:gd name="T81" fmla="*/ 112 h 136"/>
                <a:gd name="T82" fmla="*/ 160 w 264"/>
                <a:gd name="T83" fmla="*/ 104 h 136"/>
                <a:gd name="T84" fmla="*/ 160 w 264"/>
                <a:gd name="T85" fmla="*/ 104 h 136"/>
                <a:gd name="T86" fmla="*/ 152 w 264"/>
                <a:gd name="T87" fmla="*/ 88 h 136"/>
                <a:gd name="T88" fmla="*/ 128 w 264"/>
                <a:gd name="T89" fmla="*/ 96 h 136"/>
                <a:gd name="T90" fmla="*/ 128 w 264"/>
                <a:gd name="T91" fmla="*/ 96 h 136"/>
                <a:gd name="T92" fmla="*/ 56 w 264"/>
                <a:gd name="T93" fmla="*/ 112 h 136"/>
                <a:gd name="T94" fmla="*/ 56 w 264"/>
                <a:gd name="T95" fmla="*/ 120 h 136"/>
                <a:gd name="T96" fmla="*/ 56 w 264"/>
                <a:gd name="T97" fmla="*/ 112 h 136"/>
                <a:gd name="T98" fmla="*/ 0 w 264"/>
                <a:gd name="T9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136">
                  <a:moveTo>
                    <a:pt x="0" y="128"/>
                  </a:moveTo>
                  <a:lnTo>
                    <a:pt x="0" y="128"/>
                  </a:lnTo>
                  <a:lnTo>
                    <a:pt x="0" y="56"/>
                  </a:lnTo>
                  <a:lnTo>
                    <a:pt x="0" y="56"/>
                  </a:lnTo>
                  <a:lnTo>
                    <a:pt x="56" y="40"/>
                  </a:lnTo>
                  <a:lnTo>
                    <a:pt x="136" y="24"/>
                  </a:lnTo>
                  <a:lnTo>
                    <a:pt x="136" y="24"/>
                  </a:lnTo>
                  <a:lnTo>
                    <a:pt x="144" y="16"/>
                  </a:lnTo>
                  <a:lnTo>
                    <a:pt x="144" y="8"/>
                  </a:lnTo>
                  <a:lnTo>
                    <a:pt x="152" y="0"/>
                  </a:lnTo>
                  <a:lnTo>
                    <a:pt x="168" y="0"/>
                  </a:lnTo>
                  <a:lnTo>
                    <a:pt x="168" y="0"/>
                  </a:lnTo>
                  <a:lnTo>
                    <a:pt x="168" y="0"/>
                  </a:lnTo>
                  <a:lnTo>
                    <a:pt x="168" y="8"/>
                  </a:lnTo>
                  <a:lnTo>
                    <a:pt x="184" y="16"/>
                  </a:lnTo>
                  <a:lnTo>
                    <a:pt x="184" y="16"/>
                  </a:lnTo>
                  <a:lnTo>
                    <a:pt x="192" y="16"/>
                  </a:lnTo>
                  <a:lnTo>
                    <a:pt x="184" y="24"/>
                  </a:lnTo>
                  <a:lnTo>
                    <a:pt x="176" y="24"/>
                  </a:lnTo>
                  <a:lnTo>
                    <a:pt x="176" y="32"/>
                  </a:lnTo>
                  <a:lnTo>
                    <a:pt x="176" y="32"/>
                  </a:lnTo>
                  <a:lnTo>
                    <a:pt x="176" y="32"/>
                  </a:lnTo>
                  <a:lnTo>
                    <a:pt x="176" y="32"/>
                  </a:lnTo>
                  <a:lnTo>
                    <a:pt x="176" y="40"/>
                  </a:lnTo>
                  <a:lnTo>
                    <a:pt x="168" y="48"/>
                  </a:lnTo>
                  <a:lnTo>
                    <a:pt x="168" y="56"/>
                  </a:lnTo>
                  <a:lnTo>
                    <a:pt x="184" y="56"/>
                  </a:lnTo>
                  <a:lnTo>
                    <a:pt x="184" y="56"/>
                  </a:lnTo>
                  <a:lnTo>
                    <a:pt x="192" y="56"/>
                  </a:lnTo>
                  <a:lnTo>
                    <a:pt x="200" y="64"/>
                  </a:lnTo>
                  <a:lnTo>
                    <a:pt x="200" y="64"/>
                  </a:lnTo>
                  <a:lnTo>
                    <a:pt x="208" y="64"/>
                  </a:lnTo>
                  <a:lnTo>
                    <a:pt x="208" y="64"/>
                  </a:lnTo>
                  <a:lnTo>
                    <a:pt x="208" y="72"/>
                  </a:lnTo>
                  <a:lnTo>
                    <a:pt x="208" y="80"/>
                  </a:lnTo>
                  <a:lnTo>
                    <a:pt x="216" y="80"/>
                  </a:lnTo>
                  <a:lnTo>
                    <a:pt x="216" y="80"/>
                  </a:lnTo>
                  <a:lnTo>
                    <a:pt x="216" y="88"/>
                  </a:lnTo>
                  <a:lnTo>
                    <a:pt x="216" y="88"/>
                  </a:lnTo>
                  <a:lnTo>
                    <a:pt x="224" y="96"/>
                  </a:lnTo>
                  <a:lnTo>
                    <a:pt x="248" y="96"/>
                  </a:lnTo>
                  <a:lnTo>
                    <a:pt x="256" y="88"/>
                  </a:lnTo>
                  <a:lnTo>
                    <a:pt x="256" y="80"/>
                  </a:lnTo>
                  <a:lnTo>
                    <a:pt x="248" y="72"/>
                  </a:lnTo>
                  <a:lnTo>
                    <a:pt x="248" y="64"/>
                  </a:lnTo>
                  <a:lnTo>
                    <a:pt x="240" y="64"/>
                  </a:lnTo>
                  <a:lnTo>
                    <a:pt x="240" y="64"/>
                  </a:lnTo>
                  <a:lnTo>
                    <a:pt x="232" y="64"/>
                  </a:lnTo>
                  <a:lnTo>
                    <a:pt x="232" y="64"/>
                  </a:lnTo>
                  <a:lnTo>
                    <a:pt x="240" y="56"/>
                  </a:lnTo>
                  <a:lnTo>
                    <a:pt x="248" y="56"/>
                  </a:lnTo>
                  <a:lnTo>
                    <a:pt x="264" y="72"/>
                  </a:lnTo>
                  <a:lnTo>
                    <a:pt x="264" y="88"/>
                  </a:lnTo>
                  <a:lnTo>
                    <a:pt x="264" y="96"/>
                  </a:lnTo>
                  <a:lnTo>
                    <a:pt x="264" y="96"/>
                  </a:lnTo>
                  <a:lnTo>
                    <a:pt x="256" y="96"/>
                  </a:lnTo>
                  <a:lnTo>
                    <a:pt x="248" y="104"/>
                  </a:lnTo>
                  <a:lnTo>
                    <a:pt x="240" y="104"/>
                  </a:lnTo>
                  <a:lnTo>
                    <a:pt x="232" y="112"/>
                  </a:lnTo>
                  <a:lnTo>
                    <a:pt x="232" y="120"/>
                  </a:lnTo>
                  <a:lnTo>
                    <a:pt x="224" y="128"/>
                  </a:lnTo>
                  <a:lnTo>
                    <a:pt x="224" y="128"/>
                  </a:lnTo>
                  <a:lnTo>
                    <a:pt x="216" y="120"/>
                  </a:lnTo>
                  <a:lnTo>
                    <a:pt x="216" y="120"/>
                  </a:lnTo>
                  <a:lnTo>
                    <a:pt x="216" y="112"/>
                  </a:lnTo>
                  <a:lnTo>
                    <a:pt x="216" y="112"/>
                  </a:lnTo>
                  <a:lnTo>
                    <a:pt x="216" y="104"/>
                  </a:lnTo>
                  <a:lnTo>
                    <a:pt x="208" y="104"/>
                  </a:lnTo>
                  <a:lnTo>
                    <a:pt x="208" y="120"/>
                  </a:lnTo>
                  <a:lnTo>
                    <a:pt x="208" y="120"/>
                  </a:lnTo>
                  <a:lnTo>
                    <a:pt x="208" y="112"/>
                  </a:lnTo>
                  <a:lnTo>
                    <a:pt x="208" y="112"/>
                  </a:lnTo>
                  <a:lnTo>
                    <a:pt x="200" y="120"/>
                  </a:lnTo>
                  <a:lnTo>
                    <a:pt x="200" y="120"/>
                  </a:lnTo>
                  <a:lnTo>
                    <a:pt x="200" y="120"/>
                  </a:lnTo>
                  <a:lnTo>
                    <a:pt x="200" y="136"/>
                  </a:lnTo>
                  <a:lnTo>
                    <a:pt x="184" y="136"/>
                  </a:lnTo>
                  <a:lnTo>
                    <a:pt x="184" y="136"/>
                  </a:lnTo>
                  <a:lnTo>
                    <a:pt x="184" y="120"/>
                  </a:lnTo>
                  <a:lnTo>
                    <a:pt x="176" y="120"/>
                  </a:lnTo>
                  <a:lnTo>
                    <a:pt x="168" y="112"/>
                  </a:lnTo>
                  <a:lnTo>
                    <a:pt x="168" y="112"/>
                  </a:lnTo>
                  <a:lnTo>
                    <a:pt x="168" y="112"/>
                  </a:lnTo>
                  <a:lnTo>
                    <a:pt x="160" y="104"/>
                  </a:lnTo>
                  <a:lnTo>
                    <a:pt x="160" y="104"/>
                  </a:lnTo>
                  <a:lnTo>
                    <a:pt x="160" y="104"/>
                  </a:lnTo>
                  <a:lnTo>
                    <a:pt x="160" y="104"/>
                  </a:lnTo>
                  <a:lnTo>
                    <a:pt x="152" y="88"/>
                  </a:lnTo>
                  <a:lnTo>
                    <a:pt x="152" y="88"/>
                  </a:lnTo>
                  <a:lnTo>
                    <a:pt x="128" y="96"/>
                  </a:lnTo>
                  <a:lnTo>
                    <a:pt x="128" y="96"/>
                  </a:lnTo>
                  <a:lnTo>
                    <a:pt x="128" y="96"/>
                  </a:lnTo>
                  <a:lnTo>
                    <a:pt x="128" y="96"/>
                  </a:lnTo>
                  <a:lnTo>
                    <a:pt x="56" y="112"/>
                  </a:lnTo>
                  <a:lnTo>
                    <a:pt x="56" y="112"/>
                  </a:lnTo>
                  <a:lnTo>
                    <a:pt x="56" y="120"/>
                  </a:lnTo>
                  <a:lnTo>
                    <a:pt x="56" y="120"/>
                  </a:lnTo>
                  <a:lnTo>
                    <a:pt x="56" y="112"/>
                  </a:lnTo>
                  <a:lnTo>
                    <a:pt x="56" y="112"/>
                  </a:lnTo>
                  <a:lnTo>
                    <a:pt x="0" y="128"/>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8" name="Freeform 72"/>
            <p:cNvSpPr>
              <a:spLocks/>
            </p:cNvSpPr>
            <p:nvPr/>
          </p:nvSpPr>
          <p:spPr bwMode="auto">
            <a:xfrm>
              <a:off x="6130557" y="3078518"/>
              <a:ext cx="201338" cy="190552"/>
            </a:xfrm>
            <a:custGeom>
              <a:avLst/>
              <a:gdLst>
                <a:gd name="T0" fmla="*/ 104 w 144"/>
                <a:gd name="T1" fmla="*/ 88 h 136"/>
                <a:gd name="T2" fmla="*/ 88 w 144"/>
                <a:gd name="T3" fmla="*/ 96 h 136"/>
                <a:gd name="T4" fmla="*/ 64 w 144"/>
                <a:gd name="T5" fmla="*/ 96 h 136"/>
                <a:gd name="T6" fmla="*/ 64 w 144"/>
                <a:gd name="T7" fmla="*/ 96 h 136"/>
                <a:gd name="T8" fmla="*/ 40 w 144"/>
                <a:gd name="T9" fmla="*/ 112 h 136"/>
                <a:gd name="T10" fmla="*/ 40 w 144"/>
                <a:gd name="T11" fmla="*/ 112 h 136"/>
                <a:gd name="T12" fmla="*/ 24 w 144"/>
                <a:gd name="T13" fmla="*/ 136 h 136"/>
                <a:gd name="T14" fmla="*/ 16 w 144"/>
                <a:gd name="T15" fmla="*/ 136 h 136"/>
                <a:gd name="T16" fmla="*/ 16 w 144"/>
                <a:gd name="T17" fmla="*/ 136 h 136"/>
                <a:gd name="T18" fmla="*/ 8 w 144"/>
                <a:gd name="T19" fmla="*/ 128 h 136"/>
                <a:gd name="T20" fmla="*/ 8 w 144"/>
                <a:gd name="T21" fmla="*/ 128 h 136"/>
                <a:gd name="T22" fmla="*/ 24 w 144"/>
                <a:gd name="T23" fmla="*/ 112 h 136"/>
                <a:gd name="T24" fmla="*/ 24 w 144"/>
                <a:gd name="T25" fmla="*/ 112 h 136"/>
                <a:gd name="T26" fmla="*/ 16 w 144"/>
                <a:gd name="T27" fmla="*/ 104 h 136"/>
                <a:gd name="T28" fmla="*/ 16 w 144"/>
                <a:gd name="T29" fmla="*/ 104 h 136"/>
                <a:gd name="T30" fmla="*/ 0 w 144"/>
                <a:gd name="T31" fmla="*/ 32 h 136"/>
                <a:gd name="T32" fmla="*/ 0 w 144"/>
                <a:gd name="T33" fmla="*/ 32 h 136"/>
                <a:gd name="T34" fmla="*/ 56 w 144"/>
                <a:gd name="T35" fmla="*/ 16 h 136"/>
                <a:gd name="T36" fmla="*/ 56 w 144"/>
                <a:gd name="T37" fmla="*/ 16 h 136"/>
                <a:gd name="T38" fmla="*/ 56 w 144"/>
                <a:gd name="T39" fmla="*/ 24 h 136"/>
                <a:gd name="T40" fmla="*/ 56 w 144"/>
                <a:gd name="T41" fmla="*/ 24 h 136"/>
                <a:gd name="T42" fmla="*/ 56 w 144"/>
                <a:gd name="T43" fmla="*/ 16 h 136"/>
                <a:gd name="T44" fmla="*/ 56 w 144"/>
                <a:gd name="T45" fmla="*/ 16 h 136"/>
                <a:gd name="T46" fmla="*/ 128 w 144"/>
                <a:gd name="T47" fmla="*/ 0 h 136"/>
                <a:gd name="T48" fmla="*/ 128 w 144"/>
                <a:gd name="T49" fmla="*/ 0 h 136"/>
                <a:gd name="T50" fmla="*/ 128 w 144"/>
                <a:gd name="T51" fmla="*/ 0 h 136"/>
                <a:gd name="T52" fmla="*/ 144 w 144"/>
                <a:gd name="T53" fmla="*/ 56 h 136"/>
                <a:gd name="T54" fmla="*/ 144 w 144"/>
                <a:gd name="T55" fmla="*/ 56 h 136"/>
                <a:gd name="T56" fmla="*/ 136 w 144"/>
                <a:gd name="T57" fmla="*/ 64 h 136"/>
                <a:gd name="T58" fmla="*/ 136 w 144"/>
                <a:gd name="T59" fmla="*/ 64 h 136"/>
                <a:gd name="T60" fmla="*/ 136 w 144"/>
                <a:gd name="T61" fmla="*/ 72 h 136"/>
                <a:gd name="T62" fmla="*/ 136 w 144"/>
                <a:gd name="T63" fmla="*/ 72 h 136"/>
                <a:gd name="T64" fmla="*/ 136 w 144"/>
                <a:gd name="T65" fmla="*/ 72 h 136"/>
                <a:gd name="T66" fmla="*/ 104 w 144"/>
                <a:gd name="T67"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36">
                  <a:moveTo>
                    <a:pt x="104" y="88"/>
                  </a:moveTo>
                  <a:lnTo>
                    <a:pt x="88" y="96"/>
                  </a:lnTo>
                  <a:lnTo>
                    <a:pt x="64" y="96"/>
                  </a:lnTo>
                  <a:lnTo>
                    <a:pt x="64" y="96"/>
                  </a:lnTo>
                  <a:lnTo>
                    <a:pt x="40" y="112"/>
                  </a:lnTo>
                  <a:lnTo>
                    <a:pt x="40" y="112"/>
                  </a:lnTo>
                  <a:lnTo>
                    <a:pt x="24" y="136"/>
                  </a:lnTo>
                  <a:lnTo>
                    <a:pt x="16" y="136"/>
                  </a:lnTo>
                  <a:lnTo>
                    <a:pt x="16" y="136"/>
                  </a:lnTo>
                  <a:lnTo>
                    <a:pt x="8" y="128"/>
                  </a:lnTo>
                  <a:lnTo>
                    <a:pt x="8" y="128"/>
                  </a:lnTo>
                  <a:lnTo>
                    <a:pt x="24" y="112"/>
                  </a:lnTo>
                  <a:lnTo>
                    <a:pt x="24" y="112"/>
                  </a:lnTo>
                  <a:lnTo>
                    <a:pt x="16" y="104"/>
                  </a:lnTo>
                  <a:lnTo>
                    <a:pt x="16" y="104"/>
                  </a:lnTo>
                  <a:lnTo>
                    <a:pt x="0" y="32"/>
                  </a:lnTo>
                  <a:lnTo>
                    <a:pt x="0" y="32"/>
                  </a:lnTo>
                  <a:lnTo>
                    <a:pt x="56" y="16"/>
                  </a:lnTo>
                  <a:lnTo>
                    <a:pt x="56" y="16"/>
                  </a:lnTo>
                  <a:lnTo>
                    <a:pt x="56" y="24"/>
                  </a:lnTo>
                  <a:lnTo>
                    <a:pt x="56" y="24"/>
                  </a:lnTo>
                  <a:lnTo>
                    <a:pt x="56" y="16"/>
                  </a:lnTo>
                  <a:lnTo>
                    <a:pt x="56" y="16"/>
                  </a:lnTo>
                  <a:lnTo>
                    <a:pt x="128" y="0"/>
                  </a:lnTo>
                  <a:lnTo>
                    <a:pt x="128" y="0"/>
                  </a:lnTo>
                  <a:lnTo>
                    <a:pt x="128" y="0"/>
                  </a:lnTo>
                  <a:lnTo>
                    <a:pt x="144" y="56"/>
                  </a:lnTo>
                  <a:lnTo>
                    <a:pt x="144" y="56"/>
                  </a:lnTo>
                  <a:lnTo>
                    <a:pt x="136" y="64"/>
                  </a:lnTo>
                  <a:lnTo>
                    <a:pt x="136" y="64"/>
                  </a:lnTo>
                  <a:lnTo>
                    <a:pt x="136" y="72"/>
                  </a:lnTo>
                  <a:lnTo>
                    <a:pt x="136" y="72"/>
                  </a:lnTo>
                  <a:lnTo>
                    <a:pt x="136" y="72"/>
                  </a:lnTo>
                  <a:lnTo>
                    <a:pt x="104" y="88"/>
                  </a:lnTo>
                  <a:close/>
                </a:path>
              </a:pathLst>
            </a:custGeom>
            <a:solidFill>
              <a:schemeClr val="accent3"/>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79" name="Freeform 73"/>
            <p:cNvSpPr>
              <a:spLocks/>
            </p:cNvSpPr>
            <p:nvPr/>
          </p:nvSpPr>
          <p:spPr bwMode="auto">
            <a:xfrm>
              <a:off x="5995133" y="3246300"/>
              <a:ext cx="146210" cy="336761"/>
            </a:xfrm>
            <a:custGeom>
              <a:avLst/>
              <a:gdLst>
                <a:gd name="T0" fmla="*/ 24 w 104"/>
                <a:gd name="T1" fmla="*/ 152 h 240"/>
                <a:gd name="T2" fmla="*/ 40 w 104"/>
                <a:gd name="T3" fmla="*/ 128 h 240"/>
                <a:gd name="T4" fmla="*/ 48 w 104"/>
                <a:gd name="T5" fmla="*/ 120 h 240"/>
                <a:gd name="T6" fmla="*/ 48 w 104"/>
                <a:gd name="T7" fmla="*/ 112 h 240"/>
                <a:gd name="T8" fmla="*/ 0 w 104"/>
                <a:gd name="T9" fmla="*/ 80 h 240"/>
                <a:gd name="T10" fmla="*/ 8 w 104"/>
                <a:gd name="T11" fmla="*/ 64 h 240"/>
                <a:gd name="T12" fmla="*/ 8 w 104"/>
                <a:gd name="T13" fmla="*/ 56 h 240"/>
                <a:gd name="T14" fmla="*/ 0 w 104"/>
                <a:gd name="T15" fmla="*/ 40 h 240"/>
                <a:gd name="T16" fmla="*/ 16 w 104"/>
                <a:gd name="T17" fmla="*/ 24 h 240"/>
                <a:gd name="T18" fmla="*/ 24 w 104"/>
                <a:gd name="T19" fmla="*/ 0 h 240"/>
                <a:gd name="T20" fmla="*/ 96 w 104"/>
                <a:gd name="T21" fmla="*/ 24 h 240"/>
                <a:gd name="T22" fmla="*/ 96 w 104"/>
                <a:gd name="T23" fmla="*/ 48 h 240"/>
                <a:gd name="T24" fmla="*/ 88 w 104"/>
                <a:gd name="T25" fmla="*/ 56 h 240"/>
                <a:gd name="T26" fmla="*/ 88 w 104"/>
                <a:gd name="T27" fmla="*/ 72 h 240"/>
                <a:gd name="T28" fmla="*/ 80 w 104"/>
                <a:gd name="T29" fmla="*/ 80 h 240"/>
                <a:gd name="T30" fmla="*/ 96 w 104"/>
                <a:gd name="T31" fmla="*/ 80 h 240"/>
                <a:gd name="T32" fmla="*/ 96 w 104"/>
                <a:gd name="T33" fmla="*/ 80 h 240"/>
                <a:gd name="T34" fmla="*/ 96 w 104"/>
                <a:gd name="T35" fmla="*/ 80 h 240"/>
                <a:gd name="T36" fmla="*/ 104 w 104"/>
                <a:gd name="T37" fmla="*/ 80 h 240"/>
                <a:gd name="T38" fmla="*/ 104 w 104"/>
                <a:gd name="T39" fmla="*/ 112 h 240"/>
                <a:gd name="T40" fmla="*/ 104 w 104"/>
                <a:gd name="T41" fmla="*/ 128 h 240"/>
                <a:gd name="T42" fmla="*/ 104 w 104"/>
                <a:gd name="T43" fmla="*/ 144 h 240"/>
                <a:gd name="T44" fmla="*/ 104 w 104"/>
                <a:gd name="T45" fmla="*/ 144 h 240"/>
                <a:gd name="T46" fmla="*/ 104 w 104"/>
                <a:gd name="T47" fmla="*/ 120 h 240"/>
                <a:gd name="T48" fmla="*/ 96 w 104"/>
                <a:gd name="T49" fmla="*/ 120 h 240"/>
                <a:gd name="T50" fmla="*/ 96 w 104"/>
                <a:gd name="T51" fmla="*/ 136 h 240"/>
                <a:gd name="T52" fmla="*/ 96 w 104"/>
                <a:gd name="T53" fmla="*/ 152 h 240"/>
                <a:gd name="T54" fmla="*/ 96 w 104"/>
                <a:gd name="T55" fmla="*/ 168 h 240"/>
                <a:gd name="T56" fmla="*/ 88 w 104"/>
                <a:gd name="T57" fmla="*/ 176 h 240"/>
                <a:gd name="T58" fmla="*/ 88 w 104"/>
                <a:gd name="T59" fmla="*/ 184 h 240"/>
                <a:gd name="T60" fmla="*/ 80 w 104"/>
                <a:gd name="T61" fmla="*/ 200 h 240"/>
                <a:gd name="T62" fmla="*/ 80 w 104"/>
                <a:gd name="T63" fmla="*/ 200 h 240"/>
                <a:gd name="T64" fmla="*/ 72 w 104"/>
                <a:gd name="T65" fmla="*/ 224 h 240"/>
                <a:gd name="T66" fmla="*/ 64 w 104"/>
                <a:gd name="T67" fmla="*/ 240 h 240"/>
                <a:gd name="T68" fmla="*/ 56 w 104"/>
                <a:gd name="T69" fmla="*/ 232 h 240"/>
                <a:gd name="T70" fmla="*/ 56 w 104"/>
                <a:gd name="T71" fmla="*/ 216 h 240"/>
                <a:gd name="T72" fmla="*/ 48 w 104"/>
                <a:gd name="T73" fmla="*/ 224 h 240"/>
                <a:gd name="T74" fmla="*/ 40 w 104"/>
                <a:gd name="T75" fmla="*/ 224 h 240"/>
                <a:gd name="T76" fmla="*/ 32 w 104"/>
                <a:gd name="T77" fmla="*/ 216 h 240"/>
                <a:gd name="T78" fmla="*/ 24 w 104"/>
                <a:gd name="T79" fmla="*/ 216 h 240"/>
                <a:gd name="T80" fmla="*/ 8 w 104"/>
                <a:gd name="T81" fmla="*/ 200 h 240"/>
                <a:gd name="T82" fmla="*/ 8 w 104"/>
                <a:gd name="T83" fmla="*/ 192 h 240"/>
                <a:gd name="T84" fmla="*/ 0 w 104"/>
                <a:gd name="T85" fmla="*/ 184 h 240"/>
                <a:gd name="T86" fmla="*/ 8 w 104"/>
                <a:gd name="T87" fmla="*/ 176 h 240"/>
                <a:gd name="T88" fmla="*/ 8 w 104"/>
                <a:gd name="T89" fmla="*/ 168 h 240"/>
                <a:gd name="T90" fmla="*/ 8 w 104"/>
                <a:gd name="T91" fmla="*/ 168 h 240"/>
                <a:gd name="T92" fmla="*/ 8 w 104"/>
                <a:gd name="T93" fmla="*/ 16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240">
                  <a:moveTo>
                    <a:pt x="24" y="152"/>
                  </a:moveTo>
                  <a:lnTo>
                    <a:pt x="24" y="152"/>
                  </a:lnTo>
                  <a:lnTo>
                    <a:pt x="24" y="144"/>
                  </a:lnTo>
                  <a:lnTo>
                    <a:pt x="40" y="128"/>
                  </a:lnTo>
                  <a:lnTo>
                    <a:pt x="48" y="120"/>
                  </a:lnTo>
                  <a:lnTo>
                    <a:pt x="48" y="120"/>
                  </a:lnTo>
                  <a:lnTo>
                    <a:pt x="48" y="112"/>
                  </a:lnTo>
                  <a:lnTo>
                    <a:pt x="48" y="112"/>
                  </a:lnTo>
                  <a:lnTo>
                    <a:pt x="16" y="88"/>
                  </a:lnTo>
                  <a:lnTo>
                    <a:pt x="0" y="80"/>
                  </a:lnTo>
                  <a:lnTo>
                    <a:pt x="0" y="64"/>
                  </a:lnTo>
                  <a:lnTo>
                    <a:pt x="8" y="64"/>
                  </a:lnTo>
                  <a:lnTo>
                    <a:pt x="8" y="56"/>
                  </a:lnTo>
                  <a:lnTo>
                    <a:pt x="8" y="56"/>
                  </a:lnTo>
                  <a:lnTo>
                    <a:pt x="0" y="40"/>
                  </a:lnTo>
                  <a:lnTo>
                    <a:pt x="0" y="40"/>
                  </a:lnTo>
                  <a:lnTo>
                    <a:pt x="16" y="24"/>
                  </a:lnTo>
                  <a:lnTo>
                    <a:pt x="16" y="24"/>
                  </a:lnTo>
                  <a:lnTo>
                    <a:pt x="16" y="8"/>
                  </a:lnTo>
                  <a:lnTo>
                    <a:pt x="24" y="0"/>
                  </a:lnTo>
                  <a:lnTo>
                    <a:pt x="24" y="0"/>
                  </a:lnTo>
                  <a:lnTo>
                    <a:pt x="96" y="24"/>
                  </a:lnTo>
                  <a:lnTo>
                    <a:pt x="96" y="24"/>
                  </a:lnTo>
                  <a:lnTo>
                    <a:pt x="96" y="48"/>
                  </a:lnTo>
                  <a:lnTo>
                    <a:pt x="96" y="48"/>
                  </a:lnTo>
                  <a:lnTo>
                    <a:pt x="88" y="56"/>
                  </a:lnTo>
                  <a:lnTo>
                    <a:pt x="88" y="64"/>
                  </a:lnTo>
                  <a:lnTo>
                    <a:pt x="88" y="72"/>
                  </a:lnTo>
                  <a:lnTo>
                    <a:pt x="80" y="80"/>
                  </a:lnTo>
                  <a:lnTo>
                    <a:pt x="80" y="80"/>
                  </a:lnTo>
                  <a:lnTo>
                    <a:pt x="80" y="80"/>
                  </a:lnTo>
                  <a:lnTo>
                    <a:pt x="96" y="80"/>
                  </a:lnTo>
                  <a:lnTo>
                    <a:pt x="96" y="80"/>
                  </a:lnTo>
                  <a:lnTo>
                    <a:pt x="96" y="80"/>
                  </a:lnTo>
                  <a:lnTo>
                    <a:pt x="96" y="80"/>
                  </a:lnTo>
                  <a:lnTo>
                    <a:pt x="96" y="80"/>
                  </a:lnTo>
                  <a:lnTo>
                    <a:pt x="96" y="72"/>
                  </a:lnTo>
                  <a:lnTo>
                    <a:pt x="104" y="80"/>
                  </a:lnTo>
                  <a:lnTo>
                    <a:pt x="104" y="104"/>
                  </a:lnTo>
                  <a:lnTo>
                    <a:pt x="104" y="112"/>
                  </a:lnTo>
                  <a:lnTo>
                    <a:pt x="104" y="120"/>
                  </a:lnTo>
                  <a:lnTo>
                    <a:pt x="104" y="128"/>
                  </a:lnTo>
                  <a:lnTo>
                    <a:pt x="104" y="144"/>
                  </a:lnTo>
                  <a:lnTo>
                    <a:pt x="104" y="144"/>
                  </a:lnTo>
                  <a:lnTo>
                    <a:pt x="104" y="144"/>
                  </a:lnTo>
                  <a:lnTo>
                    <a:pt x="104" y="144"/>
                  </a:lnTo>
                  <a:lnTo>
                    <a:pt x="104" y="128"/>
                  </a:lnTo>
                  <a:lnTo>
                    <a:pt x="104" y="120"/>
                  </a:lnTo>
                  <a:lnTo>
                    <a:pt x="96" y="120"/>
                  </a:lnTo>
                  <a:lnTo>
                    <a:pt x="96" y="120"/>
                  </a:lnTo>
                  <a:lnTo>
                    <a:pt x="96" y="128"/>
                  </a:lnTo>
                  <a:lnTo>
                    <a:pt x="96" y="136"/>
                  </a:lnTo>
                  <a:lnTo>
                    <a:pt x="96" y="152"/>
                  </a:lnTo>
                  <a:lnTo>
                    <a:pt x="96" y="152"/>
                  </a:lnTo>
                  <a:lnTo>
                    <a:pt x="104" y="160"/>
                  </a:lnTo>
                  <a:lnTo>
                    <a:pt x="96" y="168"/>
                  </a:lnTo>
                  <a:lnTo>
                    <a:pt x="96" y="168"/>
                  </a:lnTo>
                  <a:lnTo>
                    <a:pt x="88" y="176"/>
                  </a:lnTo>
                  <a:lnTo>
                    <a:pt x="88" y="176"/>
                  </a:lnTo>
                  <a:lnTo>
                    <a:pt x="88" y="184"/>
                  </a:lnTo>
                  <a:lnTo>
                    <a:pt x="88" y="184"/>
                  </a:lnTo>
                  <a:lnTo>
                    <a:pt x="80" y="200"/>
                  </a:lnTo>
                  <a:lnTo>
                    <a:pt x="80" y="200"/>
                  </a:lnTo>
                  <a:lnTo>
                    <a:pt x="80" y="200"/>
                  </a:lnTo>
                  <a:lnTo>
                    <a:pt x="80" y="208"/>
                  </a:lnTo>
                  <a:lnTo>
                    <a:pt x="72" y="224"/>
                  </a:lnTo>
                  <a:lnTo>
                    <a:pt x="72" y="232"/>
                  </a:lnTo>
                  <a:lnTo>
                    <a:pt x="64" y="240"/>
                  </a:lnTo>
                  <a:lnTo>
                    <a:pt x="56" y="240"/>
                  </a:lnTo>
                  <a:lnTo>
                    <a:pt x="56" y="232"/>
                  </a:lnTo>
                  <a:lnTo>
                    <a:pt x="64" y="224"/>
                  </a:lnTo>
                  <a:lnTo>
                    <a:pt x="56" y="216"/>
                  </a:lnTo>
                  <a:lnTo>
                    <a:pt x="56" y="216"/>
                  </a:lnTo>
                  <a:lnTo>
                    <a:pt x="48" y="224"/>
                  </a:lnTo>
                  <a:lnTo>
                    <a:pt x="40" y="224"/>
                  </a:lnTo>
                  <a:lnTo>
                    <a:pt x="40" y="224"/>
                  </a:lnTo>
                  <a:lnTo>
                    <a:pt x="40" y="224"/>
                  </a:lnTo>
                  <a:lnTo>
                    <a:pt x="32" y="216"/>
                  </a:lnTo>
                  <a:lnTo>
                    <a:pt x="24" y="216"/>
                  </a:lnTo>
                  <a:lnTo>
                    <a:pt x="24" y="216"/>
                  </a:lnTo>
                  <a:lnTo>
                    <a:pt x="16" y="208"/>
                  </a:lnTo>
                  <a:lnTo>
                    <a:pt x="8" y="200"/>
                  </a:lnTo>
                  <a:lnTo>
                    <a:pt x="8" y="200"/>
                  </a:lnTo>
                  <a:lnTo>
                    <a:pt x="8" y="192"/>
                  </a:lnTo>
                  <a:lnTo>
                    <a:pt x="0" y="192"/>
                  </a:lnTo>
                  <a:lnTo>
                    <a:pt x="0" y="184"/>
                  </a:lnTo>
                  <a:lnTo>
                    <a:pt x="0" y="176"/>
                  </a:lnTo>
                  <a:lnTo>
                    <a:pt x="8" y="176"/>
                  </a:lnTo>
                  <a:lnTo>
                    <a:pt x="8" y="176"/>
                  </a:lnTo>
                  <a:lnTo>
                    <a:pt x="8" y="168"/>
                  </a:lnTo>
                  <a:lnTo>
                    <a:pt x="8" y="168"/>
                  </a:lnTo>
                  <a:lnTo>
                    <a:pt x="8" y="168"/>
                  </a:lnTo>
                  <a:lnTo>
                    <a:pt x="8" y="168"/>
                  </a:lnTo>
                  <a:lnTo>
                    <a:pt x="8" y="168"/>
                  </a:lnTo>
                  <a:lnTo>
                    <a:pt x="24" y="152"/>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0" name="Freeform 74"/>
            <p:cNvSpPr>
              <a:spLocks/>
            </p:cNvSpPr>
            <p:nvPr/>
          </p:nvSpPr>
          <p:spPr bwMode="auto">
            <a:xfrm>
              <a:off x="5972363" y="3471607"/>
              <a:ext cx="112653" cy="201338"/>
            </a:xfrm>
            <a:custGeom>
              <a:avLst/>
              <a:gdLst>
                <a:gd name="T0" fmla="*/ 16 w 80"/>
                <a:gd name="T1" fmla="*/ 16 h 144"/>
                <a:gd name="T2" fmla="*/ 16 w 80"/>
                <a:gd name="T3" fmla="*/ 24 h 144"/>
                <a:gd name="T4" fmla="*/ 16 w 80"/>
                <a:gd name="T5" fmla="*/ 24 h 144"/>
                <a:gd name="T6" fmla="*/ 16 w 80"/>
                <a:gd name="T7" fmla="*/ 32 h 144"/>
                <a:gd name="T8" fmla="*/ 16 w 80"/>
                <a:gd name="T9" fmla="*/ 40 h 144"/>
                <a:gd name="T10" fmla="*/ 24 w 80"/>
                <a:gd name="T11" fmla="*/ 56 h 144"/>
                <a:gd name="T12" fmla="*/ 40 w 80"/>
                <a:gd name="T13" fmla="*/ 56 h 144"/>
                <a:gd name="T14" fmla="*/ 40 w 80"/>
                <a:gd name="T15" fmla="*/ 72 h 144"/>
                <a:gd name="T16" fmla="*/ 40 w 80"/>
                <a:gd name="T17" fmla="*/ 72 h 144"/>
                <a:gd name="T18" fmla="*/ 40 w 80"/>
                <a:gd name="T19" fmla="*/ 72 h 144"/>
                <a:gd name="T20" fmla="*/ 40 w 80"/>
                <a:gd name="T21" fmla="*/ 80 h 144"/>
                <a:gd name="T22" fmla="*/ 48 w 80"/>
                <a:gd name="T23" fmla="*/ 88 h 144"/>
                <a:gd name="T24" fmla="*/ 48 w 80"/>
                <a:gd name="T25" fmla="*/ 88 h 144"/>
                <a:gd name="T26" fmla="*/ 48 w 80"/>
                <a:gd name="T27" fmla="*/ 96 h 144"/>
                <a:gd name="T28" fmla="*/ 56 w 80"/>
                <a:gd name="T29" fmla="*/ 96 h 144"/>
                <a:gd name="T30" fmla="*/ 64 w 80"/>
                <a:gd name="T31" fmla="*/ 104 h 144"/>
                <a:gd name="T32" fmla="*/ 72 w 80"/>
                <a:gd name="T33" fmla="*/ 104 h 144"/>
                <a:gd name="T34" fmla="*/ 72 w 80"/>
                <a:gd name="T35" fmla="*/ 104 h 144"/>
                <a:gd name="T36" fmla="*/ 72 w 80"/>
                <a:gd name="T37" fmla="*/ 104 h 144"/>
                <a:gd name="T38" fmla="*/ 72 w 80"/>
                <a:gd name="T39" fmla="*/ 112 h 144"/>
                <a:gd name="T40" fmla="*/ 72 w 80"/>
                <a:gd name="T41" fmla="*/ 112 h 144"/>
                <a:gd name="T42" fmla="*/ 64 w 80"/>
                <a:gd name="T43" fmla="*/ 112 h 144"/>
                <a:gd name="T44" fmla="*/ 64 w 80"/>
                <a:gd name="T45" fmla="*/ 112 h 144"/>
                <a:gd name="T46" fmla="*/ 64 w 80"/>
                <a:gd name="T47" fmla="*/ 120 h 144"/>
                <a:gd name="T48" fmla="*/ 64 w 80"/>
                <a:gd name="T49" fmla="*/ 120 h 144"/>
                <a:gd name="T50" fmla="*/ 64 w 80"/>
                <a:gd name="T51" fmla="*/ 120 h 144"/>
                <a:gd name="T52" fmla="*/ 64 w 80"/>
                <a:gd name="T53" fmla="*/ 120 h 144"/>
                <a:gd name="T54" fmla="*/ 64 w 80"/>
                <a:gd name="T55" fmla="*/ 120 h 144"/>
                <a:gd name="T56" fmla="*/ 64 w 80"/>
                <a:gd name="T57" fmla="*/ 128 h 144"/>
                <a:gd name="T58" fmla="*/ 64 w 80"/>
                <a:gd name="T59" fmla="*/ 128 h 144"/>
                <a:gd name="T60" fmla="*/ 72 w 80"/>
                <a:gd name="T61" fmla="*/ 120 h 144"/>
                <a:gd name="T62" fmla="*/ 72 w 80"/>
                <a:gd name="T63" fmla="*/ 120 h 144"/>
                <a:gd name="T64" fmla="*/ 72 w 80"/>
                <a:gd name="T65" fmla="*/ 120 h 144"/>
                <a:gd name="T66" fmla="*/ 80 w 80"/>
                <a:gd name="T67" fmla="*/ 120 h 144"/>
                <a:gd name="T68" fmla="*/ 80 w 80"/>
                <a:gd name="T69" fmla="*/ 120 h 144"/>
                <a:gd name="T70" fmla="*/ 80 w 80"/>
                <a:gd name="T71" fmla="*/ 128 h 144"/>
                <a:gd name="T72" fmla="*/ 80 w 80"/>
                <a:gd name="T73" fmla="*/ 128 h 144"/>
                <a:gd name="T74" fmla="*/ 80 w 80"/>
                <a:gd name="T75" fmla="*/ 136 h 144"/>
                <a:gd name="T76" fmla="*/ 80 w 80"/>
                <a:gd name="T77" fmla="*/ 136 h 144"/>
                <a:gd name="T78" fmla="*/ 32 w 80"/>
                <a:gd name="T79" fmla="*/ 144 h 144"/>
                <a:gd name="T80" fmla="*/ 32 w 80"/>
                <a:gd name="T81" fmla="*/ 144 h 144"/>
                <a:gd name="T82" fmla="*/ 0 w 80"/>
                <a:gd name="T83" fmla="*/ 16 h 144"/>
                <a:gd name="T84" fmla="*/ 0 w 80"/>
                <a:gd name="T85" fmla="*/ 24 h 144"/>
                <a:gd name="T86" fmla="*/ 0 w 80"/>
                <a:gd name="T87" fmla="*/ 0 h 144"/>
                <a:gd name="T88" fmla="*/ 16 w 80"/>
                <a:gd name="T89" fmla="*/ 0 h 144"/>
                <a:gd name="T90" fmla="*/ 24 w 80"/>
                <a:gd name="T91" fmla="*/ 8 h 144"/>
                <a:gd name="T92" fmla="*/ 24 w 80"/>
                <a:gd name="T93" fmla="*/ 8 h 144"/>
                <a:gd name="T94" fmla="*/ 16 w 80"/>
                <a:gd name="T95" fmla="*/ 8 h 144"/>
                <a:gd name="T96" fmla="*/ 16 w 80"/>
                <a:gd name="T97"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144">
                  <a:moveTo>
                    <a:pt x="16" y="16"/>
                  </a:moveTo>
                  <a:lnTo>
                    <a:pt x="16" y="24"/>
                  </a:lnTo>
                  <a:lnTo>
                    <a:pt x="16" y="24"/>
                  </a:lnTo>
                  <a:lnTo>
                    <a:pt x="16" y="32"/>
                  </a:lnTo>
                  <a:lnTo>
                    <a:pt x="16" y="40"/>
                  </a:lnTo>
                  <a:lnTo>
                    <a:pt x="24" y="56"/>
                  </a:lnTo>
                  <a:lnTo>
                    <a:pt x="40" y="56"/>
                  </a:lnTo>
                  <a:lnTo>
                    <a:pt x="40" y="72"/>
                  </a:lnTo>
                  <a:lnTo>
                    <a:pt x="40" y="72"/>
                  </a:lnTo>
                  <a:lnTo>
                    <a:pt x="40" y="72"/>
                  </a:lnTo>
                  <a:lnTo>
                    <a:pt x="40" y="80"/>
                  </a:lnTo>
                  <a:lnTo>
                    <a:pt x="48" y="88"/>
                  </a:lnTo>
                  <a:lnTo>
                    <a:pt x="48" y="88"/>
                  </a:lnTo>
                  <a:lnTo>
                    <a:pt x="48" y="96"/>
                  </a:lnTo>
                  <a:lnTo>
                    <a:pt x="56" y="96"/>
                  </a:lnTo>
                  <a:lnTo>
                    <a:pt x="64" y="104"/>
                  </a:lnTo>
                  <a:lnTo>
                    <a:pt x="72" y="104"/>
                  </a:lnTo>
                  <a:lnTo>
                    <a:pt x="72" y="104"/>
                  </a:lnTo>
                  <a:lnTo>
                    <a:pt x="72" y="104"/>
                  </a:lnTo>
                  <a:lnTo>
                    <a:pt x="72" y="112"/>
                  </a:lnTo>
                  <a:lnTo>
                    <a:pt x="72" y="112"/>
                  </a:lnTo>
                  <a:lnTo>
                    <a:pt x="64" y="112"/>
                  </a:lnTo>
                  <a:lnTo>
                    <a:pt x="64" y="112"/>
                  </a:lnTo>
                  <a:lnTo>
                    <a:pt x="64" y="120"/>
                  </a:lnTo>
                  <a:lnTo>
                    <a:pt x="64" y="120"/>
                  </a:lnTo>
                  <a:lnTo>
                    <a:pt x="64" y="120"/>
                  </a:lnTo>
                  <a:lnTo>
                    <a:pt x="64" y="120"/>
                  </a:lnTo>
                  <a:lnTo>
                    <a:pt x="64" y="120"/>
                  </a:lnTo>
                  <a:lnTo>
                    <a:pt x="64" y="128"/>
                  </a:lnTo>
                  <a:lnTo>
                    <a:pt x="64" y="128"/>
                  </a:lnTo>
                  <a:lnTo>
                    <a:pt x="72" y="120"/>
                  </a:lnTo>
                  <a:lnTo>
                    <a:pt x="72" y="120"/>
                  </a:lnTo>
                  <a:lnTo>
                    <a:pt x="72" y="120"/>
                  </a:lnTo>
                  <a:lnTo>
                    <a:pt x="80" y="120"/>
                  </a:lnTo>
                  <a:lnTo>
                    <a:pt x="80" y="120"/>
                  </a:lnTo>
                  <a:lnTo>
                    <a:pt x="80" y="128"/>
                  </a:lnTo>
                  <a:lnTo>
                    <a:pt x="80" y="128"/>
                  </a:lnTo>
                  <a:lnTo>
                    <a:pt x="80" y="136"/>
                  </a:lnTo>
                  <a:lnTo>
                    <a:pt x="80" y="136"/>
                  </a:lnTo>
                  <a:lnTo>
                    <a:pt x="32" y="144"/>
                  </a:lnTo>
                  <a:lnTo>
                    <a:pt x="32" y="144"/>
                  </a:lnTo>
                  <a:lnTo>
                    <a:pt x="0" y="16"/>
                  </a:lnTo>
                  <a:lnTo>
                    <a:pt x="0" y="24"/>
                  </a:lnTo>
                  <a:lnTo>
                    <a:pt x="0" y="0"/>
                  </a:lnTo>
                  <a:lnTo>
                    <a:pt x="16" y="0"/>
                  </a:lnTo>
                  <a:lnTo>
                    <a:pt x="24" y="8"/>
                  </a:lnTo>
                  <a:lnTo>
                    <a:pt x="24" y="8"/>
                  </a:lnTo>
                  <a:lnTo>
                    <a:pt x="16" y="8"/>
                  </a:lnTo>
                  <a:lnTo>
                    <a:pt x="16" y="1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1" name="Freeform 75"/>
            <p:cNvSpPr>
              <a:spLocks/>
            </p:cNvSpPr>
            <p:nvPr/>
          </p:nvSpPr>
          <p:spPr bwMode="auto">
            <a:xfrm>
              <a:off x="4457534" y="4055247"/>
              <a:ext cx="953958" cy="336762"/>
            </a:xfrm>
            <a:custGeom>
              <a:avLst/>
              <a:gdLst>
                <a:gd name="T0" fmla="*/ 664 w 680"/>
                <a:gd name="T1" fmla="*/ 0 h 240"/>
                <a:gd name="T2" fmla="*/ 672 w 680"/>
                <a:gd name="T3" fmla="*/ 0 h 240"/>
                <a:gd name="T4" fmla="*/ 672 w 680"/>
                <a:gd name="T5" fmla="*/ 16 h 240"/>
                <a:gd name="T6" fmla="*/ 672 w 680"/>
                <a:gd name="T7" fmla="*/ 32 h 240"/>
                <a:gd name="T8" fmla="*/ 664 w 680"/>
                <a:gd name="T9" fmla="*/ 32 h 240"/>
                <a:gd name="T10" fmla="*/ 656 w 680"/>
                <a:gd name="T11" fmla="*/ 56 h 240"/>
                <a:gd name="T12" fmla="*/ 648 w 680"/>
                <a:gd name="T13" fmla="*/ 56 h 240"/>
                <a:gd name="T14" fmla="*/ 616 w 680"/>
                <a:gd name="T15" fmla="*/ 80 h 240"/>
                <a:gd name="T16" fmla="*/ 608 w 680"/>
                <a:gd name="T17" fmla="*/ 72 h 240"/>
                <a:gd name="T18" fmla="*/ 584 w 680"/>
                <a:gd name="T19" fmla="*/ 96 h 240"/>
                <a:gd name="T20" fmla="*/ 584 w 680"/>
                <a:gd name="T21" fmla="*/ 104 h 240"/>
                <a:gd name="T22" fmla="*/ 552 w 680"/>
                <a:gd name="T23" fmla="*/ 120 h 240"/>
                <a:gd name="T24" fmla="*/ 544 w 680"/>
                <a:gd name="T25" fmla="*/ 128 h 240"/>
                <a:gd name="T26" fmla="*/ 512 w 680"/>
                <a:gd name="T27" fmla="*/ 144 h 240"/>
                <a:gd name="T28" fmla="*/ 488 w 680"/>
                <a:gd name="T29" fmla="*/ 168 h 240"/>
                <a:gd name="T30" fmla="*/ 488 w 680"/>
                <a:gd name="T31" fmla="*/ 200 h 240"/>
                <a:gd name="T32" fmla="*/ 384 w 680"/>
                <a:gd name="T33" fmla="*/ 208 h 240"/>
                <a:gd name="T34" fmla="*/ 8 w 680"/>
                <a:gd name="T35" fmla="*/ 240 h 240"/>
                <a:gd name="T36" fmla="*/ 0 w 680"/>
                <a:gd name="T37" fmla="*/ 240 h 240"/>
                <a:gd name="T38" fmla="*/ 0 w 680"/>
                <a:gd name="T39" fmla="*/ 240 h 240"/>
                <a:gd name="T40" fmla="*/ 16 w 680"/>
                <a:gd name="T41" fmla="*/ 232 h 240"/>
                <a:gd name="T42" fmla="*/ 16 w 680"/>
                <a:gd name="T43" fmla="*/ 216 h 240"/>
                <a:gd name="T44" fmla="*/ 16 w 680"/>
                <a:gd name="T45" fmla="*/ 208 h 240"/>
                <a:gd name="T46" fmla="*/ 24 w 680"/>
                <a:gd name="T47" fmla="*/ 184 h 240"/>
                <a:gd name="T48" fmla="*/ 32 w 680"/>
                <a:gd name="T49" fmla="*/ 168 h 240"/>
                <a:gd name="T50" fmla="*/ 24 w 680"/>
                <a:gd name="T51" fmla="*/ 168 h 240"/>
                <a:gd name="T52" fmla="*/ 32 w 680"/>
                <a:gd name="T53" fmla="*/ 160 h 240"/>
                <a:gd name="T54" fmla="*/ 48 w 680"/>
                <a:gd name="T55" fmla="*/ 144 h 240"/>
                <a:gd name="T56" fmla="*/ 40 w 680"/>
                <a:gd name="T57" fmla="*/ 136 h 240"/>
                <a:gd name="T58" fmla="*/ 56 w 680"/>
                <a:gd name="T59" fmla="*/ 120 h 240"/>
                <a:gd name="T60" fmla="*/ 48 w 680"/>
                <a:gd name="T61" fmla="*/ 120 h 240"/>
                <a:gd name="T62" fmla="*/ 40 w 680"/>
                <a:gd name="T63" fmla="*/ 112 h 240"/>
                <a:gd name="T64" fmla="*/ 48 w 680"/>
                <a:gd name="T65" fmla="*/ 112 h 240"/>
                <a:gd name="T66" fmla="*/ 48 w 680"/>
                <a:gd name="T67" fmla="*/ 104 h 240"/>
                <a:gd name="T68" fmla="*/ 56 w 680"/>
                <a:gd name="T69" fmla="*/ 80 h 240"/>
                <a:gd name="T70" fmla="*/ 176 w 680"/>
                <a:gd name="T71" fmla="*/ 72 h 240"/>
                <a:gd name="T72" fmla="*/ 168 w 680"/>
                <a:gd name="T73" fmla="*/ 56 h 240"/>
                <a:gd name="T74" fmla="*/ 192 w 680"/>
                <a:gd name="T75" fmla="*/ 56 h 240"/>
                <a:gd name="T76" fmla="*/ 504 w 680"/>
                <a:gd name="T77" fmla="*/ 32 h 240"/>
                <a:gd name="T78" fmla="*/ 664 w 680"/>
                <a:gd name="T7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0" h="240">
                  <a:moveTo>
                    <a:pt x="664" y="0"/>
                  </a:moveTo>
                  <a:lnTo>
                    <a:pt x="664" y="0"/>
                  </a:lnTo>
                  <a:lnTo>
                    <a:pt x="672" y="0"/>
                  </a:lnTo>
                  <a:lnTo>
                    <a:pt x="672" y="0"/>
                  </a:lnTo>
                  <a:lnTo>
                    <a:pt x="672" y="8"/>
                  </a:lnTo>
                  <a:lnTo>
                    <a:pt x="672" y="16"/>
                  </a:lnTo>
                  <a:lnTo>
                    <a:pt x="680" y="24"/>
                  </a:lnTo>
                  <a:lnTo>
                    <a:pt x="672" y="32"/>
                  </a:lnTo>
                  <a:lnTo>
                    <a:pt x="672" y="32"/>
                  </a:lnTo>
                  <a:lnTo>
                    <a:pt x="664" y="32"/>
                  </a:lnTo>
                  <a:lnTo>
                    <a:pt x="656" y="48"/>
                  </a:lnTo>
                  <a:lnTo>
                    <a:pt x="656" y="56"/>
                  </a:lnTo>
                  <a:lnTo>
                    <a:pt x="656" y="56"/>
                  </a:lnTo>
                  <a:lnTo>
                    <a:pt x="648" y="56"/>
                  </a:lnTo>
                  <a:lnTo>
                    <a:pt x="640" y="56"/>
                  </a:lnTo>
                  <a:lnTo>
                    <a:pt x="616" y="80"/>
                  </a:lnTo>
                  <a:lnTo>
                    <a:pt x="616" y="80"/>
                  </a:lnTo>
                  <a:lnTo>
                    <a:pt x="608" y="72"/>
                  </a:lnTo>
                  <a:lnTo>
                    <a:pt x="600" y="72"/>
                  </a:lnTo>
                  <a:lnTo>
                    <a:pt x="584" y="96"/>
                  </a:lnTo>
                  <a:lnTo>
                    <a:pt x="584" y="104"/>
                  </a:lnTo>
                  <a:lnTo>
                    <a:pt x="584" y="104"/>
                  </a:lnTo>
                  <a:lnTo>
                    <a:pt x="568" y="104"/>
                  </a:lnTo>
                  <a:lnTo>
                    <a:pt x="552" y="120"/>
                  </a:lnTo>
                  <a:lnTo>
                    <a:pt x="544" y="128"/>
                  </a:lnTo>
                  <a:lnTo>
                    <a:pt x="544" y="128"/>
                  </a:lnTo>
                  <a:lnTo>
                    <a:pt x="520" y="128"/>
                  </a:lnTo>
                  <a:lnTo>
                    <a:pt x="512" y="144"/>
                  </a:lnTo>
                  <a:lnTo>
                    <a:pt x="504" y="168"/>
                  </a:lnTo>
                  <a:lnTo>
                    <a:pt x="488" y="168"/>
                  </a:lnTo>
                  <a:lnTo>
                    <a:pt x="488" y="168"/>
                  </a:lnTo>
                  <a:lnTo>
                    <a:pt x="488" y="200"/>
                  </a:lnTo>
                  <a:lnTo>
                    <a:pt x="488" y="200"/>
                  </a:lnTo>
                  <a:lnTo>
                    <a:pt x="384" y="208"/>
                  </a:lnTo>
                  <a:lnTo>
                    <a:pt x="176" y="224"/>
                  </a:lnTo>
                  <a:lnTo>
                    <a:pt x="8" y="240"/>
                  </a:lnTo>
                  <a:lnTo>
                    <a:pt x="8" y="240"/>
                  </a:lnTo>
                  <a:lnTo>
                    <a:pt x="0" y="240"/>
                  </a:lnTo>
                  <a:lnTo>
                    <a:pt x="0" y="240"/>
                  </a:lnTo>
                  <a:lnTo>
                    <a:pt x="0" y="240"/>
                  </a:lnTo>
                  <a:lnTo>
                    <a:pt x="8" y="232"/>
                  </a:lnTo>
                  <a:lnTo>
                    <a:pt x="16" y="232"/>
                  </a:lnTo>
                  <a:lnTo>
                    <a:pt x="16" y="224"/>
                  </a:lnTo>
                  <a:lnTo>
                    <a:pt x="16" y="216"/>
                  </a:lnTo>
                  <a:lnTo>
                    <a:pt x="16" y="208"/>
                  </a:lnTo>
                  <a:lnTo>
                    <a:pt x="16" y="208"/>
                  </a:lnTo>
                  <a:lnTo>
                    <a:pt x="16" y="200"/>
                  </a:lnTo>
                  <a:lnTo>
                    <a:pt x="24" y="184"/>
                  </a:lnTo>
                  <a:lnTo>
                    <a:pt x="32" y="176"/>
                  </a:lnTo>
                  <a:lnTo>
                    <a:pt x="32" y="168"/>
                  </a:lnTo>
                  <a:lnTo>
                    <a:pt x="24" y="168"/>
                  </a:lnTo>
                  <a:lnTo>
                    <a:pt x="24" y="168"/>
                  </a:lnTo>
                  <a:lnTo>
                    <a:pt x="32" y="168"/>
                  </a:lnTo>
                  <a:lnTo>
                    <a:pt x="32" y="160"/>
                  </a:lnTo>
                  <a:lnTo>
                    <a:pt x="48" y="152"/>
                  </a:lnTo>
                  <a:lnTo>
                    <a:pt x="48" y="144"/>
                  </a:lnTo>
                  <a:lnTo>
                    <a:pt x="40" y="136"/>
                  </a:lnTo>
                  <a:lnTo>
                    <a:pt x="40" y="136"/>
                  </a:lnTo>
                  <a:lnTo>
                    <a:pt x="48" y="120"/>
                  </a:lnTo>
                  <a:lnTo>
                    <a:pt x="56" y="120"/>
                  </a:lnTo>
                  <a:lnTo>
                    <a:pt x="56" y="120"/>
                  </a:lnTo>
                  <a:lnTo>
                    <a:pt x="48" y="120"/>
                  </a:lnTo>
                  <a:lnTo>
                    <a:pt x="48" y="112"/>
                  </a:lnTo>
                  <a:lnTo>
                    <a:pt x="40" y="112"/>
                  </a:lnTo>
                  <a:lnTo>
                    <a:pt x="40" y="112"/>
                  </a:lnTo>
                  <a:lnTo>
                    <a:pt x="48" y="112"/>
                  </a:lnTo>
                  <a:lnTo>
                    <a:pt x="48" y="104"/>
                  </a:lnTo>
                  <a:lnTo>
                    <a:pt x="48" y="104"/>
                  </a:lnTo>
                  <a:lnTo>
                    <a:pt x="56" y="80"/>
                  </a:lnTo>
                  <a:lnTo>
                    <a:pt x="56" y="80"/>
                  </a:lnTo>
                  <a:lnTo>
                    <a:pt x="176" y="72"/>
                  </a:lnTo>
                  <a:lnTo>
                    <a:pt x="176" y="72"/>
                  </a:lnTo>
                  <a:lnTo>
                    <a:pt x="168" y="56"/>
                  </a:lnTo>
                  <a:lnTo>
                    <a:pt x="168" y="56"/>
                  </a:lnTo>
                  <a:lnTo>
                    <a:pt x="176" y="56"/>
                  </a:lnTo>
                  <a:lnTo>
                    <a:pt x="192" y="56"/>
                  </a:lnTo>
                  <a:lnTo>
                    <a:pt x="200" y="56"/>
                  </a:lnTo>
                  <a:lnTo>
                    <a:pt x="504" y="32"/>
                  </a:lnTo>
                  <a:lnTo>
                    <a:pt x="656" y="8"/>
                  </a:lnTo>
                  <a:lnTo>
                    <a:pt x="664" y="0"/>
                  </a:lnTo>
                  <a:close/>
                </a:path>
              </a:pathLst>
            </a:custGeom>
            <a:solidFill>
              <a:schemeClr val="accent2"/>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2" name="Freeform 76"/>
            <p:cNvSpPr>
              <a:spLocks/>
            </p:cNvSpPr>
            <p:nvPr/>
          </p:nvSpPr>
          <p:spPr bwMode="auto">
            <a:xfrm>
              <a:off x="4323309" y="4369238"/>
              <a:ext cx="403874" cy="696294"/>
            </a:xfrm>
            <a:custGeom>
              <a:avLst/>
              <a:gdLst>
                <a:gd name="T0" fmla="*/ 208 w 288"/>
                <a:gd name="T1" fmla="*/ 480 h 496"/>
                <a:gd name="T2" fmla="*/ 216 w 288"/>
                <a:gd name="T3" fmla="*/ 488 h 496"/>
                <a:gd name="T4" fmla="*/ 248 w 288"/>
                <a:gd name="T5" fmla="*/ 480 h 496"/>
                <a:gd name="T6" fmla="*/ 240 w 288"/>
                <a:gd name="T7" fmla="*/ 472 h 496"/>
                <a:gd name="T8" fmla="*/ 256 w 288"/>
                <a:gd name="T9" fmla="*/ 480 h 496"/>
                <a:gd name="T10" fmla="*/ 264 w 288"/>
                <a:gd name="T11" fmla="*/ 480 h 496"/>
                <a:gd name="T12" fmla="*/ 272 w 288"/>
                <a:gd name="T13" fmla="*/ 472 h 496"/>
                <a:gd name="T14" fmla="*/ 288 w 288"/>
                <a:gd name="T15" fmla="*/ 472 h 496"/>
                <a:gd name="T16" fmla="*/ 272 w 288"/>
                <a:gd name="T17" fmla="*/ 0 h 496"/>
                <a:gd name="T18" fmla="*/ 104 w 288"/>
                <a:gd name="T19" fmla="*/ 16 h 496"/>
                <a:gd name="T20" fmla="*/ 88 w 288"/>
                <a:gd name="T21" fmla="*/ 40 h 496"/>
                <a:gd name="T22" fmla="*/ 80 w 288"/>
                <a:gd name="T23" fmla="*/ 48 h 496"/>
                <a:gd name="T24" fmla="*/ 72 w 288"/>
                <a:gd name="T25" fmla="*/ 80 h 496"/>
                <a:gd name="T26" fmla="*/ 72 w 288"/>
                <a:gd name="T27" fmla="*/ 80 h 496"/>
                <a:gd name="T28" fmla="*/ 56 w 288"/>
                <a:gd name="T29" fmla="*/ 104 h 496"/>
                <a:gd name="T30" fmla="*/ 48 w 288"/>
                <a:gd name="T31" fmla="*/ 112 h 496"/>
                <a:gd name="T32" fmla="*/ 40 w 288"/>
                <a:gd name="T33" fmla="*/ 120 h 496"/>
                <a:gd name="T34" fmla="*/ 40 w 288"/>
                <a:gd name="T35" fmla="*/ 136 h 496"/>
                <a:gd name="T36" fmla="*/ 32 w 288"/>
                <a:gd name="T37" fmla="*/ 144 h 496"/>
                <a:gd name="T38" fmla="*/ 40 w 288"/>
                <a:gd name="T39" fmla="*/ 152 h 496"/>
                <a:gd name="T40" fmla="*/ 32 w 288"/>
                <a:gd name="T41" fmla="*/ 160 h 496"/>
                <a:gd name="T42" fmla="*/ 24 w 288"/>
                <a:gd name="T43" fmla="*/ 168 h 496"/>
                <a:gd name="T44" fmla="*/ 40 w 288"/>
                <a:gd name="T45" fmla="*/ 200 h 496"/>
                <a:gd name="T46" fmla="*/ 40 w 288"/>
                <a:gd name="T47" fmla="*/ 208 h 496"/>
                <a:gd name="T48" fmla="*/ 32 w 288"/>
                <a:gd name="T49" fmla="*/ 224 h 496"/>
                <a:gd name="T50" fmla="*/ 32 w 288"/>
                <a:gd name="T51" fmla="*/ 232 h 496"/>
                <a:gd name="T52" fmla="*/ 40 w 288"/>
                <a:gd name="T53" fmla="*/ 232 h 496"/>
                <a:gd name="T54" fmla="*/ 40 w 288"/>
                <a:gd name="T55" fmla="*/ 248 h 496"/>
                <a:gd name="T56" fmla="*/ 40 w 288"/>
                <a:gd name="T57" fmla="*/ 256 h 496"/>
                <a:gd name="T58" fmla="*/ 40 w 288"/>
                <a:gd name="T59" fmla="*/ 264 h 496"/>
                <a:gd name="T60" fmla="*/ 48 w 288"/>
                <a:gd name="T61" fmla="*/ 272 h 496"/>
                <a:gd name="T62" fmla="*/ 48 w 288"/>
                <a:gd name="T63" fmla="*/ 280 h 496"/>
                <a:gd name="T64" fmla="*/ 48 w 288"/>
                <a:gd name="T65" fmla="*/ 280 h 496"/>
                <a:gd name="T66" fmla="*/ 56 w 288"/>
                <a:gd name="T67" fmla="*/ 288 h 496"/>
                <a:gd name="T68" fmla="*/ 56 w 288"/>
                <a:gd name="T69" fmla="*/ 304 h 496"/>
                <a:gd name="T70" fmla="*/ 40 w 288"/>
                <a:gd name="T71" fmla="*/ 312 h 496"/>
                <a:gd name="T72" fmla="*/ 40 w 288"/>
                <a:gd name="T73" fmla="*/ 320 h 496"/>
                <a:gd name="T74" fmla="*/ 40 w 288"/>
                <a:gd name="T75" fmla="*/ 344 h 496"/>
                <a:gd name="T76" fmla="*/ 24 w 288"/>
                <a:gd name="T77" fmla="*/ 360 h 496"/>
                <a:gd name="T78" fmla="*/ 16 w 288"/>
                <a:gd name="T79" fmla="*/ 368 h 496"/>
                <a:gd name="T80" fmla="*/ 24 w 288"/>
                <a:gd name="T81" fmla="*/ 368 h 496"/>
                <a:gd name="T82" fmla="*/ 16 w 288"/>
                <a:gd name="T83" fmla="*/ 384 h 496"/>
                <a:gd name="T84" fmla="*/ 16 w 288"/>
                <a:gd name="T85" fmla="*/ 392 h 496"/>
                <a:gd name="T86" fmla="*/ 16 w 288"/>
                <a:gd name="T87" fmla="*/ 400 h 496"/>
                <a:gd name="T88" fmla="*/ 8 w 288"/>
                <a:gd name="T89" fmla="*/ 416 h 496"/>
                <a:gd name="T90" fmla="*/ 8 w 288"/>
                <a:gd name="T91" fmla="*/ 424 h 496"/>
                <a:gd name="T92" fmla="*/ 168 w 288"/>
                <a:gd name="T93" fmla="*/ 416 h 496"/>
                <a:gd name="T94" fmla="*/ 160 w 288"/>
                <a:gd name="T95" fmla="*/ 448 h 496"/>
                <a:gd name="T96" fmla="*/ 184 w 288"/>
                <a:gd name="T97" fmla="*/ 488 h 496"/>
                <a:gd name="T98" fmla="*/ 200 w 288"/>
                <a:gd name="T9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496">
                  <a:moveTo>
                    <a:pt x="208" y="488"/>
                  </a:moveTo>
                  <a:lnTo>
                    <a:pt x="208" y="488"/>
                  </a:lnTo>
                  <a:lnTo>
                    <a:pt x="208" y="480"/>
                  </a:lnTo>
                  <a:lnTo>
                    <a:pt x="208" y="480"/>
                  </a:lnTo>
                  <a:lnTo>
                    <a:pt x="216" y="488"/>
                  </a:lnTo>
                  <a:lnTo>
                    <a:pt x="216" y="488"/>
                  </a:lnTo>
                  <a:lnTo>
                    <a:pt x="240" y="480"/>
                  </a:lnTo>
                  <a:lnTo>
                    <a:pt x="240" y="480"/>
                  </a:lnTo>
                  <a:lnTo>
                    <a:pt x="248" y="480"/>
                  </a:lnTo>
                  <a:lnTo>
                    <a:pt x="248" y="472"/>
                  </a:lnTo>
                  <a:lnTo>
                    <a:pt x="240" y="472"/>
                  </a:lnTo>
                  <a:lnTo>
                    <a:pt x="240" y="472"/>
                  </a:lnTo>
                  <a:lnTo>
                    <a:pt x="248" y="472"/>
                  </a:lnTo>
                  <a:lnTo>
                    <a:pt x="256" y="472"/>
                  </a:lnTo>
                  <a:lnTo>
                    <a:pt x="256" y="480"/>
                  </a:lnTo>
                  <a:lnTo>
                    <a:pt x="256" y="480"/>
                  </a:lnTo>
                  <a:lnTo>
                    <a:pt x="264" y="480"/>
                  </a:lnTo>
                  <a:lnTo>
                    <a:pt x="264" y="480"/>
                  </a:lnTo>
                  <a:lnTo>
                    <a:pt x="272" y="472"/>
                  </a:lnTo>
                  <a:lnTo>
                    <a:pt x="272" y="472"/>
                  </a:lnTo>
                  <a:lnTo>
                    <a:pt x="272" y="472"/>
                  </a:lnTo>
                  <a:lnTo>
                    <a:pt x="280" y="480"/>
                  </a:lnTo>
                  <a:lnTo>
                    <a:pt x="288" y="480"/>
                  </a:lnTo>
                  <a:lnTo>
                    <a:pt x="288" y="472"/>
                  </a:lnTo>
                  <a:lnTo>
                    <a:pt x="272" y="320"/>
                  </a:lnTo>
                  <a:lnTo>
                    <a:pt x="272" y="320"/>
                  </a:lnTo>
                  <a:lnTo>
                    <a:pt x="272" y="0"/>
                  </a:lnTo>
                  <a:lnTo>
                    <a:pt x="272" y="0"/>
                  </a:lnTo>
                  <a:lnTo>
                    <a:pt x="104" y="16"/>
                  </a:lnTo>
                  <a:lnTo>
                    <a:pt x="104" y="16"/>
                  </a:lnTo>
                  <a:lnTo>
                    <a:pt x="104" y="24"/>
                  </a:lnTo>
                  <a:lnTo>
                    <a:pt x="96" y="32"/>
                  </a:lnTo>
                  <a:lnTo>
                    <a:pt x="88" y="40"/>
                  </a:lnTo>
                  <a:lnTo>
                    <a:pt x="88" y="40"/>
                  </a:lnTo>
                  <a:lnTo>
                    <a:pt x="80" y="48"/>
                  </a:lnTo>
                  <a:lnTo>
                    <a:pt x="80" y="48"/>
                  </a:lnTo>
                  <a:lnTo>
                    <a:pt x="80" y="72"/>
                  </a:lnTo>
                  <a:lnTo>
                    <a:pt x="80" y="72"/>
                  </a:lnTo>
                  <a:lnTo>
                    <a:pt x="72" y="80"/>
                  </a:lnTo>
                  <a:lnTo>
                    <a:pt x="72" y="80"/>
                  </a:lnTo>
                  <a:lnTo>
                    <a:pt x="72" y="80"/>
                  </a:lnTo>
                  <a:lnTo>
                    <a:pt x="72" y="80"/>
                  </a:lnTo>
                  <a:lnTo>
                    <a:pt x="56" y="96"/>
                  </a:lnTo>
                  <a:lnTo>
                    <a:pt x="56" y="96"/>
                  </a:lnTo>
                  <a:lnTo>
                    <a:pt x="56" y="104"/>
                  </a:lnTo>
                  <a:lnTo>
                    <a:pt x="56" y="104"/>
                  </a:lnTo>
                  <a:lnTo>
                    <a:pt x="48" y="112"/>
                  </a:lnTo>
                  <a:lnTo>
                    <a:pt x="48" y="112"/>
                  </a:lnTo>
                  <a:lnTo>
                    <a:pt x="48" y="112"/>
                  </a:lnTo>
                  <a:lnTo>
                    <a:pt x="48" y="120"/>
                  </a:lnTo>
                  <a:lnTo>
                    <a:pt x="40" y="120"/>
                  </a:lnTo>
                  <a:lnTo>
                    <a:pt x="40" y="128"/>
                  </a:lnTo>
                  <a:lnTo>
                    <a:pt x="40" y="136"/>
                  </a:lnTo>
                  <a:lnTo>
                    <a:pt x="40" y="136"/>
                  </a:lnTo>
                  <a:lnTo>
                    <a:pt x="40" y="144"/>
                  </a:lnTo>
                  <a:lnTo>
                    <a:pt x="32" y="144"/>
                  </a:lnTo>
                  <a:lnTo>
                    <a:pt x="32" y="144"/>
                  </a:lnTo>
                  <a:lnTo>
                    <a:pt x="40" y="152"/>
                  </a:lnTo>
                  <a:lnTo>
                    <a:pt x="40" y="152"/>
                  </a:lnTo>
                  <a:lnTo>
                    <a:pt x="40" y="152"/>
                  </a:lnTo>
                  <a:lnTo>
                    <a:pt x="32" y="152"/>
                  </a:lnTo>
                  <a:lnTo>
                    <a:pt x="32" y="160"/>
                  </a:lnTo>
                  <a:lnTo>
                    <a:pt x="32" y="160"/>
                  </a:lnTo>
                  <a:lnTo>
                    <a:pt x="32" y="160"/>
                  </a:lnTo>
                  <a:lnTo>
                    <a:pt x="24" y="168"/>
                  </a:lnTo>
                  <a:lnTo>
                    <a:pt x="24" y="168"/>
                  </a:lnTo>
                  <a:lnTo>
                    <a:pt x="32" y="176"/>
                  </a:lnTo>
                  <a:lnTo>
                    <a:pt x="32" y="184"/>
                  </a:lnTo>
                  <a:lnTo>
                    <a:pt x="40" y="200"/>
                  </a:lnTo>
                  <a:lnTo>
                    <a:pt x="40" y="200"/>
                  </a:lnTo>
                  <a:lnTo>
                    <a:pt x="40" y="208"/>
                  </a:lnTo>
                  <a:lnTo>
                    <a:pt x="40" y="208"/>
                  </a:lnTo>
                  <a:lnTo>
                    <a:pt x="40" y="208"/>
                  </a:lnTo>
                  <a:lnTo>
                    <a:pt x="32" y="224"/>
                  </a:lnTo>
                  <a:lnTo>
                    <a:pt x="32" y="224"/>
                  </a:lnTo>
                  <a:lnTo>
                    <a:pt x="32" y="224"/>
                  </a:lnTo>
                  <a:lnTo>
                    <a:pt x="32" y="232"/>
                  </a:lnTo>
                  <a:lnTo>
                    <a:pt x="32" y="232"/>
                  </a:lnTo>
                  <a:lnTo>
                    <a:pt x="32" y="232"/>
                  </a:lnTo>
                  <a:lnTo>
                    <a:pt x="40" y="232"/>
                  </a:lnTo>
                  <a:lnTo>
                    <a:pt x="40" y="232"/>
                  </a:lnTo>
                  <a:lnTo>
                    <a:pt x="40" y="240"/>
                  </a:lnTo>
                  <a:lnTo>
                    <a:pt x="40" y="248"/>
                  </a:lnTo>
                  <a:lnTo>
                    <a:pt x="40" y="248"/>
                  </a:lnTo>
                  <a:lnTo>
                    <a:pt x="48" y="248"/>
                  </a:lnTo>
                  <a:lnTo>
                    <a:pt x="48" y="248"/>
                  </a:lnTo>
                  <a:lnTo>
                    <a:pt x="40" y="256"/>
                  </a:lnTo>
                  <a:lnTo>
                    <a:pt x="40" y="256"/>
                  </a:lnTo>
                  <a:lnTo>
                    <a:pt x="40" y="264"/>
                  </a:lnTo>
                  <a:lnTo>
                    <a:pt x="40" y="264"/>
                  </a:lnTo>
                  <a:lnTo>
                    <a:pt x="48" y="264"/>
                  </a:lnTo>
                  <a:lnTo>
                    <a:pt x="48" y="264"/>
                  </a:lnTo>
                  <a:lnTo>
                    <a:pt x="48" y="272"/>
                  </a:lnTo>
                  <a:lnTo>
                    <a:pt x="48" y="272"/>
                  </a:lnTo>
                  <a:lnTo>
                    <a:pt x="48" y="272"/>
                  </a:lnTo>
                  <a:lnTo>
                    <a:pt x="48" y="280"/>
                  </a:lnTo>
                  <a:lnTo>
                    <a:pt x="48" y="280"/>
                  </a:lnTo>
                  <a:lnTo>
                    <a:pt x="48" y="280"/>
                  </a:lnTo>
                  <a:lnTo>
                    <a:pt x="48" y="280"/>
                  </a:lnTo>
                  <a:lnTo>
                    <a:pt x="48" y="288"/>
                  </a:lnTo>
                  <a:lnTo>
                    <a:pt x="56" y="288"/>
                  </a:lnTo>
                  <a:lnTo>
                    <a:pt x="56" y="288"/>
                  </a:lnTo>
                  <a:lnTo>
                    <a:pt x="56" y="296"/>
                  </a:lnTo>
                  <a:lnTo>
                    <a:pt x="56" y="304"/>
                  </a:lnTo>
                  <a:lnTo>
                    <a:pt x="56" y="304"/>
                  </a:lnTo>
                  <a:lnTo>
                    <a:pt x="48" y="304"/>
                  </a:lnTo>
                  <a:lnTo>
                    <a:pt x="40" y="304"/>
                  </a:lnTo>
                  <a:lnTo>
                    <a:pt x="40" y="312"/>
                  </a:lnTo>
                  <a:lnTo>
                    <a:pt x="48" y="312"/>
                  </a:lnTo>
                  <a:lnTo>
                    <a:pt x="48" y="312"/>
                  </a:lnTo>
                  <a:lnTo>
                    <a:pt x="40" y="320"/>
                  </a:lnTo>
                  <a:lnTo>
                    <a:pt x="40" y="328"/>
                  </a:lnTo>
                  <a:lnTo>
                    <a:pt x="40" y="344"/>
                  </a:lnTo>
                  <a:lnTo>
                    <a:pt x="40" y="344"/>
                  </a:lnTo>
                  <a:lnTo>
                    <a:pt x="32" y="336"/>
                  </a:lnTo>
                  <a:lnTo>
                    <a:pt x="32" y="336"/>
                  </a:lnTo>
                  <a:lnTo>
                    <a:pt x="24" y="360"/>
                  </a:lnTo>
                  <a:lnTo>
                    <a:pt x="24" y="360"/>
                  </a:lnTo>
                  <a:lnTo>
                    <a:pt x="16" y="368"/>
                  </a:lnTo>
                  <a:lnTo>
                    <a:pt x="16" y="368"/>
                  </a:lnTo>
                  <a:lnTo>
                    <a:pt x="24" y="368"/>
                  </a:lnTo>
                  <a:lnTo>
                    <a:pt x="24" y="368"/>
                  </a:lnTo>
                  <a:lnTo>
                    <a:pt x="24" y="368"/>
                  </a:lnTo>
                  <a:lnTo>
                    <a:pt x="16" y="376"/>
                  </a:lnTo>
                  <a:lnTo>
                    <a:pt x="16" y="376"/>
                  </a:lnTo>
                  <a:lnTo>
                    <a:pt x="16" y="384"/>
                  </a:lnTo>
                  <a:lnTo>
                    <a:pt x="16" y="384"/>
                  </a:lnTo>
                  <a:lnTo>
                    <a:pt x="8" y="392"/>
                  </a:lnTo>
                  <a:lnTo>
                    <a:pt x="16" y="392"/>
                  </a:lnTo>
                  <a:lnTo>
                    <a:pt x="16" y="392"/>
                  </a:lnTo>
                  <a:lnTo>
                    <a:pt x="16" y="392"/>
                  </a:lnTo>
                  <a:lnTo>
                    <a:pt x="16" y="400"/>
                  </a:lnTo>
                  <a:lnTo>
                    <a:pt x="0" y="408"/>
                  </a:lnTo>
                  <a:lnTo>
                    <a:pt x="0" y="416"/>
                  </a:lnTo>
                  <a:lnTo>
                    <a:pt x="8" y="416"/>
                  </a:lnTo>
                  <a:lnTo>
                    <a:pt x="8" y="416"/>
                  </a:lnTo>
                  <a:lnTo>
                    <a:pt x="8" y="416"/>
                  </a:lnTo>
                  <a:lnTo>
                    <a:pt x="8" y="424"/>
                  </a:lnTo>
                  <a:lnTo>
                    <a:pt x="8" y="432"/>
                  </a:lnTo>
                  <a:lnTo>
                    <a:pt x="168" y="416"/>
                  </a:lnTo>
                  <a:lnTo>
                    <a:pt x="168" y="416"/>
                  </a:lnTo>
                  <a:lnTo>
                    <a:pt x="168" y="440"/>
                  </a:lnTo>
                  <a:lnTo>
                    <a:pt x="168" y="440"/>
                  </a:lnTo>
                  <a:lnTo>
                    <a:pt x="160" y="448"/>
                  </a:lnTo>
                  <a:lnTo>
                    <a:pt x="160" y="464"/>
                  </a:lnTo>
                  <a:lnTo>
                    <a:pt x="168" y="464"/>
                  </a:lnTo>
                  <a:lnTo>
                    <a:pt x="184" y="488"/>
                  </a:lnTo>
                  <a:lnTo>
                    <a:pt x="184" y="496"/>
                  </a:lnTo>
                  <a:lnTo>
                    <a:pt x="184" y="496"/>
                  </a:lnTo>
                  <a:lnTo>
                    <a:pt x="200" y="496"/>
                  </a:lnTo>
                  <a:lnTo>
                    <a:pt x="200" y="496"/>
                  </a:lnTo>
                  <a:lnTo>
                    <a:pt x="208" y="488"/>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3" name="Freeform 77"/>
            <p:cNvSpPr>
              <a:spLocks/>
            </p:cNvSpPr>
            <p:nvPr/>
          </p:nvSpPr>
          <p:spPr bwMode="auto">
            <a:xfrm>
              <a:off x="4704413" y="4346468"/>
              <a:ext cx="426645" cy="707080"/>
            </a:xfrm>
            <a:custGeom>
              <a:avLst/>
              <a:gdLst>
                <a:gd name="T0" fmla="*/ 40 w 304"/>
                <a:gd name="T1" fmla="*/ 496 h 504"/>
                <a:gd name="T2" fmla="*/ 40 w 304"/>
                <a:gd name="T3" fmla="*/ 496 h 504"/>
                <a:gd name="T4" fmla="*/ 48 w 304"/>
                <a:gd name="T5" fmla="*/ 488 h 504"/>
                <a:gd name="T6" fmla="*/ 48 w 304"/>
                <a:gd name="T7" fmla="*/ 488 h 504"/>
                <a:gd name="T8" fmla="*/ 40 w 304"/>
                <a:gd name="T9" fmla="*/ 480 h 504"/>
                <a:gd name="T10" fmla="*/ 40 w 304"/>
                <a:gd name="T11" fmla="*/ 480 h 504"/>
                <a:gd name="T12" fmla="*/ 48 w 304"/>
                <a:gd name="T13" fmla="*/ 448 h 504"/>
                <a:gd name="T14" fmla="*/ 48 w 304"/>
                <a:gd name="T15" fmla="*/ 448 h 504"/>
                <a:gd name="T16" fmla="*/ 56 w 304"/>
                <a:gd name="T17" fmla="*/ 448 h 504"/>
                <a:gd name="T18" fmla="*/ 56 w 304"/>
                <a:gd name="T19" fmla="*/ 448 h 504"/>
                <a:gd name="T20" fmla="*/ 56 w 304"/>
                <a:gd name="T21" fmla="*/ 480 h 504"/>
                <a:gd name="T22" fmla="*/ 56 w 304"/>
                <a:gd name="T23" fmla="*/ 480 h 504"/>
                <a:gd name="T24" fmla="*/ 72 w 304"/>
                <a:gd name="T25" fmla="*/ 496 h 504"/>
                <a:gd name="T26" fmla="*/ 72 w 304"/>
                <a:gd name="T27" fmla="*/ 496 h 504"/>
                <a:gd name="T28" fmla="*/ 56 w 304"/>
                <a:gd name="T29" fmla="*/ 504 h 504"/>
                <a:gd name="T30" fmla="*/ 56 w 304"/>
                <a:gd name="T31" fmla="*/ 504 h 504"/>
                <a:gd name="T32" fmla="*/ 64 w 304"/>
                <a:gd name="T33" fmla="*/ 504 h 504"/>
                <a:gd name="T34" fmla="*/ 80 w 304"/>
                <a:gd name="T35" fmla="*/ 496 h 504"/>
                <a:gd name="T36" fmla="*/ 88 w 304"/>
                <a:gd name="T37" fmla="*/ 496 h 504"/>
                <a:gd name="T38" fmla="*/ 88 w 304"/>
                <a:gd name="T39" fmla="*/ 496 h 504"/>
                <a:gd name="T40" fmla="*/ 88 w 304"/>
                <a:gd name="T41" fmla="*/ 488 h 504"/>
                <a:gd name="T42" fmla="*/ 88 w 304"/>
                <a:gd name="T43" fmla="*/ 488 h 504"/>
                <a:gd name="T44" fmla="*/ 96 w 304"/>
                <a:gd name="T45" fmla="*/ 480 h 504"/>
                <a:gd name="T46" fmla="*/ 96 w 304"/>
                <a:gd name="T47" fmla="*/ 480 h 504"/>
                <a:gd name="T48" fmla="*/ 104 w 304"/>
                <a:gd name="T49" fmla="*/ 472 h 504"/>
                <a:gd name="T50" fmla="*/ 96 w 304"/>
                <a:gd name="T51" fmla="*/ 464 h 504"/>
                <a:gd name="T52" fmla="*/ 96 w 304"/>
                <a:gd name="T53" fmla="*/ 464 h 504"/>
                <a:gd name="T54" fmla="*/ 104 w 304"/>
                <a:gd name="T55" fmla="*/ 464 h 504"/>
                <a:gd name="T56" fmla="*/ 104 w 304"/>
                <a:gd name="T57" fmla="*/ 448 h 504"/>
                <a:gd name="T58" fmla="*/ 88 w 304"/>
                <a:gd name="T59" fmla="*/ 440 h 504"/>
                <a:gd name="T60" fmla="*/ 80 w 304"/>
                <a:gd name="T61" fmla="*/ 440 h 504"/>
                <a:gd name="T62" fmla="*/ 80 w 304"/>
                <a:gd name="T63" fmla="*/ 440 h 504"/>
                <a:gd name="T64" fmla="*/ 80 w 304"/>
                <a:gd name="T65" fmla="*/ 424 h 504"/>
                <a:gd name="T66" fmla="*/ 80 w 304"/>
                <a:gd name="T67" fmla="*/ 424 h 504"/>
                <a:gd name="T68" fmla="*/ 304 w 304"/>
                <a:gd name="T69" fmla="*/ 400 h 504"/>
                <a:gd name="T70" fmla="*/ 304 w 304"/>
                <a:gd name="T71" fmla="*/ 400 h 504"/>
                <a:gd name="T72" fmla="*/ 288 w 304"/>
                <a:gd name="T73" fmla="*/ 368 h 504"/>
                <a:gd name="T74" fmla="*/ 288 w 304"/>
                <a:gd name="T75" fmla="*/ 368 h 504"/>
                <a:gd name="T76" fmla="*/ 288 w 304"/>
                <a:gd name="T77" fmla="*/ 360 h 504"/>
                <a:gd name="T78" fmla="*/ 288 w 304"/>
                <a:gd name="T79" fmla="*/ 344 h 504"/>
                <a:gd name="T80" fmla="*/ 280 w 304"/>
                <a:gd name="T81" fmla="*/ 336 h 504"/>
                <a:gd name="T82" fmla="*/ 280 w 304"/>
                <a:gd name="T83" fmla="*/ 312 h 504"/>
                <a:gd name="T84" fmla="*/ 280 w 304"/>
                <a:gd name="T85" fmla="*/ 304 h 504"/>
                <a:gd name="T86" fmla="*/ 280 w 304"/>
                <a:gd name="T87" fmla="*/ 280 h 504"/>
                <a:gd name="T88" fmla="*/ 296 w 304"/>
                <a:gd name="T89" fmla="*/ 272 h 504"/>
                <a:gd name="T90" fmla="*/ 288 w 304"/>
                <a:gd name="T91" fmla="*/ 264 h 504"/>
                <a:gd name="T92" fmla="*/ 288 w 304"/>
                <a:gd name="T93" fmla="*/ 248 h 504"/>
                <a:gd name="T94" fmla="*/ 280 w 304"/>
                <a:gd name="T95" fmla="*/ 240 h 504"/>
                <a:gd name="T96" fmla="*/ 280 w 304"/>
                <a:gd name="T97" fmla="*/ 240 h 504"/>
                <a:gd name="T98" fmla="*/ 264 w 304"/>
                <a:gd name="T99" fmla="*/ 208 h 504"/>
                <a:gd name="T100" fmla="*/ 208 w 304"/>
                <a:gd name="T101" fmla="*/ 0 h 504"/>
                <a:gd name="T102" fmla="*/ 208 w 304"/>
                <a:gd name="T103" fmla="*/ 0 h 504"/>
                <a:gd name="T104" fmla="*/ 0 w 304"/>
                <a:gd name="T105" fmla="*/ 16 h 504"/>
                <a:gd name="T106" fmla="*/ 0 w 304"/>
                <a:gd name="T107" fmla="*/ 16 h 504"/>
                <a:gd name="T108" fmla="*/ 0 w 304"/>
                <a:gd name="T109" fmla="*/ 336 h 504"/>
                <a:gd name="T110" fmla="*/ 0 w 304"/>
                <a:gd name="T111" fmla="*/ 336 h 504"/>
                <a:gd name="T112" fmla="*/ 16 w 304"/>
                <a:gd name="T113" fmla="*/ 488 h 504"/>
                <a:gd name="T114" fmla="*/ 16 w 304"/>
                <a:gd name="T115" fmla="*/ 488 h 504"/>
                <a:gd name="T116" fmla="*/ 32 w 304"/>
                <a:gd name="T117" fmla="*/ 488 h 504"/>
                <a:gd name="T118" fmla="*/ 32 w 304"/>
                <a:gd name="T119" fmla="*/ 488 h 504"/>
                <a:gd name="T120" fmla="*/ 40 w 304"/>
                <a:gd name="T121"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4" h="504">
                  <a:moveTo>
                    <a:pt x="40" y="496"/>
                  </a:moveTo>
                  <a:lnTo>
                    <a:pt x="40" y="496"/>
                  </a:lnTo>
                  <a:lnTo>
                    <a:pt x="48" y="488"/>
                  </a:lnTo>
                  <a:lnTo>
                    <a:pt x="48" y="488"/>
                  </a:lnTo>
                  <a:lnTo>
                    <a:pt x="40" y="480"/>
                  </a:lnTo>
                  <a:lnTo>
                    <a:pt x="40" y="480"/>
                  </a:lnTo>
                  <a:lnTo>
                    <a:pt x="48" y="448"/>
                  </a:lnTo>
                  <a:lnTo>
                    <a:pt x="48" y="448"/>
                  </a:lnTo>
                  <a:lnTo>
                    <a:pt x="56" y="448"/>
                  </a:lnTo>
                  <a:lnTo>
                    <a:pt x="56" y="448"/>
                  </a:lnTo>
                  <a:lnTo>
                    <a:pt x="56" y="480"/>
                  </a:lnTo>
                  <a:lnTo>
                    <a:pt x="56" y="480"/>
                  </a:lnTo>
                  <a:lnTo>
                    <a:pt x="72" y="496"/>
                  </a:lnTo>
                  <a:lnTo>
                    <a:pt x="72" y="496"/>
                  </a:lnTo>
                  <a:lnTo>
                    <a:pt x="56" y="504"/>
                  </a:lnTo>
                  <a:lnTo>
                    <a:pt x="56" y="504"/>
                  </a:lnTo>
                  <a:lnTo>
                    <a:pt x="64" y="504"/>
                  </a:lnTo>
                  <a:lnTo>
                    <a:pt x="80" y="496"/>
                  </a:lnTo>
                  <a:lnTo>
                    <a:pt x="88" y="496"/>
                  </a:lnTo>
                  <a:lnTo>
                    <a:pt x="88" y="496"/>
                  </a:lnTo>
                  <a:lnTo>
                    <a:pt x="88" y="488"/>
                  </a:lnTo>
                  <a:lnTo>
                    <a:pt x="88" y="488"/>
                  </a:lnTo>
                  <a:lnTo>
                    <a:pt x="96" y="480"/>
                  </a:lnTo>
                  <a:lnTo>
                    <a:pt x="96" y="480"/>
                  </a:lnTo>
                  <a:lnTo>
                    <a:pt x="104" y="472"/>
                  </a:lnTo>
                  <a:lnTo>
                    <a:pt x="96" y="464"/>
                  </a:lnTo>
                  <a:lnTo>
                    <a:pt x="96" y="464"/>
                  </a:lnTo>
                  <a:lnTo>
                    <a:pt x="104" y="464"/>
                  </a:lnTo>
                  <a:lnTo>
                    <a:pt x="104" y="448"/>
                  </a:lnTo>
                  <a:lnTo>
                    <a:pt x="88" y="440"/>
                  </a:lnTo>
                  <a:lnTo>
                    <a:pt x="80" y="440"/>
                  </a:lnTo>
                  <a:lnTo>
                    <a:pt x="80" y="440"/>
                  </a:lnTo>
                  <a:lnTo>
                    <a:pt x="80" y="424"/>
                  </a:lnTo>
                  <a:lnTo>
                    <a:pt x="80" y="424"/>
                  </a:lnTo>
                  <a:lnTo>
                    <a:pt x="304" y="400"/>
                  </a:lnTo>
                  <a:lnTo>
                    <a:pt x="304" y="400"/>
                  </a:lnTo>
                  <a:lnTo>
                    <a:pt x="288" y="368"/>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80" y="240"/>
                  </a:lnTo>
                  <a:lnTo>
                    <a:pt x="264" y="208"/>
                  </a:lnTo>
                  <a:lnTo>
                    <a:pt x="208" y="0"/>
                  </a:lnTo>
                  <a:lnTo>
                    <a:pt x="208" y="0"/>
                  </a:lnTo>
                  <a:lnTo>
                    <a:pt x="0" y="16"/>
                  </a:lnTo>
                  <a:lnTo>
                    <a:pt x="0" y="16"/>
                  </a:lnTo>
                  <a:lnTo>
                    <a:pt x="0" y="336"/>
                  </a:lnTo>
                  <a:lnTo>
                    <a:pt x="0" y="336"/>
                  </a:lnTo>
                  <a:lnTo>
                    <a:pt x="16" y="488"/>
                  </a:lnTo>
                  <a:lnTo>
                    <a:pt x="16" y="488"/>
                  </a:lnTo>
                  <a:lnTo>
                    <a:pt x="32" y="488"/>
                  </a:lnTo>
                  <a:lnTo>
                    <a:pt x="32" y="488"/>
                  </a:lnTo>
                  <a:lnTo>
                    <a:pt x="40" y="49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4" name="Freeform 78"/>
            <p:cNvSpPr>
              <a:spLocks/>
            </p:cNvSpPr>
            <p:nvPr/>
          </p:nvSpPr>
          <p:spPr bwMode="auto">
            <a:xfrm>
              <a:off x="5254497" y="4256585"/>
              <a:ext cx="572854" cy="426645"/>
            </a:xfrm>
            <a:custGeom>
              <a:avLst/>
              <a:gdLst>
                <a:gd name="T0" fmla="*/ 224 w 408"/>
                <a:gd name="T1" fmla="*/ 280 h 304"/>
                <a:gd name="T2" fmla="*/ 192 w 408"/>
                <a:gd name="T3" fmla="*/ 248 h 304"/>
                <a:gd name="T4" fmla="*/ 192 w 408"/>
                <a:gd name="T5" fmla="*/ 224 h 304"/>
                <a:gd name="T6" fmla="*/ 160 w 408"/>
                <a:gd name="T7" fmla="*/ 208 h 304"/>
                <a:gd name="T8" fmla="*/ 152 w 408"/>
                <a:gd name="T9" fmla="*/ 200 h 304"/>
                <a:gd name="T10" fmla="*/ 136 w 408"/>
                <a:gd name="T11" fmla="*/ 176 h 304"/>
                <a:gd name="T12" fmla="*/ 120 w 408"/>
                <a:gd name="T13" fmla="*/ 168 h 304"/>
                <a:gd name="T14" fmla="*/ 112 w 408"/>
                <a:gd name="T15" fmla="*/ 160 h 304"/>
                <a:gd name="T16" fmla="*/ 96 w 408"/>
                <a:gd name="T17" fmla="*/ 144 h 304"/>
                <a:gd name="T18" fmla="*/ 80 w 408"/>
                <a:gd name="T19" fmla="*/ 144 h 304"/>
                <a:gd name="T20" fmla="*/ 64 w 408"/>
                <a:gd name="T21" fmla="*/ 120 h 304"/>
                <a:gd name="T22" fmla="*/ 48 w 408"/>
                <a:gd name="T23" fmla="*/ 88 h 304"/>
                <a:gd name="T24" fmla="*/ 40 w 408"/>
                <a:gd name="T25" fmla="*/ 88 h 304"/>
                <a:gd name="T26" fmla="*/ 24 w 408"/>
                <a:gd name="T27" fmla="*/ 80 h 304"/>
                <a:gd name="T28" fmla="*/ 16 w 408"/>
                <a:gd name="T29" fmla="*/ 80 h 304"/>
                <a:gd name="T30" fmla="*/ 0 w 408"/>
                <a:gd name="T31" fmla="*/ 56 h 304"/>
                <a:gd name="T32" fmla="*/ 16 w 408"/>
                <a:gd name="T33" fmla="*/ 40 h 304"/>
                <a:gd name="T34" fmla="*/ 32 w 408"/>
                <a:gd name="T35" fmla="*/ 32 h 304"/>
                <a:gd name="T36" fmla="*/ 96 w 408"/>
                <a:gd name="T37" fmla="*/ 8 h 304"/>
                <a:gd name="T38" fmla="*/ 176 w 408"/>
                <a:gd name="T39" fmla="*/ 0 h 304"/>
                <a:gd name="T40" fmla="*/ 200 w 408"/>
                <a:gd name="T41" fmla="*/ 8 h 304"/>
                <a:gd name="T42" fmla="*/ 208 w 408"/>
                <a:gd name="T43" fmla="*/ 24 h 304"/>
                <a:gd name="T44" fmla="*/ 296 w 408"/>
                <a:gd name="T45" fmla="*/ 16 h 304"/>
                <a:gd name="T46" fmla="*/ 408 w 408"/>
                <a:gd name="T47" fmla="*/ 88 h 304"/>
                <a:gd name="T48" fmla="*/ 400 w 408"/>
                <a:gd name="T49" fmla="*/ 96 h 304"/>
                <a:gd name="T50" fmla="*/ 360 w 408"/>
                <a:gd name="T51" fmla="*/ 152 h 304"/>
                <a:gd name="T52" fmla="*/ 360 w 408"/>
                <a:gd name="T53" fmla="*/ 152 h 304"/>
                <a:gd name="T54" fmla="*/ 352 w 408"/>
                <a:gd name="T55" fmla="*/ 152 h 304"/>
                <a:gd name="T56" fmla="*/ 368 w 408"/>
                <a:gd name="T57" fmla="*/ 168 h 304"/>
                <a:gd name="T58" fmla="*/ 352 w 408"/>
                <a:gd name="T59" fmla="*/ 184 h 304"/>
                <a:gd name="T60" fmla="*/ 328 w 408"/>
                <a:gd name="T61" fmla="*/ 208 h 304"/>
                <a:gd name="T62" fmla="*/ 320 w 408"/>
                <a:gd name="T63" fmla="*/ 216 h 304"/>
                <a:gd name="T64" fmla="*/ 312 w 408"/>
                <a:gd name="T65" fmla="*/ 216 h 304"/>
                <a:gd name="T66" fmla="*/ 312 w 408"/>
                <a:gd name="T67" fmla="*/ 224 h 304"/>
                <a:gd name="T68" fmla="*/ 320 w 408"/>
                <a:gd name="T69" fmla="*/ 224 h 304"/>
                <a:gd name="T70" fmla="*/ 296 w 408"/>
                <a:gd name="T71" fmla="*/ 240 h 304"/>
                <a:gd name="T72" fmla="*/ 296 w 408"/>
                <a:gd name="T73" fmla="*/ 232 h 304"/>
                <a:gd name="T74" fmla="*/ 288 w 408"/>
                <a:gd name="T75" fmla="*/ 240 h 304"/>
                <a:gd name="T76" fmla="*/ 296 w 408"/>
                <a:gd name="T77" fmla="*/ 248 h 304"/>
                <a:gd name="T78" fmla="*/ 288 w 408"/>
                <a:gd name="T79" fmla="*/ 256 h 304"/>
                <a:gd name="T80" fmla="*/ 280 w 408"/>
                <a:gd name="T81" fmla="*/ 256 h 304"/>
                <a:gd name="T82" fmla="*/ 256 w 408"/>
                <a:gd name="T83" fmla="*/ 256 h 304"/>
                <a:gd name="T84" fmla="*/ 248 w 408"/>
                <a:gd name="T85" fmla="*/ 256 h 304"/>
                <a:gd name="T86" fmla="*/ 240 w 408"/>
                <a:gd name="T87" fmla="*/ 272 h 304"/>
                <a:gd name="T88" fmla="*/ 248 w 408"/>
                <a:gd name="T89" fmla="*/ 280 h 304"/>
                <a:gd name="T90" fmla="*/ 240 w 408"/>
                <a:gd name="T91" fmla="*/ 304 h 304"/>
                <a:gd name="T92" fmla="*/ 224 w 408"/>
                <a:gd name="T9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8" h="304">
                  <a:moveTo>
                    <a:pt x="224" y="296"/>
                  </a:moveTo>
                  <a:lnTo>
                    <a:pt x="224" y="280"/>
                  </a:lnTo>
                  <a:lnTo>
                    <a:pt x="200" y="256"/>
                  </a:lnTo>
                  <a:lnTo>
                    <a:pt x="192" y="248"/>
                  </a:lnTo>
                  <a:lnTo>
                    <a:pt x="192" y="248"/>
                  </a:lnTo>
                  <a:lnTo>
                    <a:pt x="192" y="224"/>
                  </a:lnTo>
                  <a:lnTo>
                    <a:pt x="168" y="216"/>
                  </a:lnTo>
                  <a:lnTo>
                    <a:pt x="160" y="208"/>
                  </a:lnTo>
                  <a:lnTo>
                    <a:pt x="160" y="208"/>
                  </a:lnTo>
                  <a:lnTo>
                    <a:pt x="152" y="200"/>
                  </a:lnTo>
                  <a:lnTo>
                    <a:pt x="136" y="192"/>
                  </a:lnTo>
                  <a:lnTo>
                    <a:pt x="136" y="176"/>
                  </a:lnTo>
                  <a:lnTo>
                    <a:pt x="128" y="168"/>
                  </a:lnTo>
                  <a:lnTo>
                    <a:pt x="120" y="168"/>
                  </a:lnTo>
                  <a:lnTo>
                    <a:pt x="120" y="168"/>
                  </a:lnTo>
                  <a:lnTo>
                    <a:pt x="112" y="160"/>
                  </a:lnTo>
                  <a:lnTo>
                    <a:pt x="104" y="144"/>
                  </a:lnTo>
                  <a:lnTo>
                    <a:pt x="96" y="144"/>
                  </a:lnTo>
                  <a:lnTo>
                    <a:pt x="96" y="144"/>
                  </a:lnTo>
                  <a:lnTo>
                    <a:pt x="80" y="144"/>
                  </a:lnTo>
                  <a:lnTo>
                    <a:pt x="72" y="128"/>
                  </a:lnTo>
                  <a:lnTo>
                    <a:pt x="64" y="120"/>
                  </a:lnTo>
                  <a:lnTo>
                    <a:pt x="56" y="96"/>
                  </a:lnTo>
                  <a:lnTo>
                    <a:pt x="48" y="88"/>
                  </a:lnTo>
                  <a:lnTo>
                    <a:pt x="48" y="88"/>
                  </a:lnTo>
                  <a:lnTo>
                    <a:pt x="40" y="88"/>
                  </a:lnTo>
                  <a:lnTo>
                    <a:pt x="32" y="88"/>
                  </a:lnTo>
                  <a:lnTo>
                    <a:pt x="24" y="80"/>
                  </a:lnTo>
                  <a:lnTo>
                    <a:pt x="16" y="80"/>
                  </a:lnTo>
                  <a:lnTo>
                    <a:pt x="16" y="80"/>
                  </a:lnTo>
                  <a:lnTo>
                    <a:pt x="0" y="80"/>
                  </a:lnTo>
                  <a:lnTo>
                    <a:pt x="0" y="56"/>
                  </a:lnTo>
                  <a:lnTo>
                    <a:pt x="16" y="40"/>
                  </a:lnTo>
                  <a:lnTo>
                    <a:pt x="16" y="40"/>
                  </a:lnTo>
                  <a:lnTo>
                    <a:pt x="24" y="40"/>
                  </a:lnTo>
                  <a:lnTo>
                    <a:pt x="32" y="32"/>
                  </a:lnTo>
                  <a:lnTo>
                    <a:pt x="72" y="8"/>
                  </a:lnTo>
                  <a:lnTo>
                    <a:pt x="96" y="8"/>
                  </a:lnTo>
                  <a:lnTo>
                    <a:pt x="176" y="0"/>
                  </a:lnTo>
                  <a:lnTo>
                    <a:pt x="176" y="0"/>
                  </a:lnTo>
                  <a:lnTo>
                    <a:pt x="192" y="0"/>
                  </a:lnTo>
                  <a:lnTo>
                    <a:pt x="200" y="8"/>
                  </a:lnTo>
                  <a:lnTo>
                    <a:pt x="208" y="16"/>
                  </a:lnTo>
                  <a:lnTo>
                    <a:pt x="208" y="24"/>
                  </a:lnTo>
                  <a:lnTo>
                    <a:pt x="208" y="24"/>
                  </a:lnTo>
                  <a:lnTo>
                    <a:pt x="296" y="16"/>
                  </a:lnTo>
                  <a:lnTo>
                    <a:pt x="296" y="16"/>
                  </a:lnTo>
                  <a:lnTo>
                    <a:pt x="408" y="88"/>
                  </a:lnTo>
                  <a:lnTo>
                    <a:pt x="408" y="88"/>
                  </a:lnTo>
                  <a:lnTo>
                    <a:pt x="400" y="96"/>
                  </a:lnTo>
                  <a:lnTo>
                    <a:pt x="368" y="120"/>
                  </a:lnTo>
                  <a:lnTo>
                    <a:pt x="360" y="152"/>
                  </a:lnTo>
                  <a:lnTo>
                    <a:pt x="360" y="152"/>
                  </a:lnTo>
                  <a:lnTo>
                    <a:pt x="360" y="152"/>
                  </a:lnTo>
                  <a:lnTo>
                    <a:pt x="360" y="152"/>
                  </a:lnTo>
                  <a:lnTo>
                    <a:pt x="352" y="152"/>
                  </a:lnTo>
                  <a:lnTo>
                    <a:pt x="352" y="160"/>
                  </a:lnTo>
                  <a:lnTo>
                    <a:pt x="368" y="168"/>
                  </a:lnTo>
                  <a:lnTo>
                    <a:pt x="368" y="176"/>
                  </a:lnTo>
                  <a:lnTo>
                    <a:pt x="352" y="184"/>
                  </a:lnTo>
                  <a:lnTo>
                    <a:pt x="336" y="184"/>
                  </a:lnTo>
                  <a:lnTo>
                    <a:pt x="328" y="208"/>
                  </a:lnTo>
                  <a:lnTo>
                    <a:pt x="328" y="208"/>
                  </a:lnTo>
                  <a:lnTo>
                    <a:pt x="320" y="216"/>
                  </a:lnTo>
                  <a:lnTo>
                    <a:pt x="320" y="216"/>
                  </a:lnTo>
                  <a:lnTo>
                    <a:pt x="312" y="216"/>
                  </a:lnTo>
                  <a:lnTo>
                    <a:pt x="312" y="216"/>
                  </a:lnTo>
                  <a:lnTo>
                    <a:pt x="312" y="224"/>
                  </a:lnTo>
                  <a:lnTo>
                    <a:pt x="312" y="224"/>
                  </a:lnTo>
                  <a:lnTo>
                    <a:pt x="320" y="224"/>
                  </a:lnTo>
                  <a:lnTo>
                    <a:pt x="320" y="224"/>
                  </a:lnTo>
                  <a:lnTo>
                    <a:pt x="296" y="240"/>
                  </a:lnTo>
                  <a:lnTo>
                    <a:pt x="296" y="240"/>
                  </a:lnTo>
                  <a:lnTo>
                    <a:pt x="296" y="232"/>
                  </a:lnTo>
                  <a:lnTo>
                    <a:pt x="296" y="232"/>
                  </a:lnTo>
                  <a:lnTo>
                    <a:pt x="288" y="240"/>
                  </a:lnTo>
                  <a:lnTo>
                    <a:pt x="288" y="240"/>
                  </a:lnTo>
                  <a:lnTo>
                    <a:pt x="296" y="248"/>
                  </a:lnTo>
                  <a:lnTo>
                    <a:pt x="296" y="248"/>
                  </a:lnTo>
                  <a:lnTo>
                    <a:pt x="288" y="256"/>
                  </a:lnTo>
                  <a:lnTo>
                    <a:pt x="288" y="256"/>
                  </a:lnTo>
                  <a:lnTo>
                    <a:pt x="280" y="256"/>
                  </a:lnTo>
                  <a:lnTo>
                    <a:pt x="264" y="256"/>
                  </a:lnTo>
                  <a:lnTo>
                    <a:pt x="256" y="256"/>
                  </a:lnTo>
                  <a:lnTo>
                    <a:pt x="248" y="256"/>
                  </a:lnTo>
                  <a:lnTo>
                    <a:pt x="248" y="256"/>
                  </a:lnTo>
                  <a:lnTo>
                    <a:pt x="240" y="272"/>
                  </a:lnTo>
                  <a:lnTo>
                    <a:pt x="240" y="272"/>
                  </a:lnTo>
                  <a:lnTo>
                    <a:pt x="248" y="280"/>
                  </a:lnTo>
                  <a:lnTo>
                    <a:pt x="248" y="280"/>
                  </a:lnTo>
                  <a:lnTo>
                    <a:pt x="240" y="304"/>
                  </a:lnTo>
                  <a:lnTo>
                    <a:pt x="240" y="304"/>
                  </a:lnTo>
                  <a:lnTo>
                    <a:pt x="232" y="304"/>
                  </a:lnTo>
                  <a:lnTo>
                    <a:pt x="224" y="304"/>
                  </a:lnTo>
                  <a:lnTo>
                    <a:pt x="224" y="296"/>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5" name="Freeform 79"/>
            <p:cNvSpPr>
              <a:spLocks/>
            </p:cNvSpPr>
            <p:nvPr/>
          </p:nvSpPr>
          <p:spPr bwMode="auto">
            <a:xfrm>
              <a:off x="5143042" y="3954578"/>
              <a:ext cx="952759" cy="425447"/>
            </a:xfrm>
            <a:custGeom>
              <a:avLst/>
              <a:gdLst>
                <a:gd name="T0" fmla="*/ 528 w 680"/>
                <a:gd name="T1" fmla="*/ 296 h 304"/>
                <a:gd name="T2" fmla="*/ 536 w 680"/>
                <a:gd name="T3" fmla="*/ 272 h 304"/>
                <a:gd name="T4" fmla="*/ 536 w 680"/>
                <a:gd name="T5" fmla="*/ 264 h 304"/>
                <a:gd name="T6" fmla="*/ 568 w 680"/>
                <a:gd name="T7" fmla="*/ 216 h 304"/>
                <a:gd name="T8" fmla="*/ 576 w 680"/>
                <a:gd name="T9" fmla="*/ 216 h 304"/>
                <a:gd name="T10" fmla="*/ 616 w 680"/>
                <a:gd name="T11" fmla="*/ 192 h 304"/>
                <a:gd name="T12" fmla="*/ 624 w 680"/>
                <a:gd name="T13" fmla="*/ 184 h 304"/>
                <a:gd name="T14" fmla="*/ 632 w 680"/>
                <a:gd name="T15" fmla="*/ 184 h 304"/>
                <a:gd name="T16" fmla="*/ 648 w 680"/>
                <a:gd name="T17" fmla="*/ 152 h 304"/>
                <a:gd name="T18" fmla="*/ 640 w 680"/>
                <a:gd name="T19" fmla="*/ 160 h 304"/>
                <a:gd name="T20" fmla="*/ 632 w 680"/>
                <a:gd name="T21" fmla="*/ 152 h 304"/>
                <a:gd name="T22" fmla="*/ 608 w 680"/>
                <a:gd name="T23" fmla="*/ 176 h 304"/>
                <a:gd name="T24" fmla="*/ 592 w 680"/>
                <a:gd name="T25" fmla="*/ 160 h 304"/>
                <a:gd name="T26" fmla="*/ 616 w 680"/>
                <a:gd name="T27" fmla="*/ 168 h 304"/>
                <a:gd name="T28" fmla="*/ 616 w 680"/>
                <a:gd name="T29" fmla="*/ 144 h 304"/>
                <a:gd name="T30" fmla="*/ 624 w 680"/>
                <a:gd name="T31" fmla="*/ 144 h 304"/>
                <a:gd name="T32" fmla="*/ 584 w 680"/>
                <a:gd name="T33" fmla="*/ 120 h 304"/>
                <a:gd name="T34" fmla="*/ 608 w 680"/>
                <a:gd name="T35" fmla="*/ 120 h 304"/>
                <a:gd name="T36" fmla="*/ 616 w 680"/>
                <a:gd name="T37" fmla="*/ 112 h 304"/>
                <a:gd name="T38" fmla="*/ 624 w 680"/>
                <a:gd name="T39" fmla="*/ 120 h 304"/>
                <a:gd name="T40" fmla="*/ 632 w 680"/>
                <a:gd name="T41" fmla="*/ 112 h 304"/>
                <a:gd name="T42" fmla="*/ 672 w 680"/>
                <a:gd name="T43" fmla="*/ 88 h 304"/>
                <a:gd name="T44" fmla="*/ 680 w 680"/>
                <a:gd name="T45" fmla="*/ 80 h 304"/>
                <a:gd name="T46" fmla="*/ 672 w 680"/>
                <a:gd name="T47" fmla="*/ 56 h 304"/>
                <a:gd name="T48" fmla="*/ 656 w 680"/>
                <a:gd name="T49" fmla="*/ 72 h 304"/>
                <a:gd name="T50" fmla="*/ 656 w 680"/>
                <a:gd name="T51" fmla="*/ 72 h 304"/>
                <a:gd name="T52" fmla="*/ 632 w 680"/>
                <a:gd name="T53" fmla="*/ 56 h 304"/>
                <a:gd name="T54" fmla="*/ 600 w 680"/>
                <a:gd name="T55" fmla="*/ 72 h 304"/>
                <a:gd name="T56" fmla="*/ 584 w 680"/>
                <a:gd name="T57" fmla="*/ 72 h 304"/>
                <a:gd name="T58" fmla="*/ 592 w 680"/>
                <a:gd name="T59" fmla="*/ 48 h 304"/>
                <a:gd name="T60" fmla="*/ 600 w 680"/>
                <a:gd name="T61" fmla="*/ 56 h 304"/>
                <a:gd name="T62" fmla="*/ 624 w 680"/>
                <a:gd name="T63" fmla="*/ 48 h 304"/>
                <a:gd name="T64" fmla="*/ 608 w 680"/>
                <a:gd name="T65" fmla="*/ 40 h 304"/>
                <a:gd name="T66" fmla="*/ 632 w 680"/>
                <a:gd name="T67" fmla="*/ 48 h 304"/>
                <a:gd name="T68" fmla="*/ 640 w 680"/>
                <a:gd name="T69" fmla="*/ 32 h 304"/>
                <a:gd name="T70" fmla="*/ 640 w 680"/>
                <a:gd name="T71" fmla="*/ 32 h 304"/>
                <a:gd name="T72" fmla="*/ 656 w 680"/>
                <a:gd name="T73" fmla="*/ 32 h 304"/>
                <a:gd name="T74" fmla="*/ 656 w 680"/>
                <a:gd name="T75" fmla="*/ 32 h 304"/>
                <a:gd name="T76" fmla="*/ 640 w 680"/>
                <a:gd name="T77" fmla="*/ 8 h 304"/>
                <a:gd name="T78" fmla="*/ 520 w 680"/>
                <a:gd name="T79" fmla="*/ 24 h 304"/>
                <a:gd name="T80" fmla="*/ 184 w 680"/>
                <a:gd name="T81" fmla="*/ 72 h 304"/>
                <a:gd name="T82" fmla="*/ 184 w 680"/>
                <a:gd name="T83" fmla="*/ 104 h 304"/>
                <a:gd name="T84" fmla="*/ 168 w 680"/>
                <a:gd name="T85" fmla="*/ 128 h 304"/>
                <a:gd name="T86" fmla="*/ 128 w 680"/>
                <a:gd name="T87" fmla="*/ 152 h 304"/>
                <a:gd name="T88" fmla="*/ 96 w 680"/>
                <a:gd name="T89" fmla="*/ 168 h 304"/>
                <a:gd name="T90" fmla="*/ 64 w 680"/>
                <a:gd name="T91" fmla="*/ 192 h 304"/>
                <a:gd name="T92" fmla="*/ 24 w 680"/>
                <a:gd name="T93" fmla="*/ 216 h 304"/>
                <a:gd name="T94" fmla="*/ 0 w 680"/>
                <a:gd name="T95" fmla="*/ 272 h 304"/>
                <a:gd name="T96" fmla="*/ 112 w 680"/>
                <a:gd name="T97" fmla="*/ 248 h 304"/>
                <a:gd name="T98" fmla="*/ 256 w 680"/>
                <a:gd name="T99" fmla="*/ 216 h 304"/>
                <a:gd name="T100" fmla="*/ 288 w 680"/>
                <a:gd name="T101" fmla="*/ 240 h 304"/>
                <a:gd name="T102" fmla="*/ 488 w 680"/>
                <a:gd name="T10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0" h="304">
                  <a:moveTo>
                    <a:pt x="496" y="296"/>
                  </a:moveTo>
                  <a:lnTo>
                    <a:pt x="512" y="288"/>
                  </a:lnTo>
                  <a:lnTo>
                    <a:pt x="528" y="288"/>
                  </a:lnTo>
                  <a:lnTo>
                    <a:pt x="528" y="296"/>
                  </a:lnTo>
                  <a:lnTo>
                    <a:pt x="528" y="296"/>
                  </a:lnTo>
                  <a:lnTo>
                    <a:pt x="528" y="272"/>
                  </a:lnTo>
                  <a:lnTo>
                    <a:pt x="528" y="272"/>
                  </a:lnTo>
                  <a:lnTo>
                    <a:pt x="536" y="272"/>
                  </a:lnTo>
                  <a:lnTo>
                    <a:pt x="536" y="272"/>
                  </a:lnTo>
                  <a:lnTo>
                    <a:pt x="536" y="288"/>
                  </a:lnTo>
                  <a:lnTo>
                    <a:pt x="536" y="288"/>
                  </a:lnTo>
                  <a:lnTo>
                    <a:pt x="536" y="264"/>
                  </a:lnTo>
                  <a:lnTo>
                    <a:pt x="560" y="232"/>
                  </a:lnTo>
                  <a:lnTo>
                    <a:pt x="568" y="224"/>
                  </a:lnTo>
                  <a:lnTo>
                    <a:pt x="568" y="224"/>
                  </a:lnTo>
                  <a:lnTo>
                    <a:pt x="568" y="216"/>
                  </a:lnTo>
                  <a:lnTo>
                    <a:pt x="568" y="216"/>
                  </a:lnTo>
                  <a:lnTo>
                    <a:pt x="568" y="216"/>
                  </a:lnTo>
                  <a:lnTo>
                    <a:pt x="568" y="216"/>
                  </a:lnTo>
                  <a:lnTo>
                    <a:pt x="576" y="216"/>
                  </a:lnTo>
                  <a:lnTo>
                    <a:pt x="576" y="216"/>
                  </a:lnTo>
                  <a:lnTo>
                    <a:pt x="584" y="208"/>
                  </a:lnTo>
                  <a:lnTo>
                    <a:pt x="600" y="192"/>
                  </a:lnTo>
                  <a:lnTo>
                    <a:pt x="616" y="192"/>
                  </a:lnTo>
                  <a:lnTo>
                    <a:pt x="616" y="192"/>
                  </a:lnTo>
                  <a:lnTo>
                    <a:pt x="616" y="184"/>
                  </a:lnTo>
                  <a:lnTo>
                    <a:pt x="616" y="184"/>
                  </a:lnTo>
                  <a:lnTo>
                    <a:pt x="624" y="184"/>
                  </a:lnTo>
                  <a:lnTo>
                    <a:pt x="624" y="184"/>
                  </a:lnTo>
                  <a:lnTo>
                    <a:pt x="624" y="184"/>
                  </a:lnTo>
                  <a:lnTo>
                    <a:pt x="632" y="184"/>
                  </a:lnTo>
                  <a:lnTo>
                    <a:pt x="632" y="184"/>
                  </a:lnTo>
                  <a:lnTo>
                    <a:pt x="632" y="184"/>
                  </a:lnTo>
                  <a:lnTo>
                    <a:pt x="648" y="168"/>
                  </a:lnTo>
                  <a:lnTo>
                    <a:pt x="648" y="160"/>
                  </a:lnTo>
                  <a:lnTo>
                    <a:pt x="648" y="152"/>
                  </a:lnTo>
                  <a:lnTo>
                    <a:pt x="648" y="152"/>
                  </a:lnTo>
                  <a:lnTo>
                    <a:pt x="640" y="160"/>
                  </a:lnTo>
                  <a:lnTo>
                    <a:pt x="640" y="160"/>
                  </a:lnTo>
                  <a:lnTo>
                    <a:pt x="640" y="160"/>
                  </a:lnTo>
                  <a:lnTo>
                    <a:pt x="640" y="160"/>
                  </a:lnTo>
                  <a:lnTo>
                    <a:pt x="640" y="152"/>
                  </a:lnTo>
                  <a:lnTo>
                    <a:pt x="632" y="152"/>
                  </a:lnTo>
                  <a:lnTo>
                    <a:pt x="632" y="152"/>
                  </a:lnTo>
                  <a:lnTo>
                    <a:pt x="632" y="160"/>
                  </a:lnTo>
                  <a:lnTo>
                    <a:pt x="632" y="160"/>
                  </a:lnTo>
                  <a:lnTo>
                    <a:pt x="624" y="160"/>
                  </a:lnTo>
                  <a:lnTo>
                    <a:pt x="608" y="176"/>
                  </a:lnTo>
                  <a:lnTo>
                    <a:pt x="608" y="176"/>
                  </a:lnTo>
                  <a:lnTo>
                    <a:pt x="600" y="168"/>
                  </a:lnTo>
                  <a:lnTo>
                    <a:pt x="600" y="168"/>
                  </a:lnTo>
                  <a:lnTo>
                    <a:pt x="592" y="160"/>
                  </a:lnTo>
                  <a:lnTo>
                    <a:pt x="592" y="160"/>
                  </a:lnTo>
                  <a:lnTo>
                    <a:pt x="600" y="160"/>
                  </a:lnTo>
                  <a:lnTo>
                    <a:pt x="600" y="168"/>
                  </a:lnTo>
                  <a:lnTo>
                    <a:pt x="616" y="168"/>
                  </a:lnTo>
                  <a:lnTo>
                    <a:pt x="624" y="152"/>
                  </a:lnTo>
                  <a:lnTo>
                    <a:pt x="624" y="152"/>
                  </a:lnTo>
                  <a:lnTo>
                    <a:pt x="624" y="152"/>
                  </a:lnTo>
                  <a:lnTo>
                    <a:pt x="616" y="144"/>
                  </a:lnTo>
                  <a:lnTo>
                    <a:pt x="616" y="144"/>
                  </a:lnTo>
                  <a:lnTo>
                    <a:pt x="616" y="144"/>
                  </a:lnTo>
                  <a:lnTo>
                    <a:pt x="624" y="144"/>
                  </a:lnTo>
                  <a:lnTo>
                    <a:pt x="624" y="144"/>
                  </a:lnTo>
                  <a:lnTo>
                    <a:pt x="624" y="136"/>
                  </a:lnTo>
                  <a:lnTo>
                    <a:pt x="624" y="136"/>
                  </a:lnTo>
                  <a:lnTo>
                    <a:pt x="624" y="128"/>
                  </a:lnTo>
                  <a:lnTo>
                    <a:pt x="584" y="120"/>
                  </a:lnTo>
                  <a:lnTo>
                    <a:pt x="592" y="120"/>
                  </a:lnTo>
                  <a:lnTo>
                    <a:pt x="600" y="120"/>
                  </a:lnTo>
                  <a:lnTo>
                    <a:pt x="608" y="120"/>
                  </a:lnTo>
                  <a:lnTo>
                    <a:pt x="608" y="120"/>
                  </a:lnTo>
                  <a:lnTo>
                    <a:pt x="608" y="120"/>
                  </a:lnTo>
                  <a:lnTo>
                    <a:pt x="608" y="112"/>
                  </a:lnTo>
                  <a:lnTo>
                    <a:pt x="608" y="112"/>
                  </a:lnTo>
                  <a:lnTo>
                    <a:pt x="616" y="112"/>
                  </a:lnTo>
                  <a:lnTo>
                    <a:pt x="616" y="112"/>
                  </a:lnTo>
                  <a:lnTo>
                    <a:pt x="616" y="112"/>
                  </a:lnTo>
                  <a:lnTo>
                    <a:pt x="616" y="112"/>
                  </a:lnTo>
                  <a:lnTo>
                    <a:pt x="624" y="120"/>
                  </a:lnTo>
                  <a:lnTo>
                    <a:pt x="624" y="112"/>
                  </a:lnTo>
                  <a:lnTo>
                    <a:pt x="624" y="112"/>
                  </a:lnTo>
                  <a:lnTo>
                    <a:pt x="632" y="112"/>
                  </a:lnTo>
                  <a:lnTo>
                    <a:pt x="632" y="112"/>
                  </a:lnTo>
                  <a:lnTo>
                    <a:pt x="640" y="120"/>
                  </a:lnTo>
                  <a:lnTo>
                    <a:pt x="656" y="120"/>
                  </a:lnTo>
                  <a:lnTo>
                    <a:pt x="664" y="104"/>
                  </a:lnTo>
                  <a:lnTo>
                    <a:pt x="672" y="88"/>
                  </a:lnTo>
                  <a:lnTo>
                    <a:pt x="672" y="88"/>
                  </a:lnTo>
                  <a:lnTo>
                    <a:pt x="672" y="88"/>
                  </a:lnTo>
                  <a:lnTo>
                    <a:pt x="672" y="88"/>
                  </a:lnTo>
                  <a:lnTo>
                    <a:pt x="680" y="80"/>
                  </a:lnTo>
                  <a:lnTo>
                    <a:pt x="680" y="72"/>
                  </a:lnTo>
                  <a:lnTo>
                    <a:pt x="672" y="56"/>
                  </a:lnTo>
                  <a:lnTo>
                    <a:pt x="672" y="56"/>
                  </a:lnTo>
                  <a:lnTo>
                    <a:pt x="672" y="56"/>
                  </a:lnTo>
                  <a:lnTo>
                    <a:pt x="664" y="56"/>
                  </a:lnTo>
                  <a:lnTo>
                    <a:pt x="656" y="64"/>
                  </a:lnTo>
                  <a:lnTo>
                    <a:pt x="656" y="64"/>
                  </a:lnTo>
                  <a:lnTo>
                    <a:pt x="656" y="72"/>
                  </a:lnTo>
                  <a:lnTo>
                    <a:pt x="656" y="80"/>
                  </a:lnTo>
                  <a:lnTo>
                    <a:pt x="656" y="88"/>
                  </a:lnTo>
                  <a:lnTo>
                    <a:pt x="656" y="88"/>
                  </a:lnTo>
                  <a:lnTo>
                    <a:pt x="656" y="72"/>
                  </a:lnTo>
                  <a:lnTo>
                    <a:pt x="648" y="64"/>
                  </a:lnTo>
                  <a:lnTo>
                    <a:pt x="648" y="56"/>
                  </a:lnTo>
                  <a:lnTo>
                    <a:pt x="640" y="56"/>
                  </a:lnTo>
                  <a:lnTo>
                    <a:pt x="632" y="56"/>
                  </a:lnTo>
                  <a:lnTo>
                    <a:pt x="632" y="64"/>
                  </a:lnTo>
                  <a:lnTo>
                    <a:pt x="616" y="64"/>
                  </a:lnTo>
                  <a:lnTo>
                    <a:pt x="616" y="64"/>
                  </a:lnTo>
                  <a:lnTo>
                    <a:pt x="600" y="72"/>
                  </a:lnTo>
                  <a:lnTo>
                    <a:pt x="592" y="80"/>
                  </a:lnTo>
                  <a:lnTo>
                    <a:pt x="592" y="80"/>
                  </a:lnTo>
                  <a:lnTo>
                    <a:pt x="584" y="80"/>
                  </a:lnTo>
                  <a:lnTo>
                    <a:pt x="584" y="72"/>
                  </a:lnTo>
                  <a:lnTo>
                    <a:pt x="592" y="72"/>
                  </a:lnTo>
                  <a:lnTo>
                    <a:pt x="592" y="64"/>
                  </a:lnTo>
                  <a:lnTo>
                    <a:pt x="592" y="64"/>
                  </a:lnTo>
                  <a:lnTo>
                    <a:pt x="592" y="48"/>
                  </a:lnTo>
                  <a:lnTo>
                    <a:pt x="592" y="48"/>
                  </a:lnTo>
                  <a:lnTo>
                    <a:pt x="592" y="48"/>
                  </a:lnTo>
                  <a:lnTo>
                    <a:pt x="592" y="48"/>
                  </a:lnTo>
                  <a:lnTo>
                    <a:pt x="600" y="56"/>
                  </a:lnTo>
                  <a:lnTo>
                    <a:pt x="608" y="64"/>
                  </a:lnTo>
                  <a:lnTo>
                    <a:pt x="608" y="64"/>
                  </a:lnTo>
                  <a:lnTo>
                    <a:pt x="616" y="56"/>
                  </a:lnTo>
                  <a:lnTo>
                    <a:pt x="624" y="48"/>
                  </a:lnTo>
                  <a:lnTo>
                    <a:pt x="624" y="48"/>
                  </a:lnTo>
                  <a:lnTo>
                    <a:pt x="616" y="48"/>
                  </a:lnTo>
                  <a:lnTo>
                    <a:pt x="608" y="40"/>
                  </a:lnTo>
                  <a:lnTo>
                    <a:pt x="608" y="40"/>
                  </a:lnTo>
                  <a:lnTo>
                    <a:pt x="616" y="40"/>
                  </a:lnTo>
                  <a:lnTo>
                    <a:pt x="616" y="40"/>
                  </a:lnTo>
                  <a:lnTo>
                    <a:pt x="624" y="40"/>
                  </a:lnTo>
                  <a:lnTo>
                    <a:pt x="632" y="48"/>
                  </a:lnTo>
                  <a:lnTo>
                    <a:pt x="632" y="48"/>
                  </a:lnTo>
                  <a:lnTo>
                    <a:pt x="640" y="40"/>
                  </a:lnTo>
                  <a:lnTo>
                    <a:pt x="640" y="40"/>
                  </a:lnTo>
                  <a:lnTo>
                    <a:pt x="640" y="32"/>
                  </a:lnTo>
                  <a:lnTo>
                    <a:pt x="632" y="32"/>
                  </a:lnTo>
                  <a:lnTo>
                    <a:pt x="632" y="24"/>
                  </a:lnTo>
                  <a:lnTo>
                    <a:pt x="632" y="24"/>
                  </a:lnTo>
                  <a:lnTo>
                    <a:pt x="640" y="32"/>
                  </a:lnTo>
                  <a:lnTo>
                    <a:pt x="648" y="32"/>
                  </a:lnTo>
                  <a:lnTo>
                    <a:pt x="648" y="32"/>
                  </a:lnTo>
                  <a:lnTo>
                    <a:pt x="648" y="32"/>
                  </a:lnTo>
                  <a:lnTo>
                    <a:pt x="656" y="32"/>
                  </a:lnTo>
                  <a:lnTo>
                    <a:pt x="664" y="40"/>
                  </a:lnTo>
                  <a:lnTo>
                    <a:pt x="664" y="40"/>
                  </a:lnTo>
                  <a:lnTo>
                    <a:pt x="664" y="40"/>
                  </a:lnTo>
                  <a:lnTo>
                    <a:pt x="656" y="32"/>
                  </a:lnTo>
                  <a:lnTo>
                    <a:pt x="656" y="24"/>
                  </a:lnTo>
                  <a:lnTo>
                    <a:pt x="648" y="8"/>
                  </a:lnTo>
                  <a:lnTo>
                    <a:pt x="648" y="8"/>
                  </a:lnTo>
                  <a:lnTo>
                    <a:pt x="640" y="8"/>
                  </a:lnTo>
                  <a:lnTo>
                    <a:pt x="640" y="8"/>
                  </a:lnTo>
                  <a:lnTo>
                    <a:pt x="632" y="0"/>
                  </a:lnTo>
                  <a:lnTo>
                    <a:pt x="632" y="0"/>
                  </a:lnTo>
                  <a:lnTo>
                    <a:pt x="520" y="24"/>
                  </a:lnTo>
                  <a:lnTo>
                    <a:pt x="320" y="64"/>
                  </a:lnTo>
                  <a:lnTo>
                    <a:pt x="192" y="72"/>
                  </a:lnTo>
                  <a:lnTo>
                    <a:pt x="184" y="72"/>
                  </a:lnTo>
                  <a:lnTo>
                    <a:pt x="184" y="72"/>
                  </a:lnTo>
                  <a:lnTo>
                    <a:pt x="184" y="80"/>
                  </a:lnTo>
                  <a:lnTo>
                    <a:pt x="184" y="88"/>
                  </a:lnTo>
                  <a:lnTo>
                    <a:pt x="192" y="96"/>
                  </a:lnTo>
                  <a:lnTo>
                    <a:pt x="184" y="104"/>
                  </a:lnTo>
                  <a:lnTo>
                    <a:pt x="184" y="104"/>
                  </a:lnTo>
                  <a:lnTo>
                    <a:pt x="176" y="104"/>
                  </a:lnTo>
                  <a:lnTo>
                    <a:pt x="168" y="120"/>
                  </a:lnTo>
                  <a:lnTo>
                    <a:pt x="168" y="128"/>
                  </a:lnTo>
                  <a:lnTo>
                    <a:pt x="168" y="128"/>
                  </a:lnTo>
                  <a:lnTo>
                    <a:pt x="160" y="128"/>
                  </a:lnTo>
                  <a:lnTo>
                    <a:pt x="152" y="128"/>
                  </a:lnTo>
                  <a:lnTo>
                    <a:pt x="128" y="152"/>
                  </a:lnTo>
                  <a:lnTo>
                    <a:pt x="128" y="152"/>
                  </a:lnTo>
                  <a:lnTo>
                    <a:pt x="120" y="144"/>
                  </a:lnTo>
                  <a:lnTo>
                    <a:pt x="112" y="144"/>
                  </a:lnTo>
                  <a:lnTo>
                    <a:pt x="96" y="168"/>
                  </a:lnTo>
                  <a:lnTo>
                    <a:pt x="96" y="176"/>
                  </a:lnTo>
                  <a:lnTo>
                    <a:pt x="96" y="176"/>
                  </a:lnTo>
                  <a:lnTo>
                    <a:pt x="80" y="176"/>
                  </a:lnTo>
                  <a:lnTo>
                    <a:pt x="64" y="192"/>
                  </a:lnTo>
                  <a:lnTo>
                    <a:pt x="56" y="200"/>
                  </a:lnTo>
                  <a:lnTo>
                    <a:pt x="56" y="200"/>
                  </a:lnTo>
                  <a:lnTo>
                    <a:pt x="32" y="200"/>
                  </a:lnTo>
                  <a:lnTo>
                    <a:pt x="24" y="216"/>
                  </a:lnTo>
                  <a:lnTo>
                    <a:pt x="16" y="240"/>
                  </a:lnTo>
                  <a:lnTo>
                    <a:pt x="0" y="240"/>
                  </a:lnTo>
                  <a:lnTo>
                    <a:pt x="0" y="240"/>
                  </a:lnTo>
                  <a:lnTo>
                    <a:pt x="0" y="272"/>
                  </a:lnTo>
                  <a:lnTo>
                    <a:pt x="0" y="272"/>
                  </a:lnTo>
                  <a:lnTo>
                    <a:pt x="96" y="256"/>
                  </a:lnTo>
                  <a:lnTo>
                    <a:pt x="104" y="256"/>
                  </a:lnTo>
                  <a:lnTo>
                    <a:pt x="112" y="248"/>
                  </a:lnTo>
                  <a:lnTo>
                    <a:pt x="152" y="224"/>
                  </a:lnTo>
                  <a:lnTo>
                    <a:pt x="176" y="224"/>
                  </a:lnTo>
                  <a:lnTo>
                    <a:pt x="256" y="216"/>
                  </a:lnTo>
                  <a:lnTo>
                    <a:pt x="256" y="216"/>
                  </a:lnTo>
                  <a:lnTo>
                    <a:pt x="272" y="216"/>
                  </a:lnTo>
                  <a:lnTo>
                    <a:pt x="280" y="224"/>
                  </a:lnTo>
                  <a:lnTo>
                    <a:pt x="288" y="232"/>
                  </a:lnTo>
                  <a:lnTo>
                    <a:pt x="288" y="240"/>
                  </a:lnTo>
                  <a:lnTo>
                    <a:pt x="288" y="240"/>
                  </a:lnTo>
                  <a:lnTo>
                    <a:pt x="376" y="232"/>
                  </a:lnTo>
                  <a:lnTo>
                    <a:pt x="376" y="232"/>
                  </a:lnTo>
                  <a:lnTo>
                    <a:pt x="488" y="304"/>
                  </a:lnTo>
                  <a:lnTo>
                    <a:pt x="488" y="304"/>
                  </a:lnTo>
                  <a:lnTo>
                    <a:pt x="488" y="304"/>
                  </a:lnTo>
                  <a:lnTo>
                    <a:pt x="496" y="296"/>
                  </a:lnTo>
                  <a:close/>
                </a:path>
              </a:pathLst>
            </a:custGeom>
            <a:solidFill>
              <a:schemeClr val="accent6"/>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6" name="Freeform 80"/>
            <p:cNvSpPr>
              <a:spLocks/>
            </p:cNvSpPr>
            <p:nvPr/>
          </p:nvSpPr>
          <p:spPr bwMode="auto">
            <a:xfrm>
              <a:off x="5164614" y="3595046"/>
              <a:ext cx="886846" cy="504544"/>
            </a:xfrm>
            <a:custGeom>
              <a:avLst/>
              <a:gdLst>
                <a:gd name="T0" fmla="*/ 624 w 632"/>
                <a:gd name="T1" fmla="*/ 240 h 360"/>
                <a:gd name="T2" fmla="*/ 632 w 632"/>
                <a:gd name="T3" fmla="*/ 248 h 360"/>
                <a:gd name="T4" fmla="*/ 608 w 632"/>
                <a:gd name="T5" fmla="*/ 216 h 360"/>
                <a:gd name="T6" fmla="*/ 600 w 632"/>
                <a:gd name="T7" fmla="*/ 216 h 360"/>
                <a:gd name="T8" fmla="*/ 592 w 632"/>
                <a:gd name="T9" fmla="*/ 224 h 360"/>
                <a:gd name="T10" fmla="*/ 576 w 632"/>
                <a:gd name="T11" fmla="*/ 224 h 360"/>
                <a:gd name="T12" fmla="*/ 568 w 632"/>
                <a:gd name="T13" fmla="*/ 216 h 360"/>
                <a:gd name="T14" fmla="*/ 536 w 632"/>
                <a:gd name="T15" fmla="*/ 200 h 360"/>
                <a:gd name="T16" fmla="*/ 560 w 632"/>
                <a:gd name="T17" fmla="*/ 200 h 360"/>
                <a:gd name="T18" fmla="*/ 592 w 632"/>
                <a:gd name="T19" fmla="*/ 208 h 360"/>
                <a:gd name="T20" fmla="*/ 560 w 632"/>
                <a:gd name="T21" fmla="*/ 192 h 360"/>
                <a:gd name="T22" fmla="*/ 560 w 632"/>
                <a:gd name="T23" fmla="*/ 184 h 360"/>
                <a:gd name="T24" fmla="*/ 576 w 632"/>
                <a:gd name="T25" fmla="*/ 184 h 360"/>
                <a:gd name="T26" fmla="*/ 568 w 632"/>
                <a:gd name="T27" fmla="*/ 176 h 360"/>
                <a:gd name="T28" fmla="*/ 584 w 632"/>
                <a:gd name="T29" fmla="*/ 168 h 360"/>
                <a:gd name="T30" fmla="*/ 560 w 632"/>
                <a:gd name="T31" fmla="*/ 152 h 360"/>
                <a:gd name="T32" fmla="*/ 520 w 632"/>
                <a:gd name="T33" fmla="*/ 120 h 360"/>
                <a:gd name="T34" fmla="*/ 560 w 632"/>
                <a:gd name="T35" fmla="*/ 152 h 360"/>
                <a:gd name="T36" fmla="*/ 576 w 632"/>
                <a:gd name="T37" fmla="*/ 136 h 360"/>
                <a:gd name="T38" fmla="*/ 568 w 632"/>
                <a:gd name="T39" fmla="*/ 120 h 360"/>
                <a:gd name="T40" fmla="*/ 520 w 632"/>
                <a:gd name="T41" fmla="*/ 104 h 360"/>
                <a:gd name="T42" fmla="*/ 488 w 632"/>
                <a:gd name="T43" fmla="*/ 96 h 360"/>
                <a:gd name="T44" fmla="*/ 488 w 632"/>
                <a:gd name="T45" fmla="*/ 64 h 360"/>
                <a:gd name="T46" fmla="*/ 456 w 632"/>
                <a:gd name="T47" fmla="*/ 24 h 360"/>
                <a:gd name="T48" fmla="*/ 440 w 632"/>
                <a:gd name="T49" fmla="*/ 0 h 360"/>
                <a:gd name="T50" fmla="*/ 432 w 632"/>
                <a:gd name="T51" fmla="*/ 16 h 360"/>
                <a:gd name="T52" fmla="*/ 392 w 632"/>
                <a:gd name="T53" fmla="*/ 8 h 360"/>
                <a:gd name="T54" fmla="*/ 384 w 632"/>
                <a:gd name="T55" fmla="*/ 24 h 360"/>
                <a:gd name="T56" fmla="*/ 368 w 632"/>
                <a:gd name="T57" fmla="*/ 56 h 360"/>
                <a:gd name="T58" fmla="*/ 352 w 632"/>
                <a:gd name="T59" fmla="*/ 72 h 360"/>
                <a:gd name="T60" fmla="*/ 336 w 632"/>
                <a:gd name="T61" fmla="*/ 96 h 360"/>
                <a:gd name="T62" fmla="*/ 304 w 632"/>
                <a:gd name="T63" fmla="*/ 104 h 360"/>
                <a:gd name="T64" fmla="*/ 296 w 632"/>
                <a:gd name="T65" fmla="*/ 128 h 360"/>
                <a:gd name="T66" fmla="*/ 288 w 632"/>
                <a:gd name="T67" fmla="*/ 144 h 360"/>
                <a:gd name="T68" fmla="*/ 280 w 632"/>
                <a:gd name="T69" fmla="*/ 176 h 360"/>
                <a:gd name="T70" fmla="*/ 272 w 632"/>
                <a:gd name="T71" fmla="*/ 208 h 360"/>
                <a:gd name="T72" fmla="*/ 272 w 632"/>
                <a:gd name="T73" fmla="*/ 224 h 360"/>
                <a:gd name="T74" fmla="*/ 256 w 632"/>
                <a:gd name="T75" fmla="*/ 232 h 360"/>
                <a:gd name="T76" fmla="*/ 232 w 632"/>
                <a:gd name="T77" fmla="*/ 240 h 360"/>
                <a:gd name="T78" fmla="*/ 224 w 632"/>
                <a:gd name="T79" fmla="*/ 248 h 360"/>
                <a:gd name="T80" fmla="*/ 192 w 632"/>
                <a:gd name="T81" fmla="*/ 256 h 360"/>
                <a:gd name="T82" fmla="*/ 176 w 632"/>
                <a:gd name="T83" fmla="*/ 272 h 360"/>
                <a:gd name="T84" fmla="*/ 144 w 632"/>
                <a:gd name="T85" fmla="*/ 264 h 360"/>
                <a:gd name="T86" fmla="*/ 120 w 632"/>
                <a:gd name="T87" fmla="*/ 264 h 360"/>
                <a:gd name="T88" fmla="*/ 88 w 632"/>
                <a:gd name="T89" fmla="*/ 288 h 360"/>
                <a:gd name="T90" fmla="*/ 56 w 632"/>
                <a:gd name="T91" fmla="*/ 320 h 360"/>
                <a:gd name="T92" fmla="*/ 0 w 632"/>
                <a:gd name="T93" fmla="*/ 360 h 360"/>
                <a:gd name="T94" fmla="*/ 160 w 632"/>
                <a:gd name="T95" fmla="*/ 328 h 360"/>
                <a:gd name="T96" fmla="*/ 616 w 632"/>
                <a:gd name="T97" fmla="*/ 25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360">
                  <a:moveTo>
                    <a:pt x="624" y="256"/>
                  </a:moveTo>
                  <a:lnTo>
                    <a:pt x="624" y="256"/>
                  </a:lnTo>
                  <a:lnTo>
                    <a:pt x="624" y="240"/>
                  </a:lnTo>
                  <a:lnTo>
                    <a:pt x="624" y="240"/>
                  </a:lnTo>
                  <a:lnTo>
                    <a:pt x="624" y="240"/>
                  </a:lnTo>
                  <a:lnTo>
                    <a:pt x="632" y="256"/>
                  </a:lnTo>
                  <a:lnTo>
                    <a:pt x="632" y="256"/>
                  </a:lnTo>
                  <a:lnTo>
                    <a:pt x="632" y="248"/>
                  </a:lnTo>
                  <a:lnTo>
                    <a:pt x="632" y="248"/>
                  </a:lnTo>
                  <a:lnTo>
                    <a:pt x="616" y="216"/>
                  </a:lnTo>
                  <a:lnTo>
                    <a:pt x="616" y="216"/>
                  </a:lnTo>
                  <a:lnTo>
                    <a:pt x="608" y="216"/>
                  </a:lnTo>
                  <a:lnTo>
                    <a:pt x="608" y="216"/>
                  </a:lnTo>
                  <a:lnTo>
                    <a:pt x="608" y="216"/>
                  </a:lnTo>
                  <a:lnTo>
                    <a:pt x="608" y="216"/>
                  </a:lnTo>
                  <a:lnTo>
                    <a:pt x="600" y="216"/>
                  </a:lnTo>
                  <a:lnTo>
                    <a:pt x="600" y="216"/>
                  </a:lnTo>
                  <a:lnTo>
                    <a:pt x="592" y="216"/>
                  </a:lnTo>
                  <a:lnTo>
                    <a:pt x="592" y="224"/>
                  </a:lnTo>
                  <a:lnTo>
                    <a:pt x="592" y="224"/>
                  </a:lnTo>
                  <a:lnTo>
                    <a:pt x="592" y="224"/>
                  </a:lnTo>
                  <a:lnTo>
                    <a:pt x="592" y="224"/>
                  </a:lnTo>
                  <a:lnTo>
                    <a:pt x="584" y="224"/>
                  </a:lnTo>
                  <a:lnTo>
                    <a:pt x="576" y="224"/>
                  </a:lnTo>
                  <a:lnTo>
                    <a:pt x="576" y="224"/>
                  </a:lnTo>
                  <a:lnTo>
                    <a:pt x="576" y="216"/>
                  </a:lnTo>
                  <a:lnTo>
                    <a:pt x="568" y="216"/>
                  </a:lnTo>
                  <a:lnTo>
                    <a:pt x="568" y="216"/>
                  </a:lnTo>
                  <a:lnTo>
                    <a:pt x="560" y="208"/>
                  </a:lnTo>
                  <a:lnTo>
                    <a:pt x="560" y="208"/>
                  </a:lnTo>
                  <a:lnTo>
                    <a:pt x="544" y="200"/>
                  </a:lnTo>
                  <a:lnTo>
                    <a:pt x="536" y="200"/>
                  </a:lnTo>
                  <a:lnTo>
                    <a:pt x="520" y="200"/>
                  </a:lnTo>
                  <a:lnTo>
                    <a:pt x="520" y="200"/>
                  </a:lnTo>
                  <a:lnTo>
                    <a:pt x="528" y="192"/>
                  </a:lnTo>
                  <a:lnTo>
                    <a:pt x="560" y="200"/>
                  </a:lnTo>
                  <a:lnTo>
                    <a:pt x="560" y="200"/>
                  </a:lnTo>
                  <a:lnTo>
                    <a:pt x="584" y="216"/>
                  </a:lnTo>
                  <a:lnTo>
                    <a:pt x="584" y="216"/>
                  </a:lnTo>
                  <a:lnTo>
                    <a:pt x="592" y="208"/>
                  </a:lnTo>
                  <a:lnTo>
                    <a:pt x="592" y="208"/>
                  </a:lnTo>
                  <a:lnTo>
                    <a:pt x="576" y="192"/>
                  </a:lnTo>
                  <a:lnTo>
                    <a:pt x="560" y="192"/>
                  </a:lnTo>
                  <a:lnTo>
                    <a:pt x="560" y="192"/>
                  </a:lnTo>
                  <a:lnTo>
                    <a:pt x="544" y="176"/>
                  </a:lnTo>
                  <a:lnTo>
                    <a:pt x="544" y="176"/>
                  </a:lnTo>
                  <a:lnTo>
                    <a:pt x="544" y="176"/>
                  </a:lnTo>
                  <a:lnTo>
                    <a:pt x="560" y="184"/>
                  </a:lnTo>
                  <a:lnTo>
                    <a:pt x="568" y="192"/>
                  </a:lnTo>
                  <a:lnTo>
                    <a:pt x="568" y="192"/>
                  </a:lnTo>
                  <a:lnTo>
                    <a:pt x="576" y="184"/>
                  </a:lnTo>
                  <a:lnTo>
                    <a:pt x="576" y="184"/>
                  </a:lnTo>
                  <a:lnTo>
                    <a:pt x="568" y="184"/>
                  </a:lnTo>
                  <a:lnTo>
                    <a:pt x="568" y="184"/>
                  </a:lnTo>
                  <a:lnTo>
                    <a:pt x="568" y="176"/>
                  </a:lnTo>
                  <a:lnTo>
                    <a:pt x="568" y="176"/>
                  </a:lnTo>
                  <a:lnTo>
                    <a:pt x="584" y="176"/>
                  </a:lnTo>
                  <a:lnTo>
                    <a:pt x="584" y="176"/>
                  </a:lnTo>
                  <a:lnTo>
                    <a:pt x="584" y="168"/>
                  </a:lnTo>
                  <a:lnTo>
                    <a:pt x="584" y="168"/>
                  </a:lnTo>
                  <a:lnTo>
                    <a:pt x="576" y="160"/>
                  </a:lnTo>
                  <a:lnTo>
                    <a:pt x="576" y="152"/>
                  </a:lnTo>
                  <a:lnTo>
                    <a:pt x="576" y="152"/>
                  </a:lnTo>
                  <a:lnTo>
                    <a:pt x="560" y="152"/>
                  </a:lnTo>
                  <a:lnTo>
                    <a:pt x="560" y="152"/>
                  </a:lnTo>
                  <a:lnTo>
                    <a:pt x="536" y="136"/>
                  </a:lnTo>
                  <a:lnTo>
                    <a:pt x="536" y="136"/>
                  </a:lnTo>
                  <a:lnTo>
                    <a:pt x="520" y="120"/>
                  </a:lnTo>
                  <a:lnTo>
                    <a:pt x="520" y="120"/>
                  </a:lnTo>
                  <a:lnTo>
                    <a:pt x="544" y="136"/>
                  </a:lnTo>
                  <a:lnTo>
                    <a:pt x="560" y="152"/>
                  </a:lnTo>
                  <a:lnTo>
                    <a:pt x="560" y="152"/>
                  </a:lnTo>
                  <a:lnTo>
                    <a:pt x="568" y="152"/>
                  </a:lnTo>
                  <a:lnTo>
                    <a:pt x="568" y="152"/>
                  </a:lnTo>
                  <a:lnTo>
                    <a:pt x="576" y="136"/>
                  </a:lnTo>
                  <a:lnTo>
                    <a:pt x="576" y="136"/>
                  </a:lnTo>
                  <a:lnTo>
                    <a:pt x="576" y="128"/>
                  </a:lnTo>
                  <a:lnTo>
                    <a:pt x="576" y="120"/>
                  </a:lnTo>
                  <a:lnTo>
                    <a:pt x="576" y="120"/>
                  </a:lnTo>
                  <a:lnTo>
                    <a:pt x="568" y="120"/>
                  </a:lnTo>
                  <a:lnTo>
                    <a:pt x="552" y="112"/>
                  </a:lnTo>
                  <a:lnTo>
                    <a:pt x="536" y="104"/>
                  </a:lnTo>
                  <a:lnTo>
                    <a:pt x="536" y="104"/>
                  </a:lnTo>
                  <a:lnTo>
                    <a:pt x="520" y="104"/>
                  </a:lnTo>
                  <a:lnTo>
                    <a:pt x="504" y="96"/>
                  </a:lnTo>
                  <a:lnTo>
                    <a:pt x="504" y="88"/>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8"/>
                  </a:lnTo>
                  <a:lnTo>
                    <a:pt x="432" y="8"/>
                  </a:lnTo>
                  <a:lnTo>
                    <a:pt x="432" y="16"/>
                  </a:lnTo>
                  <a:lnTo>
                    <a:pt x="432" y="16"/>
                  </a:lnTo>
                  <a:lnTo>
                    <a:pt x="424" y="16"/>
                  </a:lnTo>
                  <a:lnTo>
                    <a:pt x="400" y="8"/>
                  </a:lnTo>
                  <a:lnTo>
                    <a:pt x="392" y="8"/>
                  </a:lnTo>
                  <a:lnTo>
                    <a:pt x="384" y="0"/>
                  </a:lnTo>
                  <a:lnTo>
                    <a:pt x="384" y="0"/>
                  </a:lnTo>
                  <a:lnTo>
                    <a:pt x="384" y="24"/>
                  </a:lnTo>
                  <a:lnTo>
                    <a:pt x="384" y="24"/>
                  </a:lnTo>
                  <a:lnTo>
                    <a:pt x="376" y="32"/>
                  </a:lnTo>
                  <a:lnTo>
                    <a:pt x="376" y="40"/>
                  </a:lnTo>
                  <a:lnTo>
                    <a:pt x="368" y="56"/>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28"/>
                  </a:lnTo>
                  <a:lnTo>
                    <a:pt x="296" y="136"/>
                  </a:lnTo>
                  <a:lnTo>
                    <a:pt x="288" y="144"/>
                  </a:lnTo>
                  <a:lnTo>
                    <a:pt x="288" y="144"/>
                  </a:lnTo>
                  <a:lnTo>
                    <a:pt x="288" y="152"/>
                  </a:lnTo>
                  <a:lnTo>
                    <a:pt x="288" y="168"/>
                  </a:lnTo>
                  <a:lnTo>
                    <a:pt x="288" y="168"/>
                  </a:lnTo>
                  <a:lnTo>
                    <a:pt x="280" y="176"/>
                  </a:lnTo>
                  <a:lnTo>
                    <a:pt x="272" y="192"/>
                  </a:lnTo>
                  <a:lnTo>
                    <a:pt x="272" y="200"/>
                  </a:lnTo>
                  <a:lnTo>
                    <a:pt x="272" y="208"/>
                  </a:lnTo>
                  <a:lnTo>
                    <a:pt x="272" y="208"/>
                  </a:lnTo>
                  <a:lnTo>
                    <a:pt x="272" y="208"/>
                  </a:lnTo>
                  <a:lnTo>
                    <a:pt x="264" y="216"/>
                  </a:lnTo>
                  <a:lnTo>
                    <a:pt x="264" y="216"/>
                  </a:lnTo>
                  <a:lnTo>
                    <a:pt x="272" y="224"/>
                  </a:lnTo>
                  <a:lnTo>
                    <a:pt x="272" y="224"/>
                  </a:lnTo>
                  <a:lnTo>
                    <a:pt x="256" y="232"/>
                  </a:lnTo>
                  <a:lnTo>
                    <a:pt x="256" y="232"/>
                  </a:lnTo>
                  <a:lnTo>
                    <a:pt x="256" y="232"/>
                  </a:lnTo>
                  <a:lnTo>
                    <a:pt x="240" y="232"/>
                  </a:lnTo>
                  <a:lnTo>
                    <a:pt x="240" y="240"/>
                  </a:lnTo>
                  <a:lnTo>
                    <a:pt x="240" y="240"/>
                  </a:lnTo>
                  <a:lnTo>
                    <a:pt x="232" y="240"/>
                  </a:lnTo>
                  <a:lnTo>
                    <a:pt x="224" y="240"/>
                  </a:lnTo>
                  <a:lnTo>
                    <a:pt x="224" y="248"/>
                  </a:lnTo>
                  <a:lnTo>
                    <a:pt x="224" y="248"/>
                  </a:lnTo>
                  <a:lnTo>
                    <a:pt x="224" y="248"/>
                  </a:lnTo>
                  <a:lnTo>
                    <a:pt x="216" y="256"/>
                  </a:lnTo>
                  <a:lnTo>
                    <a:pt x="208" y="256"/>
                  </a:lnTo>
                  <a:lnTo>
                    <a:pt x="200" y="256"/>
                  </a:lnTo>
                  <a:lnTo>
                    <a:pt x="192" y="256"/>
                  </a:lnTo>
                  <a:lnTo>
                    <a:pt x="192" y="256"/>
                  </a:lnTo>
                  <a:lnTo>
                    <a:pt x="192" y="256"/>
                  </a:lnTo>
                  <a:lnTo>
                    <a:pt x="184" y="256"/>
                  </a:lnTo>
                  <a:lnTo>
                    <a:pt x="176" y="272"/>
                  </a:lnTo>
                  <a:lnTo>
                    <a:pt x="168" y="272"/>
                  </a:lnTo>
                  <a:lnTo>
                    <a:pt x="160" y="264"/>
                  </a:lnTo>
                  <a:lnTo>
                    <a:pt x="160" y="264"/>
                  </a:lnTo>
                  <a:lnTo>
                    <a:pt x="144" y="264"/>
                  </a:lnTo>
                  <a:lnTo>
                    <a:pt x="136" y="248"/>
                  </a:lnTo>
                  <a:lnTo>
                    <a:pt x="136" y="240"/>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0" y="360"/>
                  </a:lnTo>
                  <a:lnTo>
                    <a:pt x="152" y="336"/>
                  </a:lnTo>
                  <a:lnTo>
                    <a:pt x="160" y="328"/>
                  </a:lnTo>
                  <a:lnTo>
                    <a:pt x="160" y="328"/>
                  </a:lnTo>
                  <a:lnTo>
                    <a:pt x="168" y="328"/>
                  </a:lnTo>
                  <a:lnTo>
                    <a:pt x="240" y="328"/>
                  </a:lnTo>
                  <a:lnTo>
                    <a:pt x="448" y="296"/>
                  </a:lnTo>
                  <a:lnTo>
                    <a:pt x="616" y="256"/>
                  </a:lnTo>
                  <a:lnTo>
                    <a:pt x="624" y="256"/>
                  </a:lnTo>
                  <a:close/>
                </a:path>
              </a:pathLst>
            </a:custGeom>
            <a:solidFill>
              <a:schemeClr val="accent2"/>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7" name="Freeform 81"/>
            <p:cNvSpPr>
              <a:spLocks/>
            </p:cNvSpPr>
            <p:nvPr/>
          </p:nvSpPr>
          <p:spPr bwMode="auto">
            <a:xfrm>
              <a:off x="5580472" y="3494377"/>
              <a:ext cx="504544" cy="257665"/>
            </a:xfrm>
            <a:custGeom>
              <a:avLst/>
              <a:gdLst>
                <a:gd name="T0" fmla="*/ 200 w 360"/>
                <a:gd name="T1" fmla="*/ 120 h 184"/>
                <a:gd name="T2" fmla="*/ 200 w 360"/>
                <a:gd name="T3" fmla="*/ 160 h 184"/>
                <a:gd name="T4" fmla="*/ 208 w 360"/>
                <a:gd name="T5" fmla="*/ 152 h 184"/>
                <a:gd name="T6" fmla="*/ 224 w 360"/>
                <a:gd name="T7" fmla="*/ 160 h 184"/>
                <a:gd name="T8" fmla="*/ 232 w 360"/>
                <a:gd name="T9" fmla="*/ 168 h 184"/>
                <a:gd name="T10" fmla="*/ 264 w 360"/>
                <a:gd name="T11" fmla="*/ 176 h 184"/>
                <a:gd name="T12" fmla="*/ 272 w 360"/>
                <a:gd name="T13" fmla="*/ 176 h 184"/>
                <a:gd name="T14" fmla="*/ 248 w 360"/>
                <a:gd name="T15" fmla="*/ 160 h 184"/>
                <a:gd name="T16" fmla="*/ 232 w 360"/>
                <a:gd name="T17" fmla="*/ 136 h 184"/>
                <a:gd name="T18" fmla="*/ 256 w 360"/>
                <a:gd name="T19" fmla="*/ 152 h 184"/>
                <a:gd name="T20" fmla="*/ 240 w 360"/>
                <a:gd name="T21" fmla="*/ 120 h 184"/>
                <a:gd name="T22" fmla="*/ 232 w 360"/>
                <a:gd name="T23" fmla="*/ 64 h 184"/>
                <a:gd name="T24" fmla="*/ 240 w 360"/>
                <a:gd name="T25" fmla="*/ 64 h 184"/>
                <a:gd name="T26" fmla="*/ 240 w 360"/>
                <a:gd name="T27" fmla="*/ 48 h 184"/>
                <a:gd name="T28" fmla="*/ 248 w 360"/>
                <a:gd name="T29" fmla="*/ 48 h 184"/>
                <a:gd name="T30" fmla="*/ 256 w 360"/>
                <a:gd name="T31" fmla="*/ 40 h 184"/>
                <a:gd name="T32" fmla="*/ 264 w 360"/>
                <a:gd name="T33" fmla="*/ 24 h 184"/>
                <a:gd name="T34" fmla="*/ 264 w 360"/>
                <a:gd name="T35" fmla="*/ 32 h 184"/>
                <a:gd name="T36" fmla="*/ 272 w 360"/>
                <a:gd name="T37" fmla="*/ 32 h 184"/>
                <a:gd name="T38" fmla="*/ 256 w 360"/>
                <a:gd name="T39" fmla="*/ 48 h 184"/>
                <a:gd name="T40" fmla="*/ 256 w 360"/>
                <a:gd name="T41" fmla="*/ 80 h 184"/>
                <a:gd name="T42" fmla="*/ 272 w 360"/>
                <a:gd name="T43" fmla="*/ 72 h 184"/>
                <a:gd name="T44" fmla="*/ 264 w 360"/>
                <a:gd name="T45" fmla="*/ 96 h 184"/>
                <a:gd name="T46" fmla="*/ 272 w 360"/>
                <a:gd name="T47" fmla="*/ 120 h 184"/>
                <a:gd name="T48" fmla="*/ 264 w 360"/>
                <a:gd name="T49" fmla="*/ 128 h 184"/>
                <a:gd name="T50" fmla="*/ 272 w 360"/>
                <a:gd name="T51" fmla="*/ 128 h 184"/>
                <a:gd name="T52" fmla="*/ 272 w 360"/>
                <a:gd name="T53" fmla="*/ 152 h 184"/>
                <a:gd name="T54" fmla="*/ 280 w 360"/>
                <a:gd name="T55" fmla="*/ 152 h 184"/>
                <a:gd name="T56" fmla="*/ 288 w 360"/>
                <a:gd name="T57" fmla="*/ 152 h 184"/>
                <a:gd name="T58" fmla="*/ 288 w 360"/>
                <a:gd name="T59" fmla="*/ 144 h 184"/>
                <a:gd name="T60" fmla="*/ 296 w 360"/>
                <a:gd name="T61" fmla="*/ 152 h 184"/>
                <a:gd name="T62" fmla="*/ 296 w 360"/>
                <a:gd name="T63" fmla="*/ 160 h 184"/>
                <a:gd name="T64" fmla="*/ 304 w 360"/>
                <a:gd name="T65" fmla="*/ 160 h 184"/>
                <a:gd name="T66" fmla="*/ 304 w 360"/>
                <a:gd name="T67" fmla="*/ 176 h 184"/>
                <a:gd name="T68" fmla="*/ 320 w 360"/>
                <a:gd name="T69" fmla="*/ 184 h 184"/>
                <a:gd name="T70" fmla="*/ 344 w 360"/>
                <a:gd name="T71" fmla="*/ 168 h 184"/>
                <a:gd name="T72" fmla="*/ 344 w 360"/>
                <a:gd name="T73" fmla="*/ 144 h 184"/>
                <a:gd name="T74" fmla="*/ 360 w 360"/>
                <a:gd name="T75" fmla="*/ 120 h 184"/>
                <a:gd name="T76" fmla="*/ 352 w 360"/>
                <a:gd name="T77" fmla="*/ 176 h 184"/>
                <a:gd name="T78" fmla="*/ 360 w 360"/>
                <a:gd name="T79" fmla="*/ 168 h 184"/>
                <a:gd name="T80" fmla="*/ 312 w 360"/>
                <a:gd name="T81" fmla="*/ 128 h 184"/>
                <a:gd name="T82" fmla="*/ 0 w 360"/>
                <a:gd name="T83" fmla="*/ 56 h 184"/>
                <a:gd name="T84" fmla="*/ 32 w 360"/>
                <a:gd name="T85" fmla="*/ 80 h 184"/>
                <a:gd name="T86" fmla="*/ 48 w 360"/>
                <a:gd name="T87" fmla="*/ 72 h 184"/>
                <a:gd name="T88" fmla="*/ 72 w 360"/>
                <a:gd name="T89" fmla="*/ 64 h 184"/>
                <a:gd name="T90" fmla="*/ 104 w 360"/>
                <a:gd name="T91" fmla="*/ 48 h 184"/>
                <a:gd name="T92" fmla="*/ 128 w 360"/>
                <a:gd name="T93" fmla="*/ 48 h 184"/>
                <a:gd name="T94" fmla="*/ 144 w 360"/>
                <a:gd name="T95" fmla="*/ 64 h 184"/>
                <a:gd name="T96" fmla="*/ 160 w 360"/>
                <a:gd name="T97" fmla="*/ 72 h 184"/>
                <a:gd name="T98" fmla="*/ 160 w 360"/>
                <a:gd name="T99" fmla="*/ 96 h 184"/>
                <a:gd name="T100" fmla="*/ 192 w 360"/>
                <a:gd name="T101"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 h="184">
                  <a:moveTo>
                    <a:pt x="208" y="104"/>
                  </a:moveTo>
                  <a:lnTo>
                    <a:pt x="208" y="104"/>
                  </a:lnTo>
                  <a:lnTo>
                    <a:pt x="200" y="120"/>
                  </a:lnTo>
                  <a:lnTo>
                    <a:pt x="200" y="120"/>
                  </a:lnTo>
                  <a:lnTo>
                    <a:pt x="192" y="152"/>
                  </a:lnTo>
                  <a:lnTo>
                    <a:pt x="192" y="152"/>
                  </a:lnTo>
                  <a:lnTo>
                    <a:pt x="192" y="160"/>
                  </a:lnTo>
                  <a:lnTo>
                    <a:pt x="200" y="160"/>
                  </a:lnTo>
                  <a:lnTo>
                    <a:pt x="200" y="152"/>
                  </a:lnTo>
                  <a:lnTo>
                    <a:pt x="208" y="152"/>
                  </a:lnTo>
                  <a:lnTo>
                    <a:pt x="208" y="152"/>
                  </a:lnTo>
                  <a:lnTo>
                    <a:pt x="208" y="152"/>
                  </a:lnTo>
                  <a:lnTo>
                    <a:pt x="208" y="160"/>
                  </a:lnTo>
                  <a:lnTo>
                    <a:pt x="224" y="168"/>
                  </a:lnTo>
                  <a:lnTo>
                    <a:pt x="224" y="168"/>
                  </a:lnTo>
                  <a:lnTo>
                    <a:pt x="224" y="160"/>
                  </a:lnTo>
                  <a:lnTo>
                    <a:pt x="224" y="160"/>
                  </a:lnTo>
                  <a:lnTo>
                    <a:pt x="224" y="160"/>
                  </a:lnTo>
                  <a:lnTo>
                    <a:pt x="224" y="160"/>
                  </a:lnTo>
                  <a:lnTo>
                    <a:pt x="232" y="168"/>
                  </a:lnTo>
                  <a:lnTo>
                    <a:pt x="232" y="168"/>
                  </a:lnTo>
                  <a:lnTo>
                    <a:pt x="240" y="168"/>
                  </a:lnTo>
                  <a:lnTo>
                    <a:pt x="248" y="168"/>
                  </a:lnTo>
                  <a:lnTo>
                    <a:pt x="264" y="176"/>
                  </a:lnTo>
                  <a:lnTo>
                    <a:pt x="264" y="184"/>
                  </a:lnTo>
                  <a:lnTo>
                    <a:pt x="264" y="184"/>
                  </a:lnTo>
                  <a:lnTo>
                    <a:pt x="272" y="176"/>
                  </a:lnTo>
                  <a:lnTo>
                    <a:pt x="272" y="176"/>
                  </a:lnTo>
                  <a:lnTo>
                    <a:pt x="264" y="168"/>
                  </a:lnTo>
                  <a:lnTo>
                    <a:pt x="264" y="160"/>
                  </a:lnTo>
                  <a:lnTo>
                    <a:pt x="264" y="160"/>
                  </a:lnTo>
                  <a:lnTo>
                    <a:pt x="248" y="160"/>
                  </a:lnTo>
                  <a:lnTo>
                    <a:pt x="240" y="152"/>
                  </a:lnTo>
                  <a:lnTo>
                    <a:pt x="232" y="144"/>
                  </a:lnTo>
                  <a:lnTo>
                    <a:pt x="232" y="136"/>
                  </a:lnTo>
                  <a:lnTo>
                    <a:pt x="232" y="136"/>
                  </a:lnTo>
                  <a:lnTo>
                    <a:pt x="240" y="144"/>
                  </a:lnTo>
                  <a:lnTo>
                    <a:pt x="248" y="152"/>
                  </a:lnTo>
                  <a:lnTo>
                    <a:pt x="256" y="152"/>
                  </a:lnTo>
                  <a:lnTo>
                    <a:pt x="256" y="152"/>
                  </a:lnTo>
                  <a:lnTo>
                    <a:pt x="256" y="152"/>
                  </a:lnTo>
                  <a:lnTo>
                    <a:pt x="256" y="144"/>
                  </a:lnTo>
                  <a:lnTo>
                    <a:pt x="248" y="136"/>
                  </a:lnTo>
                  <a:lnTo>
                    <a:pt x="240" y="120"/>
                  </a:lnTo>
                  <a:lnTo>
                    <a:pt x="240" y="104"/>
                  </a:lnTo>
                  <a:lnTo>
                    <a:pt x="240" y="96"/>
                  </a:lnTo>
                  <a:lnTo>
                    <a:pt x="240" y="80"/>
                  </a:lnTo>
                  <a:lnTo>
                    <a:pt x="232" y="64"/>
                  </a:lnTo>
                  <a:lnTo>
                    <a:pt x="224" y="64"/>
                  </a:lnTo>
                  <a:lnTo>
                    <a:pt x="224" y="64"/>
                  </a:lnTo>
                  <a:lnTo>
                    <a:pt x="240" y="64"/>
                  </a:lnTo>
                  <a:lnTo>
                    <a:pt x="240" y="64"/>
                  </a:lnTo>
                  <a:lnTo>
                    <a:pt x="240" y="56"/>
                  </a:lnTo>
                  <a:lnTo>
                    <a:pt x="240" y="56"/>
                  </a:lnTo>
                  <a:lnTo>
                    <a:pt x="240" y="48"/>
                  </a:lnTo>
                  <a:lnTo>
                    <a:pt x="240" y="48"/>
                  </a:lnTo>
                  <a:lnTo>
                    <a:pt x="240" y="48"/>
                  </a:lnTo>
                  <a:lnTo>
                    <a:pt x="240" y="48"/>
                  </a:lnTo>
                  <a:lnTo>
                    <a:pt x="248" y="48"/>
                  </a:lnTo>
                  <a:lnTo>
                    <a:pt x="248" y="48"/>
                  </a:lnTo>
                  <a:lnTo>
                    <a:pt x="248" y="56"/>
                  </a:lnTo>
                  <a:lnTo>
                    <a:pt x="248" y="48"/>
                  </a:lnTo>
                  <a:lnTo>
                    <a:pt x="256" y="40"/>
                  </a:lnTo>
                  <a:lnTo>
                    <a:pt x="256" y="40"/>
                  </a:lnTo>
                  <a:lnTo>
                    <a:pt x="256" y="24"/>
                  </a:lnTo>
                  <a:lnTo>
                    <a:pt x="256" y="24"/>
                  </a:lnTo>
                  <a:lnTo>
                    <a:pt x="256" y="24"/>
                  </a:lnTo>
                  <a:lnTo>
                    <a:pt x="264" y="24"/>
                  </a:lnTo>
                  <a:lnTo>
                    <a:pt x="264" y="24"/>
                  </a:lnTo>
                  <a:lnTo>
                    <a:pt x="264" y="24"/>
                  </a:lnTo>
                  <a:lnTo>
                    <a:pt x="264" y="24"/>
                  </a:lnTo>
                  <a:lnTo>
                    <a:pt x="264" y="32"/>
                  </a:lnTo>
                  <a:lnTo>
                    <a:pt x="264" y="32"/>
                  </a:lnTo>
                  <a:lnTo>
                    <a:pt x="264" y="32"/>
                  </a:lnTo>
                  <a:lnTo>
                    <a:pt x="264" y="32"/>
                  </a:lnTo>
                  <a:lnTo>
                    <a:pt x="272" y="32"/>
                  </a:lnTo>
                  <a:lnTo>
                    <a:pt x="272" y="32"/>
                  </a:lnTo>
                  <a:lnTo>
                    <a:pt x="272" y="32"/>
                  </a:lnTo>
                  <a:lnTo>
                    <a:pt x="264" y="40"/>
                  </a:lnTo>
                  <a:lnTo>
                    <a:pt x="256" y="48"/>
                  </a:lnTo>
                  <a:lnTo>
                    <a:pt x="256" y="56"/>
                  </a:lnTo>
                  <a:lnTo>
                    <a:pt x="256" y="72"/>
                  </a:lnTo>
                  <a:lnTo>
                    <a:pt x="256" y="72"/>
                  </a:lnTo>
                  <a:lnTo>
                    <a:pt x="256" y="80"/>
                  </a:lnTo>
                  <a:lnTo>
                    <a:pt x="264" y="64"/>
                  </a:lnTo>
                  <a:lnTo>
                    <a:pt x="264" y="64"/>
                  </a:lnTo>
                  <a:lnTo>
                    <a:pt x="264" y="64"/>
                  </a:lnTo>
                  <a:lnTo>
                    <a:pt x="272" y="72"/>
                  </a:lnTo>
                  <a:lnTo>
                    <a:pt x="264" y="72"/>
                  </a:lnTo>
                  <a:lnTo>
                    <a:pt x="264" y="80"/>
                  </a:lnTo>
                  <a:lnTo>
                    <a:pt x="264" y="96"/>
                  </a:lnTo>
                  <a:lnTo>
                    <a:pt x="264" y="96"/>
                  </a:lnTo>
                  <a:lnTo>
                    <a:pt x="256" y="104"/>
                  </a:lnTo>
                  <a:lnTo>
                    <a:pt x="256" y="104"/>
                  </a:lnTo>
                  <a:lnTo>
                    <a:pt x="256" y="104"/>
                  </a:lnTo>
                  <a:lnTo>
                    <a:pt x="272" y="120"/>
                  </a:lnTo>
                  <a:lnTo>
                    <a:pt x="272" y="120"/>
                  </a:lnTo>
                  <a:lnTo>
                    <a:pt x="272" y="120"/>
                  </a:lnTo>
                  <a:lnTo>
                    <a:pt x="264" y="120"/>
                  </a:lnTo>
                  <a:lnTo>
                    <a:pt x="264" y="128"/>
                  </a:lnTo>
                  <a:lnTo>
                    <a:pt x="264" y="128"/>
                  </a:lnTo>
                  <a:lnTo>
                    <a:pt x="264" y="128"/>
                  </a:lnTo>
                  <a:lnTo>
                    <a:pt x="264" y="128"/>
                  </a:lnTo>
                  <a:lnTo>
                    <a:pt x="272" y="128"/>
                  </a:lnTo>
                  <a:lnTo>
                    <a:pt x="264" y="136"/>
                  </a:lnTo>
                  <a:lnTo>
                    <a:pt x="264" y="136"/>
                  </a:lnTo>
                  <a:lnTo>
                    <a:pt x="264" y="136"/>
                  </a:lnTo>
                  <a:lnTo>
                    <a:pt x="272" y="152"/>
                  </a:lnTo>
                  <a:lnTo>
                    <a:pt x="272" y="152"/>
                  </a:lnTo>
                  <a:lnTo>
                    <a:pt x="272" y="144"/>
                  </a:lnTo>
                  <a:lnTo>
                    <a:pt x="272" y="144"/>
                  </a:lnTo>
                  <a:lnTo>
                    <a:pt x="280" y="152"/>
                  </a:lnTo>
                  <a:lnTo>
                    <a:pt x="288" y="152"/>
                  </a:lnTo>
                  <a:lnTo>
                    <a:pt x="288" y="152"/>
                  </a:lnTo>
                  <a:lnTo>
                    <a:pt x="288" y="152"/>
                  </a:lnTo>
                  <a:lnTo>
                    <a:pt x="288" y="152"/>
                  </a:lnTo>
                  <a:lnTo>
                    <a:pt x="288" y="144"/>
                  </a:lnTo>
                  <a:lnTo>
                    <a:pt x="288" y="144"/>
                  </a:lnTo>
                  <a:lnTo>
                    <a:pt x="288" y="144"/>
                  </a:lnTo>
                  <a:lnTo>
                    <a:pt x="288" y="144"/>
                  </a:lnTo>
                  <a:lnTo>
                    <a:pt x="288" y="152"/>
                  </a:lnTo>
                  <a:lnTo>
                    <a:pt x="296" y="152"/>
                  </a:lnTo>
                  <a:lnTo>
                    <a:pt x="296" y="152"/>
                  </a:lnTo>
                  <a:lnTo>
                    <a:pt x="296" y="152"/>
                  </a:lnTo>
                  <a:lnTo>
                    <a:pt x="304" y="152"/>
                  </a:lnTo>
                  <a:lnTo>
                    <a:pt x="304" y="152"/>
                  </a:lnTo>
                  <a:lnTo>
                    <a:pt x="296" y="160"/>
                  </a:lnTo>
                  <a:lnTo>
                    <a:pt x="296" y="160"/>
                  </a:lnTo>
                  <a:lnTo>
                    <a:pt x="296" y="160"/>
                  </a:lnTo>
                  <a:lnTo>
                    <a:pt x="296" y="168"/>
                  </a:lnTo>
                  <a:lnTo>
                    <a:pt x="304" y="168"/>
                  </a:lnTo>
                  <a:lnTo>
                    <a:pt x="304" y="160"/>
                  </a:lnTo>
                  <a:lnTo>
                    <a:pt x="304" y="168"/>
                  </a:lnTo>
                  <a:lnTo>
                    <a:pt x="304" y="168"/>
                  </a:lnTo>
                  <a:lnTo>
                    <a:pt x="304" y="176"/>
                  </a:lnTo>
                  <a:lnTo>
                    <a:pt x="304" y="176"/>
                  </a:lnTo>
                  <a:lnTo>
                    <a:pt x="304" y="184"/>
                  </a:lnTo>
                  <a:lnTo>
                    <a:pt x="312" y="184"/>
                  </a:lnTo>
                  <a:lnTo>
                    <a:pt x="312" y="184"/>
                  </a:lnTo>
                  <a:lnTo>
                    <a:pt x="320" y="184"/>
                  </a:lnTo>
                  <a:lnTo>
                    <a:pt x="320" y="184"/>
                  </a:lnTo>
                  <a:lnTo>
                    <a:pt x="320" y="176"/>
                  </a:lnTo>
                  <a:lnTo>
                    <a:pt x="336" y="168"/>
                  </a:lnTo>
                  <a:lnTo>
                    <a:pt x="344" y="168"/>
                  </a:lnTo>
                  <a:lnTo>
                    <a:pt x="344" y="168"/>
                  </a:lnTo>
                  <a:lnTo>
                    <a:pt x="344" y="168"/>
                  </a:lnTo>
                  <a:lnTo>
                    <a:pt x="344" y="144"/>
                  </a:lnTo>
                  <a:lnTo>
                    <a:pt x="344" y="144"/>
                  </a:lnTo>
                  <a:lnTo>
                    <a:pt x="352" y="144"/>
                  </a:lnTo>
                  <a:lnTo>
                    <a:pt x="352" y="144"/>
                  </a:lnTo>
                  <a:lnTo>
                    <a:pt x="352" y="120"/>
                  </a:lnTo>
                  <a:lnTo>
                    <a:pt x="360" y="120"/>
                  </a:lnTo>
                  <a:lnTo>
                    <a:pt x="360" y="120"/>
                  </a:lnTo>
                  <a:lnTo>
                    <a:pt x="352" y="152"/>
                  </a:lnTo>
                  <a:lnTo>
                    <a:pt x="352" y="168"/>
                  </a:lnTo>
                  <a:lnTo>
                    <a:pt x="352" y="176"/>
                  </a:lnTo>
                  <a:lnTo>
                    <a:pt x="352" y="184"/>
                  </a:lnTo>
                  <a:lnTo>
                    <a:pt x="352" y="184"/>
                  </a:lnTo>
                  <a:lnTo>
                    <a:pt x="352" y="176"/>
                  </a:lnTo>
                  <a:lnTo>
                    <a:pt x="360" y="168"/>
                  </a:lnTo>
                  <a:lnTo>
                    <a:pt x="360" y="128"/>
                  </a:lnTo>
                  <a:lnTo>
                    <a:pt x="360" y="120"/>
                  </a:lnTo>
                  <a:lnTo>
                    <a:pt x="360" y="120"/>
                  </a:lnTo>
                  <a:lnTo>
                    <a:pt x="312" y="128"/>
                  </a:lnTo>
                  <a:lnTo>
                    <a:pt x="312" y="128"/>
                  </a:lnTo>
                  <a:lnTo>
                    <a:pt x="280" y="0"/>
                  </a:lnTo>
                  <a:lnTo>
                    <a:pt x="280" y="0"/>
                  </a:lnTo>
                  <a:lnTo>
                    <a:pt x="0" y="56"/>
                  </a:lnTo>
                  <a:lnTo>
                    <a:pt x="0" y="56"/>
                  </a:lnTo>
                  <a:lnTo>
                    <a:pt x="8" y="104"/>
                  </a:lnTo>
                  <a:lnTo>
                    <a:pt x="8" y="104"/>
                  </a:lnTo>
                  <a:lnTo>
                    <a:pt x="32" y="80"/>
                  </a:lnTo>
                  <a:lnTo>
                    <a:pt x="32" y="80"/>
                  </a:lnTo>
                  <a:lnTo>
                    <a:pt x="32" y="80"/>
                  </a:lnTo>
                  <a:lnTo>
                    <a:pt x="40" y="80"/>
                  </a:lnTo>
                  <a:lnTo>
                    <a:pt x="48" y="72"/>
                  </a:lnTo>
                  <a:lnTo>
                    <a:pt x="56" y="64"/>
                  </a:lnTo>
                  <a:lnTo>
                    <a:pt x="56" y="64"/>
                  </a:lnTo>
                  <a:lnTo>
                    <a:pt x="56" y="64"/>
                  </a:lnTo>
                  <a:lnTo>
                    <a:pt x="72" y="64"/>
                  </a:lnTo>
                  <a:lnTo>
                    <a:pt x="80" y="64"/>
                  </a:lnTo>
                  <a:lnTo>
                    <a:pt x="88" y="48"/>
                  </a:lnTo>
                  <a:lnTo>
                    <a:pt x="88" y="48"/>
                  </a:lnTo>
                  <a:lnTo>
                    <a:pt x="104" y="48"/>
                  </a:lnTo>
                  <a:lnTo>
                    <a:pt x="112" y="48"/>
                  </a:lnTo>
                  <a:lnTo>
                    <a:pt x="120" y="48"/>
                  </a:lnTo>
                  <a:lnTo>
                    <a:pt x="120" y="48"/>
                  </a:lnTo>
                  <a:lnTo>
                    <a:pt x="128" y="48"/>
                  </a:lnTo>
                  <a:lnTo>
                    <a:pt x="128" y="48"/>
                  </a:lnTo>
                  <a:lnTo>
                    <a:pt x="128" y="56"/>
                  </a:lnTo>
                  <a:lnTo>
                    <a:pt x="128" y="56"/>
                  </a:lnTo>
                  <a:lnTo>
                    <a:pt x="144" y="64"/>
                  </a:lnTo>
                  <a:lnTo>
                    <a:pt x="144" y="80"/>
                  </a:lnTo>
                  <a:lnTo>
                    <a:pt x="136" y="80"/>
                  </a:lnTo>
                  <a:lnTo>
                    <a:pt x="144" y="72"/>
                  </a:lnTo>
                  <a:lnTo>
                    <a:pt x="160" y="72"/>
                  </a:lnTo>
                  <a:lnTo>
                    <a:pt x="160" y="80"/>
                  </a:lnTo>
                  <a:lnTo>
                    <a:pt x="160" y="80"/>
                  </a:lnTo>
                  <a:lnTo>
                    <a:pt x="160" y="88"/>
                  </a:lnTo>
                  <a:lnTo>
                    <a:pt x="160" y="96"/>
                  </a:lnTo>
                  <a:lnTo>
                    <a:pt x="184" y="96"/>
                  </a:lnTo>
                  <a:lnTo>
                    <a:pt x="184" y="96"/>
                  </a:lnTo>
                  <a:lnTo>
                    <a:pt x="192" y="104"/>
                  </a:lnTo>
                  <a:lnTo>
                    <a:pt x="192" y="104"/>
                  </a:lnTo>
                  <a:lnTo>
                    <a:pt x="200" y="96"/>
                  </a:lnTo>
                  <a:lnTo>
                    <a:pt x="200" y="96"/>
                  </a:lnTo>
                  <a:lnTo>
                    <a:pt x="208" y="104"/>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8" name="Freeform 82"/>
            <p:cNvSpPr>
              <a:spLocks/>
            </p:cNvSpPr>
            <p:nvPr/>
          </p:nvSpPr>
          <p:spPr bwMode="auto">
            <a:xfrm>
              <a:off x="4996833" y="4312912"/>
              <a:ext cx="583640" cy="629181"/>
            </a:xfrm>
            <a:custGeom>
              <a:avLst/>
              <a:gdLst>
                <a:gd name="T0" fmla="*/ 392 w 416"/>
                <a:gd name="T1" fmla="*/ 392 h 448"/>
                <a:gd name="T2" fmla="*/ 400 w 416"/>
                <a:gd name="T3" fmla="*/ 392 h 448"/>
                <a:gd name="T4" fmla="*/ 400 w 416"/>
                <a:gd name="T5" fmla="*/ 384 h 448"/>
                <a:gd name="T6" fmla="*/ 392 w 416"/>
                <a:gd name="T7" fmla="*/ 384 h 448"/>
                <a:gd name="T8" fmla="*/ 392 w 416"/>
                <a:gd name="T9" fmla="*/ 376 h 448"/>
                <a:gd name="T10" fmla="*/ 400 w 416"/>
                <a:gd name="T11" fmla="*/ 376 h 448"/>
                <a:gd name="T12" fmla="*/ 392 w 416"/>
                <a:gd name="T13" fmla="*/ 376 h 448"/>
                <a:gd name="T14" fmla="*/ 392 w 416"/>
                <a:gd name="T15" fmla="*/ 368 h 448"/>
                <a:gd name="T16" fmla="*/ 384 w 416"/>
                <a:gd name="T17" fmla="*/ 360 h 448"/>
                <a:gd name="T18" fmla="*/ 392 w 416"/>
                <a:gd name="T19" fmla="*/ 360 h 448"/>
                <a:gd name="T20" fmla="*/ 392 w 416"/>
                <a:gd name="T21" fmla="*/ 368 h 448"/>
                <a:gd name="T22" fmla="*/ 392 w 416"/>
                <a:gd name="T23" fmla="*/ 344 h 448"/>
                <a:gd name="T24" fmla="*/ 400 w 416"/>
                <a:gd name="T25" fmla="*/ 344 h 448"/>
                <a:gd name="T26" fmla="*/ 400 w 416"/>
                <a:gd name="T27" fmla="*/ 344 h 448"/>
                <a:gd name="T28" fmla="*/ 400 w 416"/>
                <a:gd name="T29" fmla="*/ 320 h 448"/>
                <a:gd name="T30" fmla="*/ 408 w 416"/>
                <a:gd name="T31" fmla="*/ 320 h 448"/>
                <a:gd name="T32" fmla="*/ 408 w 416"/>
                <a:gd name="T33" fmla="*/ 312 h 448"/>
                <a:gd name="T34" fmla="*/ 400 w 416"/>
                <a:gd name="T35" fmla="*/ 312 h 448"/>
                <a:gd name="T36" fmla="*/ 408 w 416"/>
                <a:gd name="T37" fmla="*/ 304 h 448"/>
                <a:gd name="T38" fmla="*/ 408 w 416"/>
                <a:gd name="T39" fmla="*/ 296 h 448"/>
                <a:gd name="T40" fmla="*/ 408 w 416"/>
                <a:gd name="T41" fmla="*/ 288 h 448"/>
                <a:gd name="T42" fmla="*/ 408 w 416"/>
                <a:gd name="T43" fmla="*/ 280 h 448"/>
                <a:gd name="T44" fmla="*/ 416 w 416"/>
                <a:gd name="T45" fmla="*/ 272 h 448"/>
                <a:gd name="T46" fmla="*/ 416 w 416"/>
                <a:gd name="T47" fmla="*/ 264 h 448"/>
                <a:gd name="T48" fmla="*/ 408 w 416"/>
                <a:gd name="T49" fmla="*/ 264 h 448"/>
                <a:gd name="T50" fmla="*/ 408 w 416"/>
                <a:gd name="T51" fmla="*/ 256 h 448"/>
                <a:gd name="T52" fmla="*/ 384 w 416"/>
                <a:gd name="T53" fmla="*/ 216 h 448"/>
                <a:gd name="T54" fmla="*/ 376 w 416"/>
                <a:gd name="T55" fmla="*/ 208 h 448"/>
                <a:gd name="T56" fmla="*/ 352 w 416"/>
                <a:gd name="T57" fmla="*/ 176 h 448"/>
                <a:gd name="T58" fmla="*/ 344 w 416"/>
                <a:gd name="T59" fmla="*/ 168 h 448"/>
                <a:gd name="T60" fmla="*/ 320 w 416"/>
                <a:gd name="T61" fmla="*/ 152 h 448"/>
                <a:gd name="T62" fmla="*/ 312 w 416"/>
                <a:gd name="T63" fmla="*/ 128 h 448"/>
                <a:gd name="T64" fmla="*/ 304 w 416"/>
                <a:gd name="T65" fmla="*/ 128 h 448"/>
                <a:gd name="T66" fmla="*/ 288 w 416"/>
                <a:gd name="T67" fmla="*/ 104 h 448"/>
                <a:gd name="T68" fmla="*/ 280 w 416"/>
                <a:gd name="T69" fmla="*/ 104 h 448"/>
                <a:gd name="T70" fmla="*/ 256 w 416"/>
                <a:gd name="T71" fmla="*/ 88 h 448"/>
                <a:gd name="T72" fmla="*/ 240 w 416"/>
                <a:gd name="T73" fmla="*/ 56 h 448"/>
                <a:gd name="T74" fmla="*/ 232 w 416"/>
                <a:gd name="T75" fmla="*/ 48 h 448"/>
                <a:gd name="T76" fmla="*/ 216 w 416"/>
                <a:gd name="T77" fmla="*/ 48 h 448"/>
                <a:gd name="T78" fmla="*/ 200 w 416"/>
                <a:gd name="T79" fmla="*/ 40 h 448"/>
                <a:gd name="T80" fmla="*/ 184 w 416"/>
                <a:gd name="T81" fmla="*/ 40 h 448"/>
                <a:gd name="T82" fmla="*/ 200 w 416"/>
                <a:gd name="T83" fmla="*/ 0 h 448"/>
                <a:gd name="T84" fmla="*/ 200 w 416"/>
                <a:gd name="T85" fmla="*/ 0 h 448"/>
                <a:gd name="T86" fmla="*/ 0 w 416"/>
                <a:gd name="T87" fmla="*/ 24 h 448"/>
                <a:gd name="T88" fmla="*/ 56 w 416"/>
                <a:gd name="T89" fmla="*/ 232 h 448"/>
                <a:gd name="T90" fmla="*/ 72 w 416"/>
                <a:gd name="T91" fmla="*/ 264 h 448"/>
                <a:gd name="T92" fmla="*/ 80 w 416"/>
                <a:gd name="T93" fmla="*/ 288 h 448"/>
                <a:gd name="T94" fmla="*/ 88 w 416"/>
                <a:gd name="T95" fmla="*/ 288 h 448"/>
                <a:gd name="T96" fmla="*/ 72 w 416"/>
                <a:gd name="T97" fmla="*/ 304 h 448"/>
                <a:gd name="T98" fmla="*/ 72 w 416"/>
                <a:gd name="T99" fmla="*/ 336 h 448"/>
                <a:gd name="T100" fmla="*/ 80 w 416"/>
                <a:gd name="T101" fmla="*/ 368 h 448"/>
                <a:gd name="T102" fmla="*/ 80 w 416"/>
                <a:gd name="T103" fmla="*/ 392 h 448"/>
                <a:gd name="T104" fmla="*/ 96 w 416"/>
                <a:gd name="T105" fmla="*/ 424 h 448"/>
                <a:gd name="T106" fmla="*/ 112 w 416"/>
                <a:gd name="T107" fmla="*/ 448 h 448"/>
                <a:gd name="T108" fmla="*/ 336 w 416"/>
                <a:gd name="T109" fmla="*/ 432 h 448"/>
                <a:gd name="T110" fmla="*/ 344 w 416"/>
                <a:gd name="T111" fmla="*/ 448 h 448"/>
                <a:gd name="T112" fmla="*/ 360 w 416"/>
                <a:gd name="T113" fmla="*/ 448 h 448"/>
                <a:gd name="T114" fmla="*/ 352 w 416"/>
                <a:gd name="T115" fmla="*/ 432 h 448"/>
                <a:gd name="T116" fmla="*/ 352 w 416"/>
                <a:gd name="T117" fmla="*/ 408 h 448"/>
                <a:gd name="T118" fmla="*/ 360 w 416"/>
                <a:gd name="T119" fmla="*/ 400 h 448"/>
                <a:gd name="T120" fmla="*/ 384 w 416"/>
                <a:gd name="T121" fmla="*/ 408 h 448"/>
                <a:gd name="T122" fmla="*/ 400 w 416"/>
                <a:gd name="T123" fmla="*/ 408 h 448"/>
                <a:gd name="T124" fmla="*/ 400 w 416"/>
                <a:gd name="T125" fmla="*/ 40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448">
                  <a:moveTo>
                    <a:pt x="392" y="400"/>
                  </a:moveTo>
                  <a:lnTo>
                    <a:pt x="392" y="392"/>
                  </a:lnTo>
                  <a:lnTo>
                    <a:pt x="392" y="392"/>
                  </a:lnTo>
                  <a:lnTo>
                    <a:pt x="400" y="392"/>
                  </a:lnTo>
                  <a:lnTo>
                    <a:pt x="400" y="392"/>
                  </a:lnTo>
                  <a:lnTo>
                    <a:pt x="400" y="384"/>
                  </a:lnTo>
                  <a:lnTo>
                    <a:pt x="400" y="384"/>
                  </a:lnTo>
                  <a:lnTo>
                    <a:pt x="392" y="384"/>
                  </a:lnTo>
                  <a:lnTo>
                    <a:pt x="392" y="384"/>
                  </a:lnTo>
                  <a:lnTo>
                    <a:pt x="392" y="376"/>
                  </a:lnTo>
                  <a:lnTo>
                    <a:pt x="400" y="376"/>
                  </a:lnTo>
                  <a:lnTo>
                    <a:pt x="400" y="376"/>
                  </a:lnTo>
                  <a:lnTo>
                    <a:pt x="392" y="376"/>
                  </a:lnTo>
                  <a:lnTo>
                    <a:pt x="392" y="376"/>
                  </a:lnTo>
                  <a:lnTo>
                    <a:pt x="392" y="376"/>
                  </a:lnTo>
                  <a:lnTo>
                    <a:pt x="392" y="368"/>
                  </a:lnTo>
                  <a:lnTo>
                    <a:pt x="392" y="368"/>
                  </a:lnTo>
                  <a:lnTo>
                    <a:pt x="384" y="360"/>
                  </a:lnTo>
                  <a:lnTo>
                    <a:pt x="384" y="360"/>
                  </a:lnTo>
                  <a:lnTo>
                    <a:pt x="392" y="360"/>
                  </a:lnTo>
                  <a:lnTo>
                    <a:pt x="392" y="368"/>
                  </a:lnTo>
                  <a:lnTo>
                    <a:pt x="392" y="368"/>
                  </a:lnTo>
                  <a:lnTo>
                    <a:pt x="392" y="352"/>
                  </a:lnTo>
                  <a:lnTo>
                    <a:pt x="392" y="344"/>
                  </a:lnTo>
                  <a:lnTo>
                    <a:pt x="392" y="344"/>
                  </a:lnTo>
                  <a:lnTo>
                    <a:pt x="400" y="344"/>
                  </a:lnTo>
                  <a:lnTo>
                    <a:pt x="400" y="344"/>
                  </a:lnTo>
                  <a:lnTo>
                    <a:pt x="400" y="344"/>
                  </a:lnTo>
                  <a:lnTo>
                    <a:pt x="400" y="328"/>
                  </a:lnTo>
                  <a:lnTo>
                    <a:pt x="400" y="320"/>
                  </a:lnTo>
                  <a:lnTo>
                    <a:pt x="400" y="320"/>
                  </a:lnTo>
                  <a:lnTo>
                    <a:pt x="408" y="320"/>
                  </a:lnTo>
                  <a:lnTo>
                    <a:pt x="408" y="320"/>
                  </a:lnTo>
                  <a:lnTo>
                    <a:pt x="408" y="312"/>
                  </a:lnTo>
                  <a:lnTo>
                    <a:pt x="400" y="312"/>
                  </a:lnTo>
                  <a:lnTo>
                    <a:pt x="400" y="312"/>
                  </a:lnTo>
                  <a:lnTo>
                    <a:pt x="400" y="304"/>
                  </a:lnTo>
                  <a:lnTo>
                    <a:pt x="408" y="304"/>
                  </a:lnTo>
                  <a:lnTo>
                    <a:pt x="408" y="304"/>
                  </a:lnTo>
                  <a:lnTo>
                    <a:pt x="408" y="296"/>
                  </a:lnTo>
                  <a:lnTo>
                    <a:pt x="408" y="288"/>
                  </a:lnTo>
                  <a:lnTo>
                    <a:pt x="408" y="288"/>
                  </a:lnTo>
                  <a:lnTo>
                    <a:pt x="408" y="280"/>
                  </a:lnTo>
                  <a:lnTo>
                    <a:pt x="408" y="280"/>
                  </a:lnTo>
                  <a:lnTo>
                    <a:pt x="416" y="272"/>
                  </a:lnTo>
                  <a:lnTo>
                    <a:pt x="416" y="272"/>
                  </a:lnTo>
                  <a:lnTo>
                    <a:pt x="416" y="264"/>
                  </a:lnTo>
                  <a:lnTo>
                    <a:pt x="416" y="264"/>
                  </a:lnTo>
                  <a:lnTo>
                    <a:pt x="408" y="264"/>
                  </a:lnTo>
                  <a:lnTo>
                    <a:pt x="408" y="264"/>
                  </a:lnTo>
                  <a:lnTo>
                    <a:pt x="408" y="264"/>
                  </a:lnTo>
                  <a:lnTo>
                    <a:pt x="408" y="256"/>
                  </a:lnTo>
                  <a:lnTo>
                    <a:pt x="408" y="240"/>
                  </a:lnTo>
                  <a:lnTo>
                    <a:pt x="384" y="216"/>
                  </a:lnTo>
                  <a:lnTo>
                    <a:pt x="376" y="208"/>
                  </a:lnTo>
                  <a:lnTo>
                    <a:pt x="376" y="208"/>
                  </a:lnTo>
                  <a:lnTo>
                    <a:pt x="376" y="184"/>
                  </a:lnTo>
                  <a:lnTo>
                    <a:pt x="352" y="176"/>
                  </a:lnTo>
                  <a:lnTo>
                    <a:pt x="344" y="168"/>
                  </a:lnTo>
                  <a:lnTo>
                    <a:pt x="344" y="168"/>
                  </a:lnTo>
                  <a:lnTo>
                    <a:pt x="336" y="160"/>
                  </a:lnTo>
                  <a:lnTo>
                    <a:pt x="320" y="152"/>
                  </a:lnTo>
                  <a:lnTo>
                    <a:pt x="320" y="136"/>
                  </a:lnTo>
                  <a:lnTo>
                    <a:pt x="312" y="128"/>
                  </a:lnTo>
                  <a:lnTo>
                    <a:pt x="304" y="128"/>
                  </a:lnTo>
                  <a:lnTo>
                    <a:pt x="304" y="128"/>
                  </a:lnTo>
                  <a:lnTo>
                    <a:pt x="296" y="120"/>
                  </a:lnTo>
                  <a:lnTo>
                    <a:pt x="288" y="104"/>
                  </a:lnTo>
                  <a:lnTo>
                    <a:pt x="280" y="104"/>
                  </a:lnTo>
                  <a:lnTo>
                    <a:pt x="280" y="104"/>
                  </a:lnTo>
                  <a:lnTo>
                    <a:pt x="264" y="104"/>
                  </a:lnTo>
                  <a:lnTo>
                    <a:pt x="256" y="88"/>
                  </a:lnTo>
                  <a:lnTo>
                    <a:pt x="248" y="80"/>
                  </a:lnTo>
                  <a:lnTo>
                    <a:pt x="240" y="56"/>
                  </a:lnTo>
                  <a:lnTo>
                    <a:pt x="232" y="48"/>
                  </a:lnTo>
                  <a:lnTo>
                    <a:pt x="232" y="48"/>
                  </a:lnTo>
                  <a:lnTo>
                    <a:pt x="224" y="48"/>
                  </a:lnTo>
                  <a:lnTo>
                    <a:pt x="216" y="48"/>
                  </a:lnTo>
                  <a:lnTo>
                    <a:pt x="208" y="40"/>
                  </a:lnTo>
                  <a:lnTo>
                    <a:pt x="200" y="40"/>
                  </a:lnTo>
                  <a:lnTo>
                    <a:pt x="200" y="40"/>
                  </a:lnTo>
                  <a:lnTo>
                    <a:pt x="184" y="40"/>
                  </a:lnTo>
                  <a:lnTo>
                    <a:pt x="184" y="16"/>
                  </a:lnTo>
                  <a:lnTo>
                    <a:pt x="200" y="0"/>
                  </a:lnTo>
                  <a:lnTo>
                    <a:pt x="200" y="0"/>
                  </a:lnTo>
                  <a:lnTo>
                    <a:pt x="200" y="0"/>
                  </a:lnTo>
                  <a:lnTo>
                    <a:pt x="104" y="16"/>
                  </a:lnTo>
                  <a:lnTo>
                    <a:pt x="0" y="24"/>
                  </a:lnTo>
                  <a:lnTo>
                    <a:pt x="0" y="24"/>
                  </a:lnTo>
                  <a:lnTo>
                    <a:pt x="56" y="232"/>
                  </a:lnTo>
                  <a:lnTo>
                    <a:pt x="72" y="264"/>
                  </a:lnTo>
                  <a:lnTo>
                    <a:pt x="72" y="264"/>
                  </a:lnTo>
                  <a:lnTo>
                    <a:pt x="80" y="272"/>
                  </a:lnTo>
                  <a:lnTo>
                    <a:pt x="80" y="288"/>
                  </a:lnTo>
                  <a:lnTo>
                    <a:pt x="80" y="288"/>
                  </a:lnTo>
                  <a:lnTo>
                    <a:pt x="88" y="288"/>
                  </a:lnTo>
                  <a:lnTo>
                    <a:pt x="88" y="296"/>
                  </a:lnTo>
                  <a:lnTo>
                    <a:pt x="72" y="304"/>
                  </a:lnTo>
                  <a:lnTo>
                    <a:pt x="72" y="312"/>
                  </a:lnTo>
                  <a:lnTo>
                    <a:pt x="72" y="336"/>
                  </a:lnTo>
                  <a:lnTo>
                    <a:pt x="72" y="360"/>
                  </a:lnTo>
                  <a:lnTo>
                    <a:pt x="80" y="368"/>
                  </a:lnTo>
                  <a:lnTo>
                    <a:pt x="80" y="384"/>
                  </a:lnTo>
                  <a:lnTo>
                    <a:pt x="80" y="392"/>
                  </a:lnTo>
                  <a:lnTo>
                    <a:pt x="80" y="392"/>
                  </a:lnTo>
                  <a:lnTo>
                    <a:pt x="96" y="424"/>
                  </a:lnTo>
                  <a:lnTo>
                    <a:pt x="112" y="448"/>
                  </a:lnTo>
                  <a:lnTo>
                    <a:pt x="112" y="448"/>
                  </a:lnTo>
                  <a:lnTo>
                    <a:pt x="336" y="432"/>
                  </a:lnTo>
                  <a:lnTo>
                    <a:pt x="336" y="432"/>
                  </a:lnTo>
                  <a:lnTo>
                    <a:pt x="344" y="448"/>
                  </a:lnTo>
                  <a:lnTo>
                    <a:pt x="344" y="448"/>
                  </a:lnTo>
                  <a:lnTo>
                    <a:pt x="360" y="448"/>
                  </a:lnTo>
                  <a:lnTo>
                    <a:pt x="360" y="448"/>
                  </a:lnTo>
                  <a:lnTo>
                    <a:pt x="360" y="440"/>
                  </a:lnTo>
                  <a:lnTo>
                    <a:pt x="352" y="432"/>
                  </a:lnTo>
                  <a:lnTo>
                    <a:pt x="352" y="424"/>
                  </a:lnTo>
                  <a:lnTo>
                    <a:pt x="352" y="408"/>
                  </a:lnTo>
                  <a:lnTo>
                    <a:pt x="360" y="400"/>
                  </a:lnTo>
                  <a:lnTo>
                    <a:pt x="360" y="400"/>
                  </a:lnTo>
                  <a:lnTo>
                    <a:pt x="368" y="408"/>
                  </a:lnTo>
                  <a:lnTo>
                    <a:pt x="384" y="408"/>
                  </a:lnTo>
                  <a:lnTo>
                    <a:pt x="392" y="408"/>
                  </a:lnTo>
                  <a:lnTo>
                    <a:pt x="400" y="408"/>
                  </a:lnTo>
                  <a:lnTo>
                    <a:pt x="400" y="400"/>
                  </a:lnTo>
                  <a:lnTo>
                    <a:pt x="400" y="400"/>
                  </a:lnTo>
                  <a:lnTo>
                    <a:pt x="392" y="400"/>
                  </a:lnTo>
                  <a:close/>
                </a:path>
              </a:pathLst>
            </a:custGeom>
            <a:solidFill>
              <a:schemeClr val="accent5"/>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89" name="Freeform 83"/>
            <p:cNvSpPr>
              <a:spLocks/>
            </p:cNvSpPr>
            <p:nvPr/>
          </p:nvSpPr>
          <p:spPr bwMode="auto">
            <a:xfrm>
              <a:off x="6312720" y="3070129"/>
              <a:ext cx="77898" cy="112653"/>
            </a:xfrm>
            <a:custGeom>
              <a:avLst/>
              <a:gdLst>
                <a:gd name="T0" fmla="*/ 8 w 56"/>
                <a:gd name="T1" fmla="*/ 72 h 80"/>
                <a:gd name="T2" fmla="*/ 8 w 56"/>
                <a:gd name="T3" fmla="*/ 72 h 80"/>
                <a:gd name="T4" fmla="*/ 8 w 56"/>
                <a:gd name="T5" fmla="*/ 80 h 80"/>
                <a:gd name="T6" fmla="*/ 8 w 56"/>
                <a:gd name="T7" fmla="*/ 80 h 80"/>
                <a:gd name="T8" fmla="*/ 16 w 56"/>
                <a:gd name="T9" fmla="*/ 80 h 80"/>
                <a:gd name="T10" fmla="*/ 16 w 56"/>
                <a:gd name="T11" fmla="*/ 80 h 80"/>
                <a:gd name="T12" fmla="*/ 24 w 56"/>
                <a:gd name="T13" fmla="*/ 72 h 80"/>
                <a:gd name="T14" fmla="*/ 32 w 56"/>
                <a:gd name="T15" fmla="*/ 64 h 80"/>
                <a:gd name="T16" fmla="*/ 32 w 56"/>
                <a:gd name="T17" fmla="*/ 64 h 80"/>
                <a:gd name="T18" fmla="*/ 40 w 56"/>
                <a:gd name="T19" fmla="*/ 64 h 80"/>
                <a:gd name="T20" fmla="*/ 40 w 56"/>
                <a:gd name="T21" fmla="*/ 64 h 80"/>
                <a:gd name="T22" fmla="*/ 40 w 56"/>
                <a:gd name="T23" fmla="*/ 56 h 80"/>
                <a:gd name="T24" fmla="*/ 32 w 56"/>
                <a:gd name="T25" fmla="*/ 24 h 80"/>
                <a:gd name="T26" fmla="*/ 32 w 56"/>
                <a:gd name="T27" fmla="*/ 24 h 80"/>
                <a:gd name="T28" fmla="*/ 32 w 56"/>
                <a:gd name="T29" fmla="*/ 24 h 80"/>
                <a:gd name="T30" fmla="*/ 32 w 56"/>
                <a:gd name="T31" fmla="*/ 24 h 80"/>
                <a:gd name="T32" fmla="*/ 40 w 56"/>
                <a:gd name="T33" fmla="*/ 32 h 80"/>
                <a:gd name="T34" fmla="*/ 40 w 56"/>
                <a:gd name="T35" fmla="*/ 32 h 80"/>
                <a:gd name="T36" fmla="*/ 48 w 56"/>
                <a:gd name="T37" fmla="*/ 32 h 80"/>
                <a:gd name="T38" fmla="*/ 56 w 56"/>
                <a:gd name="T39" fmla="*/ 48 h 80"/>
                <a:gd name="T40" fmla="*/ 56 w 56"/>
                <a:gd name="T41" fmla="*/ 48 h 80"/>
                <a:gd name="T42" fmla="*/ 56 w 56"/>
                <a:gd name="T43" fmla="*/ 48 h 80"/>
                <a:gd name="T44" fmla="*/ 56 w 56"/>
                <a:gd name="T45" fmla="*/ 48 h 80"/>
                <a:gd name="T46" fmla="*/ 56 w 56"/>
                <a:gd name="T47" fmla="*/ 32 h 80"/>
                <a:gd name="T48" fmla="*/ 48 w 56"/>
                <a:gd name="T49" fmla="*/ 32 h 80"/>
                <a:gd name="T50" fmla="*/ 40 w 56"/>
                <a:gd name="T51" fmla="*/ 24 h 80"/>
                <a:gd name="T52" fmla="*/ 40 w 56"/>
                <a:gd name="T53" fmla="*/ 24 h 80"/>
                <a:gd name="T54" fmla="*/ 40 w 56"/>
                <a:gd name="T55" fmla="*/ 24 h 80"/>
                <a:gd name="T56" fmla="*/ 32 w 56"/>
                <a:gd name="T57" fmla="*/ 16 h 80"/>
                <a:gd name="T58" fmla="*/ 32 w 56"/>
                <a:gd name="T59" fmla="*/ 16 h 80"/>
                <a:gd name="T60" fmla="*/ 32 w 56"/>
                <a:gd name="T61" fmla="*/ 16 h 80"/>
                <a:gd name="T62" fmla="*/ 32 w 56"/>
                <a:gd name="T63" fmla="*/ 16 h 80"/>
                <a:gd name="T64" fmla="*/ 24 w 56"/>
                <a:gd name="T65" fmla="*/ 0 h 80"/>
                <a:gd name="T66" fmla="*/ 24 w 56"/>
                <a:gd name="T67" fmla="*/ 0 h 80"/>
                <a:gd name="T68" fmla="*/ 0 w 56"/>
                <a:gd name="T69" fmla="*/ 8 h 80"/>
                <a:gd name="T70" fmla="*/ 0 w 56"/>
                <a:gd name="T71" fmla="*/ 8 h 80"/>
                <a:gd name="T72" fmla="*/ 16 w 56"/>
                <a:gd name="T73" fmla="*/ 64 h 80"/>
                <a:gd name="T74" fmla="*/ 16 w 56"/>
                <a:gd name="T75" fmla="*/ 64 h 80"/>
                <a:gd name="T76" fmla="*/ 8 w 56"/>
                <a:gd name="T77"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80">
                  <a:moveTo>
                    <a:pt x="8" y="72"/>
                  </a:moveTo>
                  <a:lnTo>
                    <a:pt x="8" y="72"/>
                  </a:lnTo>
                  <a:lnTo>
                    <a:pt x="8" y="80"/>
                  </a:lnTo>
                  <a:lnTo>
                    <a:pt x="8" y="80"/>
                  </a:lnTo>
                  <a:lnTo>
                    <a:pt x="16" y="80"/>
                  </a:lnTo>
                  <a:lnTo>
                    <a:pt x="16" y="80"/>
                  </a:lnTo>
                  <a:lnTo>
                    <a:pt x="24" y="72"/>
                  </a:lnTo>
                  <a:lnTo>
                    <a:pt x="32" y="64"/>
                  </a:lnTo>
                  <a:lnTo>
                    <a:pt x="32" y="64"/>
                  </a:lnTo>
                  <a:lnTo>
                    <a:pt x="40" y="64"/>
                  </a:lnTo>
                  <a:lnTo>
                    <a:pt x="40" y="64"/>
                  </a:lnTo>
                  <a:lnTo>
                    <a:pt x="40" y="56"/>
                  </a:lnTo>
                  <a:lnTo>
                    <a:pt x="32" y="24"/>
                  </a:lnTo>
                  <a:lnTo>
                    <a:pt x="32" y="24"/>
                  </a:lnTo>
                  <a:lnTo>
                    <a:pt x="32" y="24"/>
                  </a:lnTo>
                  <a:lnTo>
                    <a:pt x="32" y="24"/>
                  </a:lnTo>
                  <a:lnTo>
                    <a:pt x="40" y="32"/>
                  </a:lnTo>
                  <a:lnTo>
                    <a:pt x="40" y="32"/>
                  </a:lnTo>
                  <a:lnTo>
                    <a:pt x="48" y="32"/>
                  </a:lnTo>
                  <a:lnTo>
                    <a:pt x="56" y="48"/>
                  </a:lnTo>
                  <a:lnTo>
                    <a:pt x="56" y="48"/>
                  </a:lnTo>
                  <a:lnTo>
                    <a:pt x="56" y="48"/>
                  </a:lnTo>
                  <a:lnTo>
                    <a:pt x="56" y="48"/>
                  </a:lnTo>
                  <a:lnTo>
                    <a:pt x="56" y="32"/>
                  </a:lnTo>
                  <a:lnTo>
                    <a:pt x="48" y="32"/>
                  </a:lnTo>
                  <a:lnTo>
                    <a:pt x="40" y="24"/>
                  </a:lnTo>
                  <a:lnTo>
                    <a:pt x="40" y="24"/>
                  </a:lnTo>
                  <a:lnTo>
                    <a:pt x="40" y="24"/>
                  </a:lnTo>
                  <a:lnTo>
                    <a:pt x="32" y="16"/>
                  </a:lnTo>
                  <a:lnTo>
                    <a:pt x="32" y="16"/>
                  </a:lnTo>
                  <a:lnTo>
                    <a:pt x="32" y="16"/>
                  </a:lnTo>
                  <a:lnTo>
                    <a:pt x="32" y="16"/>
                  </a:lnTo>
                  <a:lnTo>
                    <a:pt x="24" y="0"/>
                  </a:lnTo>
                  <a:lnTo>
                    <a:pt x="24" y="0"/>
                  </a:lnTo>
                  <a:lnTo>
                    <a:pt x="0" y="8"/>
                  </a:lnTo>
                  <a:lnTo>
                    <a:pt x="0" y="8"/>
                  </a:lnTo>
                  <a:lnTo>
                    <a:pt x="16" y="64"/>
                  </a:lnTo>
                  <a:lnTo>
                    <a:pt x="16" y="64"/>
                  </a:lnTo>
                  <a:lnTo>
                    <a:pt x="8" y="72"/>
                  </a:lnTo>
                  <a:close/>
                </a:path>
              </a:pathLst>
            </a:custGeom>
            <a:solidFill>
              <a:schemeClr val="accent3"/>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sp>
          <p:nvSpPr>
            <p:cNvPr id="190" name="Freeform 84"/>
            <p:cNvSpPr>
              <a:spLocks/>
            </p:cNvSpPr>
            <p:nvPr/>
          </p:nvSpPr>
          <p:spPr bwMode="auto">
            <a:xfrm>
              <a:off x="6119770" y="3212744"/>
              <a:ext cx="202537" cy="123439"/>
            </a:xfrm>
            <a:custGeom>
              <a:avLst/>
              <a:gdLst>
                <a:gd name="T0" fmla="*/ 0 w 144"/>
                <a:gd name="T1" fmla="*/ 88 h 88"/>
                <a:gd name="T2" fmla="*/ 0 w 144"/>
                <a:gd name="T3" fmla="*/ 80 h 88"/>
                <a:gd name="T4" fmla="*/ 8 w 144"/>
                <a:gd name="T5" fmla="*/ 64 h 88"/>
                <a:gd name="T6" fmla="*/ 16 w 144"/>
                <a:gd name="T7" fmla="*/ 56 h 88"/>
                <a:gd name="T8" fmla="*/ 24 w 144"/>
                <a:gd name="T9" fmla="*/ 48 h 88"/>
                <a:gd name="T10" fmla="*/ 32 w 144"/>
                <a:gd name="T11" fmla="*/ 40 h 88"/>
                <a:gd name="T12" fmla="*/ 48 w 144"/>
                <a:gd name="T13" fmla="*/ 40 h 88"/>
                <a:gd name="T14" fmla="*/ 48 w 144"/>
                <a:gd name="T15" fmla="*/ 40 h 88"/>
                <a:gd name="T16" fmla="*/ 64 w 144"/>
                <a:gd name="T17" fmla="*/ 32 h 88"/>
                <a:gd name="T18" fmla="*/ 88 w 144"/>
                <a:gd name="T19" fmla="*/ 24 h 88"/>
                <a:gd name="T20" fmla="*/ 112 w 144"/>
                <a:gd name="T21" fmla="*/ 0 h 88"/>
                <a:gd name="T22" fmla="*/ 112 w 144"/>
                <a:gd name="T23" fmla="*/ 8 h 88"/>
                <a:gd name="T24" fmla="*/ 104 w 144"/>
                <a:gd name="T25" fmla="*/ 16 h 88"/>
                <a:gd name="T26" fmla="*/ 96 w 144"/>
                <a:gd name="T27" fmla="*/ 24 h 88"/>
                <a:gd name="T28" fmla="*/ 96 w 144"/>
                <a:gd name="T29" fmla="*/ 32 h 88"/>
                <a:gd name="T30" fmla="*/ 96 w 144"/>
                <a:gd name="T31" fmla="*/ 32 h 88"/>
                <a:gd name="T32" fmla="*/ 96 w 144"/>
                <a:gd name="T33" fmla="*/ 32 h 88"/>
                <a:gd name="T34" fmla="*/ 96 w 144"/>
                <a:gd name="T35" fmla="*/ 40 h 88"/>
                <a:gd name="T36" fmla="*/ 96 w 144"/>
                <a:gd name="T37" fmla="*/ 40 h 88"/>
                <a:gd name="T38" fmla="*/ 104 w 144"/>
                <a:gd name="T39" fmla="*/ 32 h 88"/>
                <a:gd name="T40" fmla="*/ 104 w 144"/>
                <a:gd name="T41" fmla="*/ 32 h 88"/>
                <a:gd name="T42" fmla="*/ 112 w 144"/>
                <a:gd name="T43" fmla="*/ 16 h 88"/>
                <a:gd name="T44" fmla="*/ 128 w 144"/>
                <a:gd name="T45" fmla="*/ 8 h 88"/>
                <a:gd name="T46" fmla="*/ 128 w 144"/>
                <a:gd name="T47" fmla="*/ 8 h 88"/>
                <a:gd name="T48" fmla="*/ 136 w 144"/>
                <a:gd name="T49" fmla="*/ 0 h 88"/>
                <a:gd name="T50" fmla="*/ 144 w 144"/>
                <a:gd name="T51" fmla="*/ 0 h 88"/>
                <a:gd name="T52" fmla="*/ 144 w 144"/>
                <a:gd name="T53" fmla="*/ 8 h 88"/>
                <a:gd name="T54" fmla="*/ 96 w 144"/>
                <a:gd name="T55" fmla="*/ 48 h 88"/>
                <a:gd name="T56" fmla="*/ 72 w 144"/>
                <a:gd name="T57" fmla="*/ 64 h 88"/>
                <a:gd name="T58" fmla="*/ 72 w 144"/>
                <a:gd name="T59" fmla="*/ 64 h 88"/>
                <a:gd name="T60" fmla="*/ 80 w 144"/>
                <a:gd name="T61" fmla="*/ 48 h 88"/>
                <a:gd name="T62" fmla="*/ 80 w 144"/>
                <a:gd name="T63" fmla="*/ 48 h 88"/>
                <a:gd name="T64" fmla="*/ 56 w 144"/>
                <a:gd name="T65" fmla="*/ 56 h 88"/>
                <a:gd name="T66" fmla="*/ 32 w 144"/>
                <a:gd name="T67" fmla="*/ 72 h 88"/>
                <a:gd name="T68" fmla="*/ 8 w 144"/>
                <a:gd name="T69" fmla="*/ 88 h 88"/>
                <a:gd name="T70" fmla="*/ 16 w 144"/>
                <a:gd name="T71" fmla="*/ 88 h 88"/>
                <a:gd name="T72" fmla="*/ 16 w 144"/>
                <a:gd name="T73" fmla="*/ 80 h 88"/>
                <a:gd name="T74" fmla="*/ 0 w 144"/>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88">
                  <a:moveTo>
                    <a:pt x="0" y="88"/>
                  </a:moveTo>
                  <a:lnTo>
                    <a:pt x="0" y="88"/>
                  </a:lnTo>
                  <a:lnTo>
                    <a:pt x="0" y="88"/>
                  </a:lnTo>
                  <a:lnTo>
                    <a:pt x="0" y="80"/>
                  </a:lnTo>
                  <a:lnTo>
                    <a:pt x="0" y="72"/>
                  </a:lnTo>
                  <a:lnTo>
                    <a:pt x="8" y="64"/>
                  </a:lnTo>
                  <a:lnTo>
                    <a:pt x="16" y="64"/>
                  </a:lnTo>
                  <a:lnTo>
                    <a:pt x="16" y="56"/>
                  </a:lnTo>
                  <a:lnTo>
                    <a:pt x="16" y="48"/>
                  </a:lnTo>
                  <a:lnTo>
                    <a:pt x="24" y="48"/>
                  </a:lnTo>
                  <a:lnTo>
                    <a:pt x="24" y="48"/>
                  </a:lnTo>
                  <a:lnTo>
                    <a:pt x="32" y="40"/>
                  </a:lnTo>
                  <a:lnTo>
                    <a:pt x="32" y="40"/>
                  </a:lnTo>
                  <a:lnTo>
                    <a:pt x="48" y="40"/>
                  </a:lnTo>
                  <a:lnTo>
                    <a:pt x="48" y="40"/>
                  </a:lnTo>
                  <a:lnTo>
                    <a:pt x="48" y="40"/>
                  </a:lnTo>
                  <a:lnTo>
                    <a:pt x="48" y="32"/>
                  </a:lnTo>
                  <a:lnTo>
                    <a:pt x="64" y="32"/>
                  </a:lnTo>
                  <a:lnTo>
                    <a:pt x="88" y="24"/>
                  </a:lnTo>
                  <a:lnTo>
                    <a:pt x="88" y="24"/>
                  </a:lnTo>
                  <a:lnTo>
                    <a:pt x="104" y="0"/>
                  </a:lnTo>
                  <a:lnTo>
                    <a:pt x="112" y="0"/>
                  </a:lnTo>
                  <a:lnTo>
                    <a:pt x="112" y="0"/>
                  </a:lnTo>
                  <a:lnTo>
                    <a:pt x="112" y="8"/>
                  </a:lnTo>
                  <a:lnTo>
                    <a:pt x="104" y="8"/>
                  </a:lnTo>
                  <a:lnTo>
                    <a:pt x="104" y="16"/>
                  </a:lnTo>
                  <a:lnTo>
                    <a:pt x="104" y="16"/>
                  </a:lnTo>
                  <a:lnTo>
                    <a:pt x="96" y="24"/>
                  </a:lnTo>
                  <a:lnTo>
                    <a:pt x="96" y="32"/>
                  </a:lnTo>
                  <a:lnTo>
                    <a:pt x="96" y="32"/>
                  </a:lnTo>
                  <a:lnTo>
                    <a:pt x="96" y="32"/>
                  </a:lnTo>
                  <a:lnTo>
                    <a:pt x="96" y="32"/>
                  </a:lnTo>
                  <a:lnTo>
                    <a:pt x="96" y="32"/>
                  </a:lnTo>
                  <a:lnTo>
                    <a:pt x="96" y="32"/>
                  </a:lnTo>
                  <a:lnTo>
                    <a:pt x="96" y="32"/>
                  </a:lnTo>
                  <a:lnTo>
                    <a:pt x="96" y="40"/>
                  </a:lnTo>
                  <a:lnTo>
                    <a:pt x="96" y="40"/>
                  </a:lnTo>
                  <a:lnTo>
                    <a:pt x="96" y="40"/>
                  </a:lnTo>
                  <a:lnTo>
                    <a:pt x="96" y="40"/>
                  </a:lnTo>
                  <a:lnTo>
                    <a:pt x="104" y="32"/>
                  </a:lnTo>
                  <a:lnTo>
                    <a:pt x="104" y="32"/>
                  </a:lnTo>
                  <a:lnTo>
                    <a:pt x="104" y="32"/>
                  </a:lnTo>
                  <a:lnTo>
                    <a:pt x="104" y="24"/>
                  </a:lnTo>
                  <a:lnTo>
                    <a:pt x="112" y="16"/>
                  </a:lnTo>
                  <a:lnTo>
                    <a:pt x="120" y="8"/>
                  </a:lnTo>
                  <a:lnTo>
                    <a:pt x="128" y="8"/>
                  </a:lnTo>
                  <a:lnTo>
                    <a:pt x="128" y="8"/>
                  </a:lnTo>
                  <a:lnTo>
                    <a:pt x="128" y="8"/>
                  </a:lnTo>
                  <a:lnTo>
                    <a:pt x="136" y="8"/>
                  </a:lnTo>
                  <a:lnTo>
                    <a:pt x="136" y="0"/>
                  </a:lnTo>
                  <a:lnTo>
                    <a:pt x="144" y="0"/>
                  </a:lnTo>
                  <a:lnTo>
                    <a:pt x="144" y="0"/>
                  </a:lnTo>
                  <a:lnTo>
                    <a:pt x="144" y="0"/>
                  </a:lnTo>
                  <a:lnTo>
                    <a:pt x="144" y="8"/>
                  </a:lnTo>
                  <a:lnTo>
                    <a:pt x="128" y="16"/>
                  </a:lnTo>
                  <a:lnTo>
                    <a:pt x="96" y="48"/>
                  </a:lnTo>
                  <a:lnTo>
                    <a:pt x="80" y="56"/>
                  </a:lnTo>
                  <a:lnTo>
                    <a:pt x="72" y="64"/>
                  </a:lnTo>
                  <a:lnTo>
                    <a:pt x="72" y="64"/>
                  </a:lnTo>
                  <a:lnTo>
                    <a:pt x="72" y="64"/>
                  </a:lnTo>
                  <a:lnTo>
                    <a:pt x="80" y="56"/>
                  </a:lnTo>
                  <a:lnTo>
                    <a:pt x="80" y="48"/>
                  </a:lnTo>
                  <a:lnTo>
                    <a:pt x="80" y="48"/>
                  </a:lnTo>
                  <a:lnTo>
                    <a:pt x="80" y="48"/>
                  </a:lnTo>
                  <a:lnTo>
                    <a:pt x="64" y="56"/>
                  </a:lnTo>
                  <a:lnTo>
                    <a:pt x="56" y="56"/>
                  </a:lnTo>
                  <a:lnTo>
                    <a:pt x="48" y="64"/>
                  </a:lnTo>
                  <a:lnTo>
                    <a:pt x="32" y="72"/>
                  </a:lnTo>
                  <a:lnTo>
                    <a:pt x="16" y="88"/>
                  </a:lnTo>
                  <a:lnTo>
                    <a:pt x="8" y="88"/>
                  </a:lnTo>
                  <a:lnTo>
                    <a:pt x="8" y="88"/>
                  </a:lnTo>
                  <a:lnTo>
                    <a:pt x="16" y="88"/>
                  </a:lnTo>
                  <a:lnTo>
                    <a:pt x="16" y="80"/>
                  </a:lnTo>
                  <a:lnTo>
                    <a:pt x="16" y="80"/>
                  </a:lnTo>
                  <a:lnTo>
                    <a:pt x="8" y="80"/>
                  </a:lnTo>
                  <a:lnTo>
                    <a:pt x="0" y="88"/>
                  </a:lnTo>
                  <a:close/>
                </a:path>
              </a:pathLst>
            </a:custGeom>
            <a:solidFill>
              <a:schemeClr val="accent1"/>
            </a:solidFill>
            <a:ln w="6350" cmpd="sng">
              <a:solidFill>
                <a:srgbClr val="000000"/>
              </a:solidFill>
              <a:round/>
              <a:headEnd/>
              <a:tailEnd/>
            </a:ln>
          </p:spPr>
          <p:txBody>
            <a:bodyPr/>
            <a:lstStyle/>
            <a:p>
              <a:endParaRPr lang="en-US" dirty="0">
                <a:solidFill>
                  <a:prstClr val="black"/>
                </a:solidFill>
                <a:latin typeface="Arial"/>
                <a:cs typeface="Arial" panose="020B0604020202020204" pitchFamily="34" charset="0"/>
              </a:endParaRPr>
            </a:p>
          </p:txBody>
        </p:sp>
      </p:grpSp>
      <p:sp>
        <p:nvSpPr>
          <p:cNvPr id="97" name="Rectangle 96"/>
          <p:cNvSpPr/>
          <p:nvPr/>
        </p:nvSpPr>
        <p:spPr>
          <a:xfrm>
            <a:off x="8686800" y="2318303"/>
            <a:ext cx="1981200" cy="3090077"/>
          </a:xfrm>
          <a:prstGeom prst="rect">
            <a:avLst/>
          </a:prstGeom>
          <a:solidFill>
            <a:srgbClr val="4BBFCC"/>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45720" rtlCol="0" anchor="ctr">
            <a:spAutoFit/>
          </a:bodyPr>
          <a:lstStyle/>
          <a:p>
            <a:pPr>
              <a:lnSpc>
                <a:spcPct val="120000"/>
              </a:lnSpc>
            </a:pPr>
            <a:r>
              <a:rPr lang="en-US" sz="1400" b="1" dirty="0">
                <a:solidFill>
                  <a:prstClr val="white"/>
                </a:solidFill>
                <a:latin typeface="Arial"/>
                <a:cs typeface="Arial" panose="020B0604020202020204" pitchFamily="34" charset="0"/>
              </a:rPr>
              <a:t>Top Six</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New Hampshire</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Maine</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Virginia</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Tennessee </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New Mexico</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Washington, D.C.</a:t>
            </a:r>
          </a:p>
          <a:p>
            <a:pPr>
              <a:lnSpc>
                <a:spcPct val="120000"/>
              </a:lnSpc>
              <a:spcBef>
                <a:spcPts val="1200"/>
              </a:spcBef>
            </a:pPr>
            <a:r>
              <a:rPr lang="en-US" sz="1400" b="1" dirty="0">
                <a:solidFill>
                  <a:prstClr val="white"/>
                </a:solidFill>
                <a:latin typeface="Arial"/>
                <a:cs typeface="Arial" panose="020B0604020202020204" pitchFamily="34" charset="0"/>
              </a:rPr>
              <a:t>Bottom Two</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Connecticut</a:t>
            </a:r>
          </a:p>
          <a:p>
            <a:pPr marL="285750" indent="-285750">
              <a:lnSpc>
                <a:spcPct val="120000"/>
              </a:lnSpc>
              <a:buFont typeface="Arial" panose="020B0604020202020204" pitchFamily="34" charset="0"/>
              <a:buChar char="»"/>
            </a:pPr>
            <a:r>
              <a:rPr lang="en-US" sz="1400" b="1" dirty="0">
                <a:solidFill>
                  <a:prstClr val="white"/>
                </a:solidFill>
                <a:latin typeface="Arial"/>
                <a:cs typeface="Arial" panose="020B0604020202020204" pitchFamily="34" charset="0"/>
              </a:rPr>
              <a:t>Rhode Island</a:t>
            </a:r>
          </a:p>
        </p:txBody>
      </p:sp>
    </p:spTree>
    <p:extLst>
      <p:ext uri="{BB962C8B-B14F-4D97-AF65-F5344CB8AC3E}">
        <p14:creationId xmlns:p14="http://schemas.microsoft.com/office/powerpoint/2010/main" val="121824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Cone Health: a Telehealth Case Study</a:t>
            </a:r>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pPr>
            <a:fld id="{0DB3BC2F-647A-42E2-B0CC-D1CB0AA52689}" type="slidenum">
              <a:rPr lang="en-US">
                <a:solidFill>
                  <a:srgbClr val="C7C7C7"/>
                </a:solidFill>
                <a:latin typeface="Arial" panose="020B0604020202020204" pitchFamily="34" charset="0"/>
                <a:cs typeface="Arial" panose="020B0604020202020204" pitchFamily="34" charset="0"/>
              </a:rPr>
              <a:pPr eaLnBrk="0" fontAlgn="base" hangingPunct="0">
                <a:spcBef>
                  <a:spcPct val="0"/>
                </a:spcBef>
                <a:spcAft>
                  <a:spcPct val="0"/>
                </a:spcAft>
              </a:pPr>
              <a:t>9</a:t>
            </a:fld>
            <a:endParaRPr lang="en-US" dirty="0">
              <a:solidFill>
                <a:srgbClr val="C7C7C7"/>
              </a:solidFill>
              <a:latin typeface="Arial" panose="020B0604020202020204" pitchFamily="34" charset="0"/>
              <a:cs typeface="Arial" panose="020B0604020202020204" pitchFamily="34" charset="0"/>
            </a:endParaRPr>
          </a:p>
        </p:txBody>
      </p:sp>
      <p:pic>
        <p:nvPicPr>
          <p:cNvPr id="254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83" y="927923"/>
            <a:ext cx="9076268" cy="51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63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4985</TotalTime>
  <Words>1132</Words>
  <Application>Microsoft Office PowerPoint</Application>
  <PresentationFormat>Widescreen</PresentationFormat>
  <Paragraphs>169</Paragraphs>
  <Slides>16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Helvetica</vt:lpstr>
      <vt:lpstr>Roboto</vt:lpstr>
      <vt:lpstr>Rockwell</vt:lpstr>
      <vt:lpstr>Custom Design</vt:lpstr>
      <vt:lpstr>Default Design</vt:lpstr>
      <vt:lpstr>Telehealth and Rural Healthcare Delivery</vt:lpstr>
      <vt:lpstr>Medical Deserts</vt:lpstr>
      <vt:lpstr>Rural Hospital Closures are at epidemic levels.</vt:lpstr>
      <vt:lpstr>Rural health depends on two things under ACA: critical access hospitals and telehealth.</vt:lpstr>
      <vt:lpstr>The Potential Benefits of Telehealth Seem Almost Unlimited But…</vt:lpstr>
      <vt:lpstr>Early successes</vt:lpstr>
      <vt:lpstr>Myths of Telehealth</vt:lpstr>
      <vt:lpstr>A Geographic Snapshot of Telehealth Opportunity — Improving but Not Perfect</vt:lpstr>
      <vt:lpstr>Cone Health: a Telehealth Case Study</vt:lpstr>
      <vt:lpstr>Key steps in implementing effective telehealth strategy.</vt:lpstr>
      <vt:lpstr>User interface</vt:lpstr>
      <vt:lpstr>Telehealth Cone Health Case Study:  Early results.</vt:lpstr>
      <vt:lpstr>Watch for Convenient Care Centers</vt:lpstr>
      <vt:lpstr>Ability to scale is one of most impressive elements.</vt:lpstr>
      <vt:lpstr>Bad actors affecting more rapid expansion.</vt:lpstr>
      <vt:lpstr>Telehealth: classic example of a disruptive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Telehealth and Rural Health</dc:title>
  <dc:creator>Scott Mason</dc:creator>
  <cp:lastModifiedBy>Scott Mason</cp:lastModifiedBy>
  <cp:revision>17</cp:revision>
  <dcterms:created xsi:type="dcterms:W3CDTF">2018-11-19T14:39:56Z</dcterms:created>
  <dcterms:modified xsi:type="dcterms:W3CDTF">2018-12-14T01:04:30Z</dcterms:modified>
</cp:coreProperties>
</file>